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notesMasterIdLst>
    <p:notesMasterId r:id="rId6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artifact:content_calendar_90_day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late-band"/>
          <p:cNvSpPr/>
          <p:nvPr/>
        </p:nvSpPr>
        <p:spPr>
          <a:xfrm>
            <a:off x="0" y="0"/>
            <a:ext cx="12192000" cy="1352550"/>
          </a:xfrm>
          <a:prstGeom prst="rect">
            <a:avLst/>
          </a:prstGeom>
          <a:solidFill>
            <a:srgbClr val="16324F"/>
          </a:solidFill>
          <a:ln w="12700">
            <a:solidFill>
              <a:srgbClr val="FFFFFF">
                <a:alpha val="0"/>
              </a:srgbClr>
            </a:solidFill>
            <a:prstDash val="solid"/>
          </a:ln>
        </p:spPr>
      </p:sp>
      <p:sp>
        <p:nvSpPr>
          <p:cNvPr id="3" name="slate-title"/>
          <p:cNvSpPr/>
          <p:nvPr/>
        </p:nvSpPr>
        <p:spPr>
          <a:xfrm>
            <a:off x="609600" y="304800"/>
            <a:ext cx="10668000" cy="609600"/>
          </a:xfrm>
          <a:prstGeom prst="rect">
            <a:avLst/>
          </a:prstGeom>
          <a:noFill/>
          <a:ln/>
        </p:spPr>
        <p:txBody>
          <a:bodyPr wrap="square" lIns="0" tIns="0" rIns="0" bIns="0" rtlCol="0" anchor="t">
            <a:normAutofit/>
          </a:bodyPr>
          <a:lstStyle/>
          <a:p>
            <a:pPr algn="l" indent="0" marL="0">
              <a:buNone/>
            </a:pPr>
            <a:r>
              <a:rPr lang="en-US" sz="2500" b="1" dirty="0">
                <a:solidFill>
                  <a:srgbClr val="FFFFFF"/>
                </a:solidFill>
                <a:latin typeface="Aptos" pitchFamily="34" charset="0"/>
                <a:ea typeface="Aptos" pitchFamily="34" charset="-122"/>
                <a:cs typeface="Aptos" pitchFamily="34" charset="-120"/>
              </a:rPr>
              <a:t>RelayOps GTM Launch — Board Pitch Deck</a:t>
            </a:r>
            <a:endParaRPr lang="en-US" sz="2500" dirty="0"/>
          </a:p>
        </p:txBody>
      </p:sp>
      <p:sp>
        <p:nvSpPr>
          <p:cNvPr id="4" name="slate-takeaway"/>
          <p:cNvSpPr/>
          <p:nvPr/>
        </p:nvSpPr>
        <p:spPr>
          <a:xfrm>
            <a:off x="609600" y="962025"/>
            <a:ext cx="10668000" cy="266700"/>
          </a:xfrm>
          <a:prstGeom prst="rect">
            <a:avLst/>
          </a:prstGeom>
          <a:noFill/>
          <a:ln/>
        </p:spPr>
        <p:txBody>
          <a:bodyPr wrap="square" lIns="0" tIns="0" rIns="0" bIns="0" rtlCol="0" anchor="t">
            <a:normAutofit/>
          </a:bodyPr>
          <a:lstStyle/>
          <a:p>
            <a:pPr algn="l" indent="0" marL="0">
              <a:buNone/>
            </a:pPr>
            <a:r>
              <a:rPr lang="en-US" sz="1200" dirty="0">
                <a:solidFill>
                  <a:srgbClr val="DBEAFE"/>
                </a:solidFill>
                <a:latin typeface="Aptos" pitchFamily="34" charset="0"/>
                <a:ea typeface="Aptos" pitchFamily="34" charset="-122"/>
                <a:cs typeface="Aptos" pitchFamily="34" charset="-120"/>
              </a:rPr>
              <a:t>A modular, source-backed pitch deck: select and reorder the audience-ready slides you need.</a:t>
            </a:r>
            <a:endParaRPr lang="en-US" sz="1200" dirty="0"/>
          </a:p>
        </p:txBody>
      </p:sp>
      <p:sp>
        <p:nvSpPr>
          <p:cNvPr id="5" name="slate-rule-1"/>
          <p:cNvSpPr/>
          <p:nvPr/>
        </p:nvSpPr>
        <p:spPr>
          <a:xfrm>
            <a:off x="609600" y="1628775"/>
            <a:ext cx="2428875" cy="47625"/>
          </a:xfrm>
          <a:prstGeom prst="rect">
            <a:avLst/>
          </a:prstGeom>
          <a:solidFill>
            <a:srgbClr val="274C78"/>
          </a:solidFill>
          <a:ln w="12700">
            <a:solidFill>
              <a:srgbClr val="FFFFFF">
                <a:alpha val="0"/>
              </a:srgbClr>
            </a:solidFill>
            <a:prstDash val="solid"/>
          </a:ln>
        </p:spPr>
      </p:sp>
      <p:sp>
        <p:nvSpPr>
          <p:cNvPr id="6" name="slate-panel-title-1"/>
          <p:cNvSpPr/>
          <p:nvPr/>
        </p:nvSpPr>
        <p:spPr>
          <a:xfrm>
            <a:off x="609600" y="1781175"/>
            <a:ext cx="242887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PROJECT</a:t>
            </a:r>
            <a:endParaRPr lang="en-US" sz="1050" dirty="0"/>
          </a:p>
        </p:txBody>
      </p:sp>
      <p:sp>
        <p:nvSpPr>
          <p:cNvPr id="7" name="slate-label-1-1"/>
          <p:cNvSpPr/>
          <p:nvPr/>
        </p:nvSpPr>
        <p:spPr>
          <a:xfrm>
            <a:off x="609600" y="21812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8" name="slate-value-1-1"/>
          <p:cNvSpPr/>
          <p:nvPr/>
        </p:nvSpPr>
        <p:spPr>
          <a:xfrm>
            <a:off x="609600" y="23526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GTM Launch</a:t>
            </a:r>
            <a:endParaRPr lang="en-US" sz="950" dirty="0"/>
          </a:p>
        </p:txBody>
      </p:sp>
      <p:sp>
        <p:nvSpPr>
          <p:cNvPr id="9" name="slate-label-1-2"/>
          <p:cNvSpPr/>
          <p:nvPr/>
        </p:nvSpPr>
        <p:spPr>
          <a:xfrm>
            <a:off x="609600" y="26384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CHANNEL</a:t>
            </a:r>
            <a:endParaRPr lang="en-US" sz="800" dirty="0"/>
          </a:p>
        </p:txBody>
      </p:sp>
      <p:sp>
        <p:nvSpPr>
          <p:cNvPr id="10" name="slate-value-1-2"/>
          <p:cNvSpPr/>
          <p:nvPr/>
        </p:nvSpPr>
        <p:spPr>
          <a:xfrm>
            <a:off x="609600" y="28098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a:t>
            </a:r>
            <a:endParaRPr lang="en-US" sz="950" dirty="0"/>
          </a:p>
        </p:txBody>
      </p:sp>
      <p:sp>
        <p:nvSpPr>
          <p:cNvPr id="11" name="slate-label-1-3"/>
          <p:cNvSpPr/>
          <p:nvPr/>
        </p:nvSpPr>
        <p:spPr>
          <a:xfrm>
            <a:off x="609600" y="30956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REGION</a:t>
            </a:r>
            <a:endParaRPr lang="en-US" sz="800" dirty="0"/>
          </a:p>
        </p:txBody>
      </p:sp>
      <p:sp>
        <p:nvSpPr>
          <p:cNvPr id="12" name="slate-value-1-3"/>
          <p:cNvSpPr/>
          <p:nvPr/>
        </p:nvSpPr>
        <p:spPr>
          <a:xfrm>
            <a:off x="609600" y="32670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US</a:t>
            </a:r>
            <a:endParaRPr lang="en-US" sz="950" dirty="0"/>
          </a:p>
        </p:txBody>
      </p:sp>
      <p:sp>
        <p:nvSpPr>
          <p:cNvPr id="13" name="slate-label-1-4"/>
          <p:cNvSpPr/>
          <p:nvPr/>
        </p:nvSpPr>
        <p:spPr>
          <a:xfrm>
            <a:off x="609600" y="35528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DECK TYPE</a:t>
            </a:r>
            <a:endParaRPr lang="en-US" sz="800" dirty="0"/>
          </a:p>
        </p:txBody>
      </p:sp>
      <p:sp>
        <p:nvSpPr>
          <p:cNvPr id="14" name="slate-value-1-4"/>
          <p:cNvSpPr/>
          <p:nvPr/>
        </p:nvSpPr>
        <p:spPr>
          <a:xfrm>
            <a:off x="609600" y="37242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Board</a:t>
            </a:r>
            <a:endParaRPr lang="en-US" sz="950" dirty="0"/>
          </a:p>
        </p:txBody>
      </p:sp>
      <p:sp>
        <p:nvSpPr>
          <p:cNvPr id="15" name="slate-label-1-5"/>
          <p:cNvSpPr/>
          <p:nvPr/>
        </p:nvSpPr>
        <p:spPr>
          <a:xfrm>
            <a:off x="609600" y="40100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CREATED</a:t>
            </a:r>
            <a:endParaRPr lang="en-US" sz="800" dirty="0"/>
          </a:p>
        </p:txBody>
      </p:sp>
      <p:sp>
        <p:nvSpPr>
          <p:cNvPr id="16" name="slate-value-1-5"/>
          <p:cNvSpPr/>
          <p:nvPr/>
        </p:nvSpPr>
        <p:spPr>
          <a:xfrm>
            <a:off x="609600" y="41814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2026-08-10</a:t>
            </a:r>
            <a:endParaRPr lang="en-US" sz="950" dirty="0"/>
          </a:p>
        </p:txBody>
      </p:sp>
      <p:sp>
        <p:nvSpPr>
          <p:cNvPr id="17" name="slate-rule-2"/>
          <p:cNvSpPr/>
          <p:nvPr/>
        </p:nvSpPr>
        <p:spPr>
          <a:xfrm>
            <a:off x="3257550" y="1628775"/>
            <a:ext cx="3905250" cy="47625"/>
          </a:xfrm>
          <a:prstGeom prst="rect">
            <a:avLst/>
          </a:prstGeom>
          <a:solidFill>
            <a:srgbClr val="274C78"/>
          </a:solidFill>
          <a:ln w="12700">
            <a:solidFill>
              <a:srgbClr val="FFFFFF">
                <a:alpha val="0"/>
              </a:srgbClr>
            </a:solidFill>
            <a:prstDash val="solid"/>
          </a:ln>
        </p:spPr>
      </p:sp>
      <p:sp>
        <p:nvSpPr>
          <p:cNvPr id="18" name="slate-panel-title-2"/>
          <p:cNvSpPr/>
          <p:nvPr/>
        </p:nvSpPr>
        <p:spPr>
          <a:xfrm>
            <a:off x="3257550" y="1781175"/>
            <a:ext cx="3905250"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PRODUCT</a:t>
            </a:r>
            <a:endParaRPr lang="en-US" sz="1050" dirty="0"/>
          </a:p>
        </p:txBody>
      </p:sp>
      <p:sp>
        <p:nvSpPr>
          <p:cNvPr id="19" name="slate-label-2-1"/>
          <p:cNvSpPr/>
          <p:nvPr/>
        </p:nvSpPr>
        <p:spPr>
          <a:xfrm>
            <a:off x="3257550" y="21812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BRAND</a:t>
            </a:r>
            <a:endParaRPr lang="en-US" sz="800" dirty="0"/>
          </a:p>
        </p:txBody>
      </p:sp>
      <p:sp>
        <p:nvSpPr>
          <p:cNvPr id="20" name="slate-value-2-1"/>
          <p:cNvSpPr/>
          <p:nvPr/>
        </p:nvSpPr>
        <p:spPr>
          <a:xfrm>
            <a:off x="3257550" y="23526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a:t>
            </a:r>
            <a:endParaRPr lang="en-US" sz="950" dirty="0"/>
          </a:p>
        </p:txBody>
      </p:sp>
      <p:sp>
        <p:nvSpPr>
          <p:cNvPr id="21" name="slate-label-2-2"/>
          <p:cNvSpPr/>
          <p:nvPr/>
        </p:nvSpPr>
        <p:spPr>
          <a:xfrm>
            <a:off x="3257550" y="26384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22" name="slate-value-2-2"/>
          <p:cNvSpPr/>
          <p:nvPr/>
        </p:nvSpPr>
        <p:spPr>
          <a:xfrm>
            <a:off x="3257550" y="28098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Workflow Intelligence Platform</a:t>
            </a:r>
            <a:endParaRPr lang="en-US" sz="950" dirty="0"/>
          </a:p>
        </p:txBody>
      </p:sp>
      <p:sp>
        <p:nvSpPr>
          <p:cNvPr id="23" name="slate-label-2-3"/>
          <p:cNvSpPr/>
          <p:nvPr/>
        </p:nvSpPr>
        <p:spPr>
          <a:xfrm>
            <a:off x="3257550" y="30956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DESCRIPTION</a:t>
            </a:r>
            <a:endParaRPr lang="en-US" sz="800" dirty="0"/>
          </a:p>
        </p:txBody>
      </p:sp>
      <p:sp>
        <p:nvSpPr>
          <p:cNvPr id="24" name="slate-value-2-3"/>
          <p:cNvSpPr/>
          <p:nvPr/>
        </p:nvSpPr>
        <p:spPr>
          <a:xfrm>
            <a:off x="3257550" y="3267075"/>
            <a:ext cx="3905250" cy="314325"/>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gives mid-market operations leaders a connected view of how work moves across teams and systems.</a:t>
            </a:r>
            <a:endParaRPr lang="en-US" sz="950" dirty="0"/>
          </a:p>
        </p:txBody>
      </p:sp>
      <p:sp>
        <p:nvSpPr>
          <p:cNvPr id="25" name="slate-label-2-4"/>
          <p:cNvSpPr/>
          <p:nvPr/>
        </p:nvSpPr>
        <p:spPr>
          <a:xfrm>
            <a:off x="3257550" y="36385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CATEGORY</a:t>
            </a:r>
            <a:endParaRPr lang="en-US" sz="800" dirty="0"/>
          </a:p>
        </p:txBody>
      </p:sp>
      <p:sp>
        <p:nvSpPr>
          <p:cNvPr id="26" name="slate-value-2-4"/>
          <p:cNvSpPr/>
          <p:nvPr/>
        </p:nvSpPr>
        <p:spPr>
          <a:xfrm>
            <a:off x="3257550" y="38100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Operations Intelligence Software</a:t>
            </a:r>
            <a:endParaRPr lang="en-US" sz="950" dirty="0"/>
          </a:p>
        </p:txBody>
      </p:sp>
      <p:sp>
        <p:nvSpPr>
          <p:cNvPr id="27" name="slate-label-2-5"/>
          <p:cNvSpPr/>
          <p:nvPr/>
        </p:nvSpPr>
        <p:spPr>
          <a:xfrm>
            <a:off x="3257550" y="40957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TYPE</a:t>
            </a:r>
            <a:endParaRPr lang="en-US" sz="800" dirty="0"/>
          </a:p>
        </p:txBody>
      </p:sp>
      <p:sp>
        <p:nvSpPr>
          <p:cNvPr id="28" name="slate-value-2-5"/>
          <p:cNvSpPr/>
          <p:nvPr/>
        </p:nvSpPr>
        <p:spPr>
          <a:xfrm>
            <a:off x="3257550" y="42672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 SaaS</a:t>
            </a:r>
            <a:endParaRPr lang="en-US" sz="950" dirty="0"/>
          </a:p>
        </p:txBody>
      </p:sp>
      <p:sp>
        <p:nvSpPr>
          <p:cNvPr id="29" name="slate-rule-3"/>
          <p:cNvSpPr/>
          <p:nvPr/>
        </p:nvSpPr>
        <p:spPr>
          <a:xfrm>
            <a:off x="7381875" y="1628775"/>
            <a:ext cx="3819525" cy="47625"/>
          </a:xfrm>
          <a:prstGeom prst="rect">
            <a:avLst/>
          </a:prstGeom>
          <a:solidFill>
            <a:srgbClr val="F59E0B"/>
          </a:solidFill>
          <a:ln w="12700">
            <a:solidFill>
              <a:srgbClr val="FFFFFF">
                <a:alpha val="0"/>
              </a:srgbClr>
            </a:solidFill>
            <a:prstDash val="solid"/>
          </a:ln>
        </p:spPr>
      </p:sp>
      <p:sp>
        <p:nvSpPr>
          <p:cNvPr id="30" name="slate-panel-title-3"/>
          <p:cNvSpPr/>
          <p:nvPr/>
        </p:nvSpPr>
        <p:spPr>
          <a:xfrm>
            <a:off x="7381875" y="1781175"/>
            <a:ext cx="381952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HOW TO USE THIS SLIDE LIBRARY</a:t>
            </a:r>
            <a:endParaRPr lang="en-US" sz="1050" dirty="0"/>
          </a:p>
        </p:txBody>
      </p:sp>
      <p:sp>
        <p:nvSpPr>
          <p:cNvPr id="31" name="slate-instructions"/>
          <p:cNvSpPr/>
          <p:nvPr/>
        </p:nvSpPr>
        <p:spPr>
          <a:xfrm>
            <a:off x="7381875" y="2181225"/>
            <a:ext cx="3819525" cy="3971925"/>
          </a:xfrm>
          <a:prstGeom prst="rect">
            <a:avLst/>
          </a:prstGeom>
          <a:noFill/>
          <a:ln/>
        </p:spPr>
        <p:txBody>
          <a:bodyPr wrap="square" lIns="0" tIns="0" rIns="0" bIns="0" rtlCol="0" anchor="t"/>
          <a:lstStyle/>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This board pitch deck is delivered as a modular slide library built from current GTM materials.</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Keep the slides that fit the presentation; delete, reorder, or combine the rest.</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Alternate audience, positioning, rollout, and targeting lenses are intentionally included.</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Page numbers are omitted so slide order remains flexible.</a:t>
            </a:r>
            <a:endParaRPr lang="en-US" sz="1050" dirty="0"/>
          </a:p>
          <a:p>
            <a:pPr marL="127000" indent="-127000">
              <a:buSzPct val="100000"/>
              <a:buChar char="•"/>
            </a:pPr>
            <a:r>
              <a:rPr lang="en-US" sz="1050" dirty="0">
                <a:solidFill>
                  <a:srgbClr val="4B5563"/>
                </a:solidFill>
                <a:latin typeface="Aptos" pitchFamily="34" charset="0"/>
                <a:ea typeface="Aptos" pitchFamily="34" charset="-122"/>
                <a:cs typeface="Aptos" pitchFamily="34" charset="-120"/>
              </a:rPr>
              <a:t>The deck is a snapshot; later source-material changes are not reflected automatically.</a:t>
            </a:r>
            <a:endParaRPr lang="en-US" sz="1050" dirty="0"/>
          </a:p>
        </p:txBody>
      </p:sp>
      <p:sp>
        <p:nvSpPr>
          <p:cNvPr id="32" name="footer-rule-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3" name="footer-title-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4" name="footer-meta-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graphicFrame>
        <p:nvGraphicFramePr>
          <p:cNvPr id="2" name="table-10"/>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819400"/>
        </p:xfrm>
        <a:graphic>
          <a:graphicData uri="http://schemas.openxmlformats.org/drawingml/2006/table">
            <a:tbl>
              <a:tblPr/>
              <a:tblGrid>
                <a:gridCol w="2457450"/>
                <a:gridCol w="813435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Force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Implication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Positive Demand Drivers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Mid-market organizations increasingly execute customer-facing workflows across collaboration, project-management, CRM, and reporting systems.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Operational Efficiency Pressure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and finance leaders need to identify which process problems warrant intervention, not merely generate more activity reports.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AI and Automation Readiness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The expansion of enterprise AI and automation increases the value of reliable process context.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Negative Demand Pressures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Potential buyers may believe they can reproduce the analysis through BI dashboards, CRM reports, Jira analytics, spreadsheets, or periodic process workshops.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Privacy, Security, and Trust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Analysis of collaboration and work activity can trigger employee-monitoring concerns, legal review, and resistance from IT or human resources.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Buying Committee Dynamics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leaders are the likely champions, but IT will evaluate data access and security, finance will test ROI assumptions, and functional leaders will question whether the findings reflect the realities of their workflows.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1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4" name="title-1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Forces &amp; Demand Drivers</a:t>
            </a:r>
            <a:endParaRPr lang="en-US" sz="2500" dirty="0"/>
          </a:p>
        </p:txBody>
      </p:sp>
      <p:sp>
        <p:nvSpPr>
          <p:cNvPr id="5" name="footer-rule-1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1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eyebrow-1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1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a:t>
            </a:r>
            <a:endParaRPr lang="en-US" sz="2500" dirty="0"/>
          </a:p>
        </p:txBody>
      </p:sp>
      <p:sp>
        <p:nvSpPr>
          <p:cNvPr id="4" name="body-11"/>
          <p:cNvSpPr/>
          <p:nvPr/>
        </p:nvSpPr>
        <p:spPr>
          <a:xfrm>
            <a:off x="609600" y="1304925"/>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RelayOps can capitalize on the convergence of process intelligence, workplace analytics, work graphs, and AI-assisted recommendations. The opportunity is not to match the breadth of enterprise incumbents, but to package the most valuable diagnostic and improvement capabilities into a faster, more approachable product for mid-market organizations.</a:t>
            </a:r>
            <a:endParaRPr lang="en-US" sz="1400" dirty="0"/>
          </a:p>
        </p:txBody>
      </p:sp>
      <p:sp>
        <p:nvSpPr>
          <p:cNvPr id="5" name="bullet-list-11"/>
          <p:cNvSpPr/>
          <p:nvPr/>
        </p:nvSpPr>
        <p:spPr>
          <a:xfrm>
            <a:off x="609600" y="2038350"/>
            <a:ext cx="10591800" cy="4114800"/>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Mid-Market Process Intelligence: Enterprise process-mining platforms commonly emphasize complex, data-intensive, end-to-end processes.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Workflow Diagnostic as Entry Offer: The tailored diagnostic can become both the primary conversion asset and a repeatable product-led component of a sales-led motion.</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Closed-Loop Improvement: Many alternatives specialize in one stage of the improvement cycle: mapping, analytics, work management, automation, or consulting.</a:t>
            </a:r>
            <a:endParaRPr lang="en-US" sz="1400" dirty="0"/>
          </a:p>
        </p:txBody>
      </p:sp>
      <p:sp>
        <p:nvSpPr>
          <p:cNvPr id="6" name="footer-rule-1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1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8" name="footer-meta-1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eyebrow-1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1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 — Continued</a:t>
            </a:r>
            <a:endParaRPr lang="en-US" sz="2500" dirty="0"/>
          </a:p>
        </p:txBody>
      </p:sp>
      <p:sp>
        <p:nvSpPr>
          <p:cNvPr id="4" name="bullet-list-12"/>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Handoff Risk Scoring: A proprietary handoff-risk model could become a defensible product asset if it combines multiple observable indicators such as time without ownership, repeated reassignment, mismatched statuses, unresolved dependencies, missing CRM follow-up, excessive escalation, or deviations from a normal workflow path.</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AI Recommendations with Governance: AI-generated recommendations are becoming common across analytics and work platforms, so recommendation quality and governance will matter more than the presence of AI itself.</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Benchmarking and Maturity Models: Once RelayOps accumulates sufficient consented and normalized data, it could offer anonymized benchmarks by workflow type, company size, or operating model.</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Ecosystem and Services Opportunity: Implementation partners, fractional operations leaders, revenue-operations consultants, and systems integrators could use RelayOps diagnostics to identify and validate improvement projects.</a:t>
            </a:r>
            <a:endParaRPr lang="en-US" sz="1400" dirty="0"/>
          </a:p>
        </p:txBody>
      </p:sp>
      <p:sp>
        <p:nvSpPr>
          <p:cNvPr id="5" name="footer-rule-1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1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graphicFrame>
        <p:nvGraphicFramePr>
          <p:cNvPr id="2" name="table-13"/>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571875"/>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Celonis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is a major process-intelligence alternative for organizations seeking a cross-system operational view, process analysis, and improvement opportunities. Its enterprise-oriented digital-twin and process-intelligence positioning makes it especially relevant when a buyer expands the requirement beyond a lightweight mid-market deployment.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Platform | Industrialize Enterprise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2387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offers process mining and transformation capabilities across SAP and non-SAP environments. It is a relevant alternative for buyers that want process analysis embedded in a broader process-management, governance, and transformation suite.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Skan positions its platform around process and work intelligence, including process discovery and AI-oriented operational context. It overlaps with RelayOps where customers want to reconstruct how work occurs and identify improvement opportunities from observed work signals.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Context Graph of Work and Agentic AI Platform | 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Microsoft Power Automate Process Mining</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Microsoft provides process and task mining within the Power Automate ecosystem to discover inefficiencies, visualize process maps, monitor KPIs, and identify automation opportunities. It is especially relevant in Microsoft-standardized accounts where the buyer prefers to extend an existing automation platform.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Overview of process mining and task mining in Power Automate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is principally an integration, orchestration, and workflow-automation platform rather than a neutral workflow-diagnosis product. It is relevant because buyers may prioritize connecting and automating processes before, or instead of, investing in a dedicated intelligence layer to decide what should change.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Platform Features and Benefits | 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1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Competitive Landscape &amp; Differentiation</a:t>
            </a:r>
            <a:endParaRPr lang="en-US" sz="1100" dirty="0"/>
          </a:p>
        </p:txBody>
      </p:sp>
      <p:sp>
        <p:nvSpPr>
          <p:cNvPr id="4" name="title-1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a:t>
            </a:r>
            <a:endParaRPr lang="en-US" sz="2500" dirty="0"/>
          </a:p>
        </p:txBody>
      </p:sp>
      <p:sp>
        <p:nvSpPr>
          <p:cNvPr id="5" name="footer-rule-1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1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graphicFrame>
        <p:nvGraphicFramePr>
          <p:cNvPr id="2" name="table-14"/>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733550"/>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Atlassian Jira reporting and dashboards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Jira reporting gives teams project- and delivery-level dashboards, reports, and real-time insights within a primary work-management system. It is a practical alternative when a buyer limits the problem to engineering or project work rather than cross-system handoffs involving CRM, collaboration, and service workflows.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Make Data-Driven Decisions with Jira Reports | Atlassian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Custom warehouse and BI build, often using Looker</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status quo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 data team can combine application data, modeled metrics, dashboards, and alerts to reproduce portions of workflow reporting. This alternative is relevant because it offers flexibility and control, while RelayOps must demonstrate faster time to actionable handoff insight and lower ongoing operational burden.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Looker for Business Intelligence | Google Cloud</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1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Competitive Landscape &amp; Differentiation</a:t>
            </a:r>
            <a:endParaRPr lang="en-US" sz="1100" dirty="0"/>
          </a:p>
        </p:txBody>
      </p:sp>
      <p:sp>
        <p:nvSpPr>
          <p:cNvPr id="4" name="title-1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 — Continued</a:t>
            </a:r>
            <a:endParaRPr lang="en-US" sz="2500" dirty="0"/>
          </a:p>
        </p:txBody>
      </p:sp>
      <p:sp>
        <p:nvSpPr>
          <p:cNvPr id="5" name="footer-rule-1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1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eyebrow-1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1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Target Segments</a:t>
            </a:r>
            <a:endParaRPr lang="en-US" sz="2500" dirty="0"/>
          </a:p>
        </p:txBody>
      </p:sp>
      <p:sp>
        <p:nvSpPr>
          <p:cNvPr id="4" name="body-15"/>
          <p:cNvSpPr/>
          <p:nvPr/>
        </p:nvSpPr>
        <p:spPr>
          <a:xfrm>
            <a:off x="609600" y="1304925"/>
            <a:ext cx="10591800" cy="1466850"/>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Primary ICP: United States-based mid-market B2B organizations with approximately 200-2,000 employees, multiple functional teams, material customer-facing handoffs, and meaningful use of at least three supported systems. High-potential vertical characteristics include complex sales-to-service transitions, recurring customer onboarding, project-based delivery, regulated or SLA-sensitive operations, and decentralized ownership. Priority champions include heads of operations, revenue operations, customer operations, business transformation, and chiefs of staff with an operational mandate. Strong buying signals include repeated escalations, missed SLAs, delayed onboarding, forecast leakage caused by internal dependencies, executive concern about accountability, planned automation initiatives, or an inability to explain cycle-time variance. Poor initial fits include very small organizations with informal workflows, companies operating primarily in one system, buyers seeking individual employee surveillance, and enterprises requiring broad ERP-centered process mining from the outset.</a:t>
            </a:r>
            <a:endParaRPr lang="en-US" sz="1400" dirty="0"/>
          </a:p>
        </p:txBody>
      </p:sp>
      <p:sp>
        <p:nvSpPr>
          <p:cNvPr id="5" name="footer-rule-1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1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eyebrow-1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1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General and Operations Leader for Scaling Business</a:t>
            </a:r>
            <a:endParaRPr lang="en-US" sz="2500" dirty="0"/>
          </a:p>
        </p:txBody>
      </p:sp>
      <p:sp>
        <p:nvSpPr>
          <p:cNvPr id="4" name="artifact-card-1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6-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Executive operations leader accountable for scalable execution, cross-functional performance, operational risk, and approval of an operations-intelligence investment.</a:t>
            </a:r>
            <a:endParaRPr lang="en-US" sz="975" dirty="0"/>
          </a:p>
        </p:txBody>
      </p:sp>
      <p:sp>
        <p:nvSpPr>
          <p:cNvPr id="9" name="artifact-field-label-16-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10" name="artifact-bullet-list-16-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risk before customer impact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Scaling without coordination failure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Cross-functional accountability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Improvement prioritization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Measurable executive outcomes</a:t>
            </a:r>
            <a:endParaRPr lang="en-US" sz="925" dirty="0"/>
          </a:p>
        </p:txBody>
      </p:sp>
      <p:sp>
        <p:nvSpPr>
          <p:cNvPr id="11" name="artifact-field-label-16-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12" name="artifact-pill-16-1-3-1"/>
          <p:cNvSpPr/>
          <p:nvPr/>
        </p:nvSpPr>
        <p:spPr>
          <a:xfrm>
            <a:off x="819150" y="3800475"/>
            <a:ext cx="1200150" cy="228600"/>
          </a:xfrm>
          <a:prstGeom prst="roundRect">
            <a:avLst/>
          </a:prstGeom>
          <a:solidFill>
            <a:srgbClr val="EFF6FF"/>
          </a:solidFill>
          <a:ln w="12700">
            <a:solidFill>
              <a:srgbClr val="DBEAFE"/>
            </a:solidFill>
            <a:prstDash val="solid"/>
          </a:ln>
        </p:spPr>
      </p:sp>
      <p:sp>
        <p:nvSpPr>
          <p:cNvPr id="13" name="artifact-pill-16-1-3-1"/>
          <p:cNvSpPr/>
          <p:nvPr/>
        </p:nvSpPr>
        <p:spPr>
          <a:xfrm>
            <a:off x="819150" y="380047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14" name="artifact-pill-16-1-3-2"/>
          <p:cNvSpPr/>
          <p:nvPr/>
        </p:nvSpPr>
        <p:spPr>
          <a:xfrm>
            <a:off x="2095500" y="3800475"/>
            <a:ext cx="1314450" cy="228600"/>
          </a:xfrm>
          <a:prstGeom prst="roundRect">
            <a:avLst/>
          </a:prstGeom>
          <a:solidFill>
            <a:srgbClr val="EFF6FF"/>
          </a:solidFill>
          <a:ln w="12700">
            <a:solidFill>
              <a:srgbClr val="DBEAFE"/>
            </a:solidFill>
            <a:prstDash val="solid"/>
          </a:ln>
        </p:spPr>
      </p:sp>
      <p:sp>
        <p:nvSpPr>
          <p:cNvPr id="15" name="artifact-pill-16-1-3-2"/>
          <p:cNvSpPr/>
          <p:nvPr/>
        </p:nvSpPr>
        <p:spPr>
          <a:xfrm>
            <a:off x="2095500" y="380047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16" name="artifact-pill-16-1-3-3"/>
          <p:cNvSpPr/>
          <p:nvPr/>
        </p:nvSpPr>
        <p:spPr>
          <a:xfrm>
            <a:off x="819150" y="4076700"/>
            <a:ext cx="2400300" cy="228600"/>
          </a:xfrm>
          <a:prstGeom prst="roundRect">
            <a:avLst/>
          </a:prstGeom>
          <a:solidFill>
            <a:srgbClr val="EFF6FF"/>
          </a:solidFill>
          <a:ln w="12700">
            <a:solidFill>
              <a:srgbClr val="DBEAFE"/>
            </a:solidFill>
            <a:prstDash val="solid"/>
          </a:ln>
        </p:spPr>
      </p:sp>
      <p:sp>
        <p:nvSpPr>
          <p:cNvPr id="17" name="artifact-pill-16-1-3-3"/>
          <p:cNvSpPr/>
          <p:nvPr/>
        </p:nvSpPr>
        <p:spPr>
          <a:xfrm>
            <a:off x="819150" y="4076700"/>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18" name="artifact-field-label-16-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9" name="artifact-pill-16-2-1-1"/>
          <p:cNvSpPr/>
          <p:nvPr/>
        </p:nvSpPr>
        <p:spPr>
          <a:xfrm>
            <a:off x="6115050" y="1952625"/>
            <a:ext cx="1028700" cy="228600"/>
          </a:xfrm>
          <a:prstGeom prst="roundRect">
            <a:avLst/>
          </a:prstGeom>
          <a:solidFill>
            <a:srgbClr val="EFF6FF"/>
          </a:solidFill>
          <a:ln w="12700">
            <a:solidFill>
              <a:srgbClr val="DBEAFE"/>
            </a:solidFill>
            <a:prstDash val="solid"/>
          </a:ln>
        </p:spPr>
      </p:sp>
      <p:sp>
        <p:nvSpPr>
          <p:cNvPr id="20" name="artifact-pill-16-2-1-1"/>
          <p:cNvSpPr/>
          <p:nvPr/>
        </p:nvSpPr>
        <p:spPr>
          <a:xfrm>
            <a:off x="611505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Decision Maker</a:t>
            </a:r>
            <a:endParaRPr lang="en-US" sz="850" dirty="0"/>
          </a:p>
        </p:txBody>
      </p:sp>
      <p:sp>
        <p:nvSpPr>
          <p:cNvPr id="21" name="artifact-pill-16-2-1-2"/>
          <p:cNvSpPr/>
          <p:nvPr/>
        </p:nvSpPr>
        <p:spPr>
          <a:xfrm>
            <a:off x="7219950" y="1952625"/>
            <a:ext cx="1200150" cy="228600"/>
          </a:xfrm>
          <a:prstGeom prst="roundRect">
            <a:avLst/>
          </a:prstGeom>
          <a:solidFill>
            <a:srgbClr val="EFF6FF"/>
          </a:solidFill>
          <a:ln w="12700">
            <a:solidFill>
              <a:srgbClr val="DBEAFE"/>
            </a:solidFill>
            <a:prstDash val="solid"/>
          </a:ln>
        </p:spPr>
      </p:sp>
      <p:sp>
        <p:nvSpPr>
          <p:cNvPr id="22" name="artifact-pill-16-2-1-2"/>
          <p:cNvSpPr/>
          <p:nvPr/>
        </p:nvSpPr>
        <p:spPr>
          <a:xfrm>
            <a:off x="7219950" y="195262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Executive Sponsor</a:t>
            </a:r>
            <a:endParaRPr lang="en-US" sz="850" dirty="0"/>
          </a:p>
        </p:txBody>
      </p:sp>
      <p:sp>
        <p:nvSpPr>
          <p:cNvPr id="23" name="artifact-pill-16-2-1-3"/>
          <p:cNvSpPr/>
          <p:nvPr/>
        </p:nvSpPr>
        <p:spPr>
          <a:xfrm>
            <a:off x="8496300" y="1952625"/>
            <a:ext cx="1543050" cy="228600"/>
          </a:xfrm>
          <a:prstGeom prst="roundRect">
            <a:avLst/>
          </a:prstGeom>
          <a:solidFill>
            <a:srgbClr val="EFF6FF"/>
          </a:solidFill>
          <a:ln w="12700">
            <a:solidFill>
              <a:srgbClr val="DBEAFE"/>
            </a:solidFill>
            <a:prstDash val="solid"/>
          </a:ln>
        </p:spPr>
      </p:sp>
      <p:sp>
        <p:nvSpPr>
          <p:cNvPr id="24" name="artifact-pill-16-2-1-3"/>
          <p:cNvSpPr/>
          <p:nvPr/>
        </p:nvSpPr>
        <p:spPr>
          <a:xfrm>
            <a:off x="849630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Business Value Approver</a:t>
            </a:r>
            <a:endParaRPr lang="en-US" sz="850" dirty="0"/>
          </a:p>
        </p:txBody>
      </p:sp>
      <p:sp>
        <p:nvSpPr>
          <p:cNvPr id="25" name="artifact-field-label-16-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26" name="artifact-bullet-list-16-2-2"/>
          <p:cNvSpPr/>
          <p:nvPr/>
        </p:nvSpPr>
        <p:spPr>
          <a:xfrm>
            <a:off x="6115050" y="25527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workflow-risk diagnostic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ROI assessment with transparent assumptions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 for workflow intelligence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Cross-functional evaluation plan</a:t>
            </a:r>
            <a:endParaRPr lang="en-US" sz="925" dirty="0"/>
          </a:p>
        </p:txBody>
      </p:sp>
      <p:sp>
        <p:nvSpPr>
          <p:cNvPr id="27" name="artifact-field-label-16-2-3"/>
          <p:cNvSpPr/>
          <p:nvPr/>
        </p:nvSpPr>
        <p:spPr>
          <a:xfrm>
            <a:off x="6115050" y="35147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28" name="artifact-bullet-list-16-2-3"/>
          <p:cNvSpPr/>
          <p:nvPr/>
        </p:nvSpPr>
        <p:spPr>
          <a:xfrm>
            <a:off x="6115050" y="37242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29" name="artifact-field-label-16-2-4"/>
          <p:cNvSpPr/>
          <p:nvPr/>
        </p:nvSpPr>
        <p:spPr>
          <a:xfrm>
            <a:off x="6115050" y="43434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30" name="artifact-bullet-list-16-2-4"/>
          <p:cNvSpPr/>
          <p:nvPr/>
        </p:nvSpPr>
        <p:spPr>
          <a:xfrm>
            <a:off x="6115050" y="45529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Gain an evidence-based view of operational risk and accountability.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 resources on the workflow problems that matter most.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See risk, set priorities, and measure progress without replacing existing systems.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Start with one high-impact workflow and a tailored diagnostic.</a:t>
            </a:r>
            <a:endParaRPr lang="en-US" sz="925" dirty="0"/>
          </a:p>
        </p:txBody>
      </p:sp>
      <p:sp>
        <p:nvSpPr>
          <p:cNvPr id="31" name="footer-rule-1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3" name="footer-meta-1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eyebrow-1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1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IT and Systems Operations Intelligence Manager</a:t>
            </a:r>
            <a:endParaRPr lang="en-US" sz="2500" dirty="0"/>
          </a:p>
        </p:txBody>
      </p:sp>
      <p:sp>
        <p:nvSpPr>
          <p:cNvPr id="4" name="artifact-card-1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7-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7-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Manager or senior manager responsible for systems operations, business applications, integrations, data access, governance, and technical feasibility.</a:t>
            </a:r>
            <a:endParaRPr lang="en-US" sz="975" dirty="0"/>
          </a:p>
        </p:txBody>
      </p:sp>
      <p:sp>
        <p:nvSpPr>
          <p:cNvPr id="9" name="artifact-field-label-17-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10" name="artifact-bullet-list-17-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and data-flow demonstration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workflow review</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Architecture and governance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Product demonstration using a representative workflow</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Committee diagnostic including IT and operations</a:t>
            </a:r>
            <a:endParaRPr lang="en-US" sz="925" dirty="0"/>
          </a:p>
        </p:txBody>
      </p:sp>
      <p:sp>
        <p:nvSpPr>
          <p:cNvPr id="11" name="artifact-field-label-17-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12" name="artifact-bullet-list-17-1-3"/>
          <p:cNvSpPr/>
          <p:nvPr/>
        </p:nvSpPr>
        <p:spPr>
          <a:xfrm>
            <a:off x="819150" y="38004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13" name="artifact-field-label-17-1-4"/>
          <p:cNvSpPr/>
          <p:nvPr/>
        </p:nvSpPr>
        <p:spPr>
          <a:xfrm>
            <a:off x="819150" y="4419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14" name="artifact-bullet-list-17-1-4"/>
          <p:cNvSpPr/>
          <p:nvPr/>
        </p:nvSpPr>
        <p:spPr>
          <a:xfrm>
            <a:off x="819150" y="4629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Add explainable workflow intelligence without replacing systems of record.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Review connector scope, data flow, governance, and alert logic.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 supported workflow signals without creating another manual reporting project.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Include IT in a tailored diagnostic centered on one representative workflow.</a:t>
            </a:r>
            <a:endParaRPr lang="en-US" sz="925" dirty="0"/>
          </a:p>
        </p:txBody>
      </p:sp>
      <p:sp>
        <p:nvSpPr>
          <p:cNvPr id="15" name="artifact-field-label-17-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6" name="artifact-pill-17-2-1-1"/>
          <p:cNvSpPr/>
          <p:nvPr/>
        </p:nvSpPr>
        <p:spPr>
          <a:xfrm>
            <a:off x="6115050" y="1952625"/>
            <a:ext cx="1314450" cy="228600"/>
          </a:xfrm>
          <a:prstGeom prst="roundRect">
            <a:avLst/>
          </a:prstGeom>
          <a:solidFill>
            <a:srgbClr val="EFF6FF"/>
          </a:solidFill>
          <a:ln w="12700">
            <a:solidFill>
              <a:srgbClr val="DBEAFE"/>
            </a:solidFill>
            <a:prstDash val="solid"/>
          </a:ln>
        </p:spPr>
      </p:sp>
      <p:sp>
        <p:nvSpPr>
          <p:cNvPr id="17" name="artifact-pill-17-2-1-1"/>
          <p:cNvSpPr/>
          <p:nvPr/>
        </p:nvSpPr>
        <p:spPr>
          <a:xfrm>
            <a:off x="611505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Technical Evaluator</a:t>
            </a:r>
            <a:endParaRPr lang="en-US" sz="850" dirty="0"/>
          </a:p>
        </p:txBody>
      </p:sp>
      <p:sp>
        <p:nvSpPr>
          <p:cNvPr id="18" name="artifact-pill-17-2-1-2"/>
          <p:cNvSpPr/>
          <p:nvPr/>
        </p:nvSpPr>
        <p:spPr>
          <a:xfrm>
            <a:off x="7505700" y="1952625"/>
            <a:ext cx="1657350" cy="228600"/>
          </a:xfrm>
          <a:prstGeom prst="roundRect">
            <a:avLst/>
          </a:prstGeom>
          <a:solidFill>
            <a:srgbClr val="EFF6FF"/>
          </a:solidFill>
          <a:ln w="12700">
            <a:solidFill>
              <a:srgbClr val="DBEAFE"/>
            </a:solidFill>
            <a:prstDash val="solid"/>
          </a:ln>
        </p:spPr>
      </p:sp>
      <p:sp>
        <p:nvSpPr>
          <p:cNvPr id="19" name="artifact-pill-17-2-1-2"/>
          <p:cNvSpPr/>
          <p:nvPr/>
        </p:nvSpPr>
        <p:spPr>
          <a:xfrm>
            <a:off x="750570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Implementation Gatekeeper</a:t>
            </a:r>
            <a:endParaRPr lang="en-US" sz="850" dirty="0"/>
          </a:p>
        </p:txBody>
      </p:sp>
      <p:sp>
        <p:nvSpPr>
          <p:cNvPr id="20" name="artifact-pill-17-2-1-3"/>
          <p:cNvSpPr/>
          <p:nvPr/>
        </p:nvSpPr>
        <p:spPr>
          <a:xfrm>
            <a:off x="6115050" y="2228850"/>
            <a:ext cx="2057400" cy="228600"/>
          </a:xfrm>
          <a:prstGeom prst="roundRect">
            <a:avLst/>
          </a:prstGeom>
          <a:solidFill>
            <a:srgbClr val="EFF6FF"/>
          </a:solidFill>
          <a:ln w="12700">
            <a:solidFill>
              <a:srgbClr val="DBEAFE"/>
            </a:solidFill>
            <a:prstDash val="solid"/>
          </a:ln>
        </p:spPr>
      </p:sp>
      <p:sp>
        <p:nvSpPr>
          <p:cNvPr id="21" name="artifact-pill-17-2-1-3"/>
          <p:cNvSpPr/>
          <p:nvPr/>
        </p:nvSpPr>
        <p:spPr>
          <a:xfrm>
            <a:off x="6115050" y="2228850"/>
            <a:ext cx="2057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Security And Governance Reviewer</a:t>
            </a:r>
            <a:endParaRPr lang="en-US" sz="850" dirty="0"/>
          </a:p>
        </p:txBody>
      </p:sp>
      <p:sp>
        <p:nvSpPr>
          <p:cNvPr id="22" name="artifact-field-label-17-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23" name="artifact-bullet-list-17-2-2"/>
          <p:cNvSpPr/>
          <p:nvPr/>
        </p:nvSpPr>
        <p:spPr>
          <a:xfrm>
            <a:off x="6115050" y="2828925"/>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Connected insight without replacing systems of record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scope and implementation requirements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Explainable workflow mapping and alerts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Data access, privacy, and governance clarity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Reduced manual data and reporting burden</a:t>
            </a:r>
            <a:endParaRPr lang="en-US" sz="925" dirty="0"/>
          </a:p>
        </p:txBody>
      </p:sp>
      <p:sp>
        <p:nvSpPr>
          <p:cNvPr id="24" name="artifact-field-label-17-2-3"/>
          <p:cNvSpPr/>
          <p:nvPr/>
        </p:nvSpPr>
        <p:spPr>
          <a:xfrm>
            <a:off x="6115050" y="3790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25" name="artifact-pill-17-2-3-1"/>
          <p:cNvSpPr/>
          <p:nvPr/>
        </p:nvSpPr>
        <p:spPr>
          <a:xfrm>
            <a:off x="6115050" y="4000500"/>
            <a:ext cx="1200150" cy="228600"/>
          </a:xfrm>
          <a:prstGeom prst="roundRect">
            <a:avLst/>
          </a:prstGeom>
          <a:solidFill>
            <a:srgbClr val="EFF6FF"/>
          </a:solidFill>
          <a:ln w="12700">
            <a:solidFill>
              <a:srgbClr val="DBEAFE"/>
            </a:solidFill>
            <a:prstDash val="solid"/>
          </a:ln>
        </p:spPr>
      </p:sp>
      <p:sp>
        <p:nvSpPr>
          <p:cNvPr id="26" name="artifact-pill-17-2-3-1"/>
          <p:cNvSpPr/>
          <p:nvPr/>
        </p:nvSpPr>
        <p:spPr>
          <a:xfrm>
            <a:off x="6115050" y="4000500"/>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27" name="artifact-pill-17-2-3-2"/>
          <p:cNvSpPr/>
          <p:nvPr/>
        </p:nvSpPr>
        <p:spPr>
          <a:xfrm>
            <a:off x="7391400" y="4000500"/>
            <a:ext cx="1314450" cy="228600"/>
          </a:xfrm>
          <a:prstGeom prst="roundRect">
            <a:avLst/>
          </a:prstGeom>
          <a:solidFill>
            <a:srgbClr val="EFF6FF"/>
          </a:solidFill>
          <a:ln w="12700">
            <a:solidFill>
              <a:srgbClr val="DBEAFE"/>
            </a:solidFill>
            <a:prstDash val="solid"/>
          </a:ln>
        </p:spPr>
      </p:sp>
      <p:sp>
        <p:nvSpPr>
          <p:cNvPr id="28" name="artifact-pill-17-2-3-2"/>
          <p:cNvSpPr/>
          <p:nvPr/>
        </p:nvSpPr>
        <p:spPr>
          <a:xfrm>
            <a:off x="7391400" y="4000500"/>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29" name="artifact-pill-17-2-3-3"/>
          <p:cNvSpPr/>
          <p:nvPr/>
        </p:nvSpPr>
        <p:spPr>
          <a:xfrm>
            <a:off x="6115050" y="4276725"/>
            <a:ext cx="2400300" cy="228600"/>
          </a:xfrm>
          <a:prstGeom prst="roundRect">
            <a:avLst/>
          </a:prstGeom>
          <a:solidFill>
            <a:srgbClr val="EFF6FF"/>
          </a:solidFill>
          <a:ln w="12700">
            <a:solidFill>
              <a:srgbClr val="DBEAFE"/>
            </a:solidFill>
            <a:prstDash val="solid"/>
          </a:ln>
        </p:spPr>
      </p:sp>
      <p:sp>
        <p:nvSpPr>
          <p:cNvPr id="30" name="artifact-pill-17-2-3-3"/>
          <p:cNvSpPr/>
          <p:nvPr/>
        </p:nvSpPr>
        <p:spPr>
          <a:xfrm>
            <a:off x="6115050" y="4276725"/>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31" name="footer-rule-1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3" name="footer-meta-1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eyebrow-1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1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Mid-Market Administrative Operations Leader</a:t>
            </a:r>
            <a:endParaRPr lang="en-US" sz="2500" dirty="0"/>
          </a:p>
        </p:txBody>
      </p:sp>
      <p:sp>
        <p:nvSpPr>
          <p:cNvPr id="4" name="artifact-card-1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8-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Manager or senior manager responsible for administrative and business operations, resource coordination, process reliability, ownership, and everyday workflow execution.</a:t>
            </a:r>
            <a:endParaRPr lang="en-US" sz="975" dirty="0"/>
          </a:p>
        </p:txBody>
      </p:sp>
      <p:sp>
        <p:nvSpPr>
          <p:cNvPr id="9" name="artifact-field-label-18-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10" name="artifact-bullet-list-18-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 handoffs and recurring bottlenecks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Clear workflow ownership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Reduced manual follow-up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Earlier process-risk visibility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Practical recommendations that teams can implement</a:t>
            </a:r>
            <a:endParaRPr lang="en-US" sz="925" dirty="0"/>
          </a:p>
        </p:txBody>
      </p:sp>
      <p:sp>
        <p:nvSpPr>
          <p:cNvPr id="11" name="artifact-field-label-18-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12" name="artifact-bullet-list-18-1-3"/>
          <p:cNvSpPr/>
          <p:nvPr/>
        </p:nvSpPr>
        <p:spPr>
          <a:xfrm>
            <a:off x="819150" y="38004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13" name="artifact-field-label-18-1-4"/>
          <p:cNvSpPr/>
          <p:nvPr/>
        </p:nvSpPr>
        <p:spPr>
          <a:xfrm>
            <a:off x="819150" y="4419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14" name="artifact-bullet-list-18-1-4"/>
          <p:cNvSpPr/>
          <p:nvPr/>
        </p:nvSpPr>
        <p:spPr>
          <a:xfrm>
            <a:off x="819150" y="4629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Expose missed handoffs and unclear ownership.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Reduce manual coordination by seeing how work moves across systems.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Turn workflow evidence into practical steps for everyday execution.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Bring one recurring bottleneck to a tailored diagnostic.</a:t>
            </a:r>
            <a:endParaRPr lang="en-US" sz="925" dirty="0"/>
          </a:p>
        </p:txBody>
      </p:sp>
      <p:sp>
        <p:nvSpPr>
          <p:cNvPr id="15" name="artifact-field-label-18-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6" name="artifact-pill-18-2-1-1"/>
          <p:cNvSpPr/>
          <p:nvPr/>
        </p:nvSpPr>
        <p:spPr>
          <a:xfrm>
            <a:off x="6115050" y="1952625"/>
            <a:ext cx="1371600" cy="228600"/>
          </a:xfrm>
          <a:prstGeom prst="roundRect">
            <a:avLst/>
          </a:prstGeom>
          <a:solidFill>
            <a:srgbClr val="EFF6FF"/>
          </a:solidFill>
          <a:ln w="12700">
            <a:solidFill>
              <a:srgbClr val="DBEAFE"/>
            </a:solidFill>
            <a:prstDash val="solid"/>
          </a:ln>
        </p:spPr>
      </p:sp>
      <p:sp>
        <p:nvSpPr>
          <p:cNvPr id="17" name="artifact-pill-18-2-1-1"/>
          <p:cNvSpPr/>
          <p:nvPr/>
        </p:nvSpPr>
        <p:spPr>
          <a:xfrm>
            <a:off x="6115050" y="19526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Operational Champion</a:t>
            </a:r>
            <a:endParaRPr lang="en-US" sz="850" dirty="0"/>
          </a:p>
        </p:txBody>
      </p:sp>
      <p:sp>
        <p:nvSpPr>
          <p:cNvPr id="18" name="artifact-pill-18-2-1-2"/>
          <p:cNvSpPr/>
          <p:nvPr/>
        </p:nvSpPr>
        <p:spPr>
          <a:xfrm>
            <a:off x="7562850" y="1952625"/>
            <a:ext cx="1028700" cy="228600"/>
          </a:xfrm>
          <a:prstGeom prst="roundRect">
            <a:avLst/>
          </a:prstGeom>
          <a:solidFill>
            <a:srgbClr val="EFF6FF"/>
          </a:solidFill>
          <a:ln w="12700">
            <a:solidFill>
              <a:srgbClr val="DBEAFE"/>
            </a:solidFill>
            <a:prstDash val="solid"/>
          </a:ln>
        </p:spPr>
      </p:sp>
      <p:sp>
        <p:nvSpPr>
          <p:cNvPr id="19" name="artifact-pill-18-2-1-2"/>
          <p:cNvSpPr/>
          <p:nvPr/>
        </p:nvSpPr>
        <p:spPr>
          <a:xfrm>
            <a:off x="756285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Workflow Owner</a:t>
            </a:r>
            <a:endParaRPr lang="en-US" sz="850" dirty="0"/>
          </a:p>
        </p:txBody>
      </p:sp>
      <p:sp>
        <p:nvSpPr>
          <p:cNvPr id="20" name="artifact-pill-18-2-1-3"/>
          <p:cNvSpPr/>
          <p:nvPr/>
        </p:nvSpPr>
        <p:spPr>
          <a:xfrm>
            <a:off x="8667750" y="1952625"/>
            <a:ext cx="800100" cy="228600"/>
          </a:xfrm>
          <a:prstGeom prst="roundRect">
            <a:avLst/>
          </a:prstGeom>
          <a:solidFill>
            <a:srgbClr val="EFF6FF"/>
          </a:solidFill>
          <a:ln w="12700">
            <a:solidFill>
              <a:srgbClr val="DBEAFE"/>
            </a:solidFill>
            <a:prstDash val="solid"/>
          </a:ln>
        </p:spPr>
      </p:sp>
      <p:sp>
        <p:nvSpPr>
          <p:cNvPr id="21" name="artifact-pill-18-2-1-3"/>
          <p:cNvSpPr/>
          <p:nvPr/>
        </p:nvSpPr>
        <p:spPr>
          <a:xfrm>
            <a:off x="8667750" y="1952625"/>
            <a:ext cx="800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Influencer</a:t>
            </a:r>
            <a:endParaRPr lang="en-US" sz="850" dirty="0"/>
          </a:p>
        </p:txBody>
      </p:sp>
      <p:sp>
        <p:nvSpPr>
          <p:cNvPr id="22" name="artifact-field-label-18-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23" name="artifact-bullet-list-18-2-2"/>
          <p:cNvSpPr/>
          <p:nvPr/>
        </p:nvSpPr>
        <p:spPr>
          <a:xfrm>
            <a:off x="6115050" y="25527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assessment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Missed-handoff checklist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Representative workflow map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use-case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Product demonstration focused on a recurring bottleneck</a:t>
            </a:r>
            <a:endParaRPr lang="en-US" sz="925" dirty="0"/>
          </a:p>
        </p:txBody>
      </p:sp>
      <p:sp>
        <p:nvSpPr>
          <p:cNvPr id="24" name="artifact-field-label-18-2-3"/>
          <p:cNvSpPr/>
          <p:nvPr/>
        </p:nvSpPr>
        <p:spPr>
          <a:xfrm>
            <a:off x="6115050" y="36861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25" name="artifact-pill-18-2-3-1"/>
          <p:cNvSpPr/>
          <p:nvPr/>
        </p:nvSpPr>
        <p:spPr>
          <a:xfrm>
            <a:off x="6115050" y="3895725"/>
            <a:ext cx="1200150" cy="228600"/>
          </a:xfrm>
          <a:prstGeom prst="roundRect">
            <a:avLst/>
          </a:prstGeom>
          <a:solidFill>
            <a:srgbClr val="EFF6FF"/>
          </a:solidFill>
          <a:ln w="12700">
            <a:solidFill>
              <a:srgbClr val="DBEAFE"/>
            </a:solidFill>
            <a:prstDash val="solid"/>
          </a:ln>
        </p:spPr>
      </p:sp>
      <p:sp>
        <p:nvSpPr>
          <p:cNvPr id="26" name="artifact-pill-18-2-3-1"/>
          <p:cNvSpPr/>
          <p:nvPr/>
        </p:nvSpPr>
        <p:spPr>
          <a:xfrm>
            <a:off x="6115050" y="389572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27" name="artifact-pill-18-2-3-2"/>
          <p:cNvSpPr/>
          <p:nvPr/>
        </p:nvSpPr>
        <p:spPr>
          <a:xfrm>
            <a:off x="7391400" y="3895725"/>
            <a:ext cx="1314450" cy="228600"/>
          </a:xfrm>
          <a:prstGeom prst="roundRect">
            <a:avLst/>
          </a:prstGeom>
          <a:solidFill>
            <a:srgbClr val="EFF6FF"/>
          </a:solidFill>
          <a:ln w="12700">
            <a:solidFill>
              <a:srgbClr val="DBEAFE"/>
            </a:solidFill>
            <a:prstDash val="solid"/>
          </a:ln>
        </p:spPr>
      </p:sp>
      <p:sp>
        <p:nvSpPr>
          <p:cNvPr id="28" name="artifact-pill-18-2-3-2"/>
          <p:cNvSpPr/>
          <p:nvPr/>
        </p:nvSpPr>
        <p:spPr>
          <a:xfrm>
            <a:off x="7391400" y="38957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29" name="artifact-pill-18-2-3-3"/>
          <p:cNvSpPr/>
          <p:nvPr/>
        </p:nvSpPr>
        <p:spPr>
          <a:xfrm>
            <a:off x="6115050" y="4171950"/>
            <a:ext cx="2400300" cy="228600"/>
          </a:xfrm>
          <a:prstGeom prst="roundRect">
            <a:avLst/>
          </a:prstGeom>
          <a:solidFill>
            <a:srgbClr val="EFF6FF"/>
          </a:solidFill>
          <a:ln w="12700">
            <a:solidFill>
              <a:srgbClr val="DBEAFE"/>
            </a:solidFill>
            <a:prstDash val="solid"/>
          </a:ln>
        </p:spPr>
      </p:sp>
      <p:sp>
        <p:nvSpPr>
          <p:cNvPr id="30" name="artifact-pill-18-2-3-3"/>
          <p:cNvSpPr/>
          <p:nvPr/>
        </p:nvSpPr>
        <p:spPr>
          <a:xfrm>
            <a:off x="6115050" y="4171950"/>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31" name="footer-rule-1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3" name="footer-meta-1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eyebrow-1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1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Operational-Risk Sponsors</a:t>
            </a:r>
            <a:endParaRPr lang="en-US" sz="2500" dirty="0"/>
          </a:p>
        </p:txBody>
      </p:sp>
      <p:sp>
        <p:nvSpPr>
          <p:cNvPr id="4" name="artifact-card-1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9-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19-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9-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risk research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 SLA content consumption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Escalation-management research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Repeat visits to executive or diagnostic pages</a:t>
            </a:r>
            <a:endParaRPr lang="en-US" sz="925" dirty="0"/>
          </a:p>
        </p:txBody>
      </p:sp>
      <p:sp>
        <p:nvSpPr>
          <p:cNvPr id="11" name="artifact-field-label-19-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9-1-3"/>
          <p:cNvSpPr/>
          <p:nvPr/>
        </p:nvSpPr>
        <p:spPr>
          <a:xfrm>
            <a:off x="819150" y="3467100"/>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COO, VP Operations, Head of Operations, General Manager, and senior operations titles at qualified US mid-market accounts showing escalation, SLA, customer-impact, or cycle-time risk.</a:t>
            </a:r>
            <a:endParaRPr lang="en-US" sz="975" dirty="0"/>
          </a:p>
        </p:txBody>
      </p:sp>
      <p:sp>
        <p:nvSpPr>
          <p:cNvPr id="13" name="artifact-field-label-1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9-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Executive process-risk diagnostic</a:t>
            </a:r>
            <a:endParaRPr lang="en-US" sz="975" dirty="0"/>
          </a:p>
        </p:txBody>
      </p:sp>
      <p:sp>
        <p:nvSpPr>
          <p:cNvPr id="15" name="artifact-field-label-19-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9-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operational risk is building before it becomes a customer or financial problem.</a:t>
            </a:r>
            <a:endParaRPr lang="en-US" sz="975" dirty="0"/>
          </a:p>
        </p:txBody>
      </p:sp>
      <p:sp>
        <p:nvSpPr>
          <p:cNvPr id="17" name="artifact-field-label-19-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9-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19-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9-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9-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19-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19-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19-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1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1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1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eyebrow-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 — Intro</a:t>
            </a:r>
            <a:endParaRPr lang="en-US" sz="1100" dirty="0"/>
          </a:p>
        </p:txBody>
      </p:sp>
      <p:sp>
        <p:nvSpPr>
          <p:cNvPr id="3" name="title-2"/>
          <p:cNvSpPr/>
          <p:nvPr/>
        </p:nvSpPr>
        <p:spPr>
          <a:xfrm>
            <a:off x="609600" y="685800"/>
            <a:ext cx="10668000" cy="895350"/>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The GTM Thesis Is Coherent; Operational Readiness Now Requires Board-Governed Validation</a:t>
            </a:r>
            <a:endParaRPr lang="en-US" sz="2500" dirty="0"/>
          </a:p>
        </p:txBody>
      </p:sp>
      <p:sp>
        <p:nvSpPr>
          <p:cNvPr id="4" name="body-2"/>
          <p:cNvSpPr/>
          <p:nvPr/>
        </p:nvSpPr>
        <p:spPr>
          <a:xfrm>
            <a:off x="609600" y="1714500"/>
            <a:ext cx="10591800" cy="8286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RelayOps is strategically on track with a differentiated Connected Workflow Intelligence position, but it is not yet launch-ready operationally. The proposed motion centers on revealing how work moves across teams and systems, identifying high-risk handoffs, and helping leaders measure practical improvements. The immediate governance implication is to preserve the strategic thesis while requiring evidence-based gates before broader activation.</a:t>
            </a:r>
            <a:endParaRPr lang="en-US" sz="1400" dirty="0"/>
          </a:p>
        </p:txBody>
      </p:sp>
      <p:sp>
        <p:nvSpPr>
          <p:cNvPr id="5" name="bullet-list-2"/>
          <p:cNvSpPr/>
          <p:nvPr/>
        </p:nvSpPr>
        <p:spPr>
          <a:xfrm>
            <a:off x="609600" y="2638425"/>
            <a:ext cx="10591800" cy="35147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Positioning, ICP hypothesis, audience architecture, and diagnostic-led motion are aligned across completed planning work.</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Priority validation areas are the highest-value workflow wedge, connector and data readiness, safeguards, publishable proof, measurement, and operating ownership.</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Formal review points should assess conversion quality, committee engagement, channel learning, and proof gaps before strategy or resource reallocation.</a:t>
            </a:r>
            <a:endParaRPr lang="en-US" sz="1400" dirty="0"/>
          </a:p>
        </p:txBody>
      </p:sp>
      <p:sp>
        <p:nvSpPr>
          <p:cNvPr id="6" name="footer-rule-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8" name="footer-meta-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eyebrow-2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Improvement-Prioritization Leaders</a:t>
            </a:r>
            <a:endParaRPr lang="en-US" sz="2500" dirty="0"/>
          </a:p>
        </p:txBody>
      </p:sp>
      <p:sp>
        <p:nvSpPr>
          <p:cNvPr id="4" name="artifact-card-2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0-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20-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0-1-2"/>
          <p:cNvSpPr/>
          <p:nvPr/>
        </p:nvSpPr>
        <p:spPr>
          <a:xfrm>
            <a:off x="819150" y="24669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excellence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analytics searches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ROI or business-case page visits</a:t>
            </a:r>
            <a:endParaRPr lang="en-US" sz="925" dirty="0"/>
          </a:p>
        </p:txBody>
      </p:sp>
      <p:sp>
        <p:nvSpPr>
          <p:cNvPr id="11" name="artifact-field-label-20-1-3"/>
          <p:cNvSpPr/>
          <p:nvPr/>
        </p:nvSpPr>
        <p:spPr>
          <a:xfrm>
            <a:off x="819150" y="30861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0-1-3"/>
          <p:cNvSpPr/>
          <p:nvPr/>
        </p:nvSpPr>
        <p:spPr>
          <a:xfrm>
            <a:off x="819150" y="329565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Senior operations decision-makers researching operational excellence, process improvement, workflow analytics, or measurable performance improvement.</a:t>
            </a:r>
            <a:endParaRPr lang="en-US" sz="975" dirty="0"/>
          </a:p>
        </p:txBody>
      </p:sp>
      <p:sp>
        <p:nvSpPr>
          <p:cNvPr id="13" name="artifact-field-label-2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0-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Priority-workflow assessment and executive demo</a:t>
            </a:r>
            <a:endParaRPr lang="en-US" sz="975" dirty="0"/>
          </a:p>
        </p:txBody>
      </p:sp>
      <p:sp>
        <p:nvSpPr>
          <p:cNvPr id="15" name="artifact-field-label-20-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0-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Move from operational noise to a clear, evidence-based improvement plan.</a:t>
            </a:r>
            <a:endParaRPr lang="en-US" sz="975" dirty="0"/>
          </a:p>
        </p:txBody>
      </p:sp>
      <p:sp>
        <p:nvSpPr>
          <p:cNvPr id="17" name="artifact-field-label-20-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0-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0-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0-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0-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0-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20-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0-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artifact-pill-20-2-4-3"/>
          <p:cNvSpPr/>
          <p:nvPr/>
        </p:nvSpPr>
        <p:spPr>
          <a:xfrm>
            <a:off x="7448550" y="3581400"/>
            <a:ext cx="590550" cy="228600"/>
          </a:xfrm>
          <a:prstGeom prst="roundRect">
            <a:avLst/>
          </a:prstGeom>
          <a:solidFill>
            <a:srgbClr val="EFF6FF"/>
          </a:solidFill>
          <a:ln w="12700">
            <a:solidFill>
              <a:srgbClr val="DBEAFE"/>
            </a:solidFill>
            <a:prstDash val="solid"/>
          </a:ln>
        </p:spPr>
      </p:sp>
      <p:sp>
        <p:nvSpPr>
          <p:cNvPr id="26" name="artifact-pill-20-2-4-3"/>
          <p:cNvSpPr/>
          <p:nvPr/>
        </p:nvSpPr>
        <p:spPr>
          <a:xfrm>
            <a:off x="74485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7" name="footer-rule-2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2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9" name="footer-meta-2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eyebrow-2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Connector and Systems-Fragmentation Evaluators</a:t>
            </a:r>
            <a:endParaRPr lang="en-US" sz="2500" dirty="0"/>
          </a:p>
        </p:txBody>
      </p:sp>
      <p:sp>
        <p:nvSpPr>
          <p:cNvPr id="4" name="artifact-card-2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1-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and Systems Operations Intelligence Manager</a:t>
            </a:r>
            <a:endParaRPr lang="en-US" sz="975" dirty="0"/>
          </a:p>
        </p:txBody>
      </p:sp>
      <p:sp>
        <p:nvSpPr>
          <p:cNvPr id="9" name="artifact-field-label-21-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1-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integration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Connector-page visits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Architecture or product-demo 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Planned automation initiative</a:t>
            </a:r>
            <a:endParaRPr lang="en-US" sz="925" dirty="0"/>
          </a:p>
        </p:txBody>
      </p:sp>
      <p:sp>
        <p:nvSpPr>
          <p:cNvPr id="11" name="artifact-field-label-21-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1-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operations, business systems, enterprise applications, and information systems managers at accounts using at least three supported systems.</a:t>
            </a:r>
            <a:endParaRPr lang="en-US" sz="975" dirty="0"/>
          </a:p>
        </p:txBody>
      </p:sp>
      <p:sp>
        <p:nvSpPr>
          <p:cNvPr id="13" name="artifact-field-label-2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1-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Connector and data-flow demonstration</a:t>
            </a:r>
            <a:endParaRPr lang="en-US" sz="975" dirty="0"/>
          </a:p>
        </p:txBody>
      </p:sp>
      <p:sp>
        <p:nvSpPr>
          <p:cNvPr id="15" name="artifact-field-label-21-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1-2-2"/>
          <p:cNvSpPr/>
          <p:nvPr/>
        </p:nvSpPr>
        <p:spPr>
          <a:xfrm>
            <a:off x="6115050" y="24669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Connect workflow signals across supported systems without replacing the tools teams already use.</a:t>
            </a:r>
            <a:endParaRPr lang="en-US" sz="975" dirty="0"/>
          </a:p>
        </p:txBody>
      </p:sp>
      <p:sp>
        <p:nvSpPr>
          <p:cNvPr id="17" name="artifact-field-label-21-2-3"/>
          <p:cNvSpPr/>
          <p:nvPr/>
        </p:nvSpPr>
        <p:spPr>
          <a:xfrm>
            <a:off x="6115050" y="29337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1-2-3-1"/>
          <p:cNvSpPr/>
          <p:nvPr/>
        </p:nvSpPr>
        <p:spPr>
          <a:xfrm>
            <a:off x="6115050" y="3143250"/>
            <a:ext cx="590550" cy="228600"/>
          </a:xfrm>
          <a:prstGeom prst="roundRect">
            <a:avLst/>
          </a:prstGeom>
          <a:solidFill>
            <a:srgbClr val="274C78"/>
          </a:solidFill>
          <a:ln w="12700">
            <a:solidFill>
              <a:srgbClr val="274C78"/>
            </a:solidFill>
            <a:prstDash val="solid"/>
          </a:ln>
        </p:spPr>
      </p:sp>
      <p:sp>
        <p:nvSpPr>
          <p:cNvPr id="19" name="artifact-pill-21-2-3-1"/>
          <p:cNvSpPr/>
          <p:nvPr/>
        </p:nvSpPr>
        <p:spPr>
          <a:xfrm>
            <a:off x="6115050" y="3143250"/>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1-2-4"/>
          <p:cNvSpPr/>
          <p:nvPr/>
        </p:nvSpPr>
        <p:spPr>
          <a:xfrm>
            <a:off x="6115050" y="3533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1-2-4-1"/>
          <p:cNvSpPr/>
          <p:nvPr/>
        </p:nvSpPr>
        <p:spPr>
          <a:xfrm>
            <a:off x="6115050" y="3743325"/>
            <a:ext cx="590550" cy="228600"/>
          </a:xfrm>
          <a:prstGeom prst="roundRect">
            <a:avLst/>
          </a:prstGeom>
          <a:solidFill>
            <a:srgbClr val="EFF6FF"/>
          </a:solidFill>
          <a:ln w="12700">
            <a:solidFill>
              <a:srgbClr val="DBEAFE"/>
            </a:solidFill>
            <a:prstDash val="solid"/>
          </a:ln>
        </p:spPr>
      </p:sp>
      <p:sp>
        <p:nvSpPr>
          <p:cNvPr id="22" name="artifact-pill-21-2-4-1"/>
          <p:cNvSpPr/>
          <p:nvPr/>
        </p:nvSpPr>
        <p:spPr>
          <a:xfrm>
            <a:off x="611505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21-2-4-2"/>
          <p:cNvSpPr/>
          <p:nvPr/>
        </p:nvSpPr>
        <p:spPr>
          <a:xfrm>
            <a:off x="6781800" y="3743325"/>
            <a:ext cx="590550" cy="228600"/>
          </a:xfrm>
          <a:prstGeom prst="roundRect">
            <a:avLst/>
          </a:prstGeom>
          <a:solidFill>
            <a:srgbClr val="EFF6FF"/>
          </a:solidFill>
          <a:ln w="12700">
            <a:solidFill>
              <a:srgbClr val="DBEAFE"/>
            </a:solidFill>
            <a:prstDash val="solid"/>
          </a:ln>
        </p:spPr>
      </p:sp>
      <p:sp>
        <p:nvSpPr>
          <p:cNvPr id="24" name="artifact-pill-21-2-4-2"/>
          <p:cNvSpPr/>
          <p:nvPr/>
        </p:nvSpPr>
        <p:spPr>
          <a:xfrm>
            <a:off x="678180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2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2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eyebrow-2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Governance and Explainability Gatekeepers</a:t>
            </a:r>
            <a:endParaRPr lang="en-US" sz="2500" dirty="0"/>
          </a:p>
        </p:txBody>
      </p:sp>
      <p:sp>
        <p:nvSpPr>
          <p:cNvPr id="4" name="artifact-card-2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2-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and Systems Operations Intelligence Manager</a:t>
            </a:r>
            <a:endParaRPr lang="en-US" sz="975" dirty="0"/>
          </a:p>
        </p:txBody>
      </p:sp>
      <p:sp>
        <p:nvSpPr>
          <p:cNvPr id="9" name="artifact-field-label-22-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2-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Governance FAQ visits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Security or data-handling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webinar attendance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Repeated product-detail visits</a:t>
            </a:r>
            <a:endParaRPr lang="en-US" sz="925" dirty="0"/>
          </a:p>
        </p:txBody>
      </p:sp>
      <p:sp>
        <p:nvSpPr>
          <p:cNvPr id="11" name="artifact-field-label-22-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2-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Technical evaluators consuming content about data governance, access controls, AI explainability, architecture, and implementation requirements.</a:t>
            </a:r>
            <a:endParaRPr lang="en-US" sz="975" dirty="0"/>
          </a:p>
        </p:txBody>
      </p:sp>
      <p:sp>
        <p:nvSpPr>
          <p:cNvPr id="13" name="artifact-field-label-2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2-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Technical workflow review and governance FAQ</a:t>
            </a:r>
            <a:endParaRPr lang="en-US" sz="975" dirty="0"/>
          </a:p>
        </p:txBody>
      </p:sp>
      <p:sp>
        <p:nvSpPr>
          <p:cNvPr id="15" name="artifact-field-label-22-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2-2-2"/>
          <p:cNvSpPr/>
          <p:nvPr/>
        </p:nvSpPr>
        <p:spPr>
          <a:xfrm>
            <a:off x="6115050" y="24669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Review the data flow, governance approach, and evidence behind workflow alerts before evaluation.</a:t>
            </a:r>
            <a:endParaRPr lang="en-US" sz="975" dirty="0"/>
          </a:p>
        </p:txBody>
      </p:sp>
      <p:sp>
        <p:nvSpPr>
          <p:cNvPr id="17" name="artifact-field-label-22-2-3"/>
          <p:cNvSpPr/>
          <p:nvPr/>
        </p:nvSpPr>
        <p:spPr>
          <a:xfrm>
            <a:off x="6115050" y="29337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2-2-3-1"/>
          <p:cNvSpPr/>
          <p:nvPr/>
        </p:nvSpPr>
        <p:spPr>
          <a:xfrm>
            <a:off x="6115050" y="3143250"/>
            <a:ext cx="590550" cy="228600"/>
          </a:xfrm>
          <a:prstGeom prst="roundRect">
            <a:avLst/>
          </a:prstGeom>
          <a:solidFill>
            <a:srgbClr val="274C78"/>
          </a:solidFill>
          <a:ln w="12700">
            <a:solidFill>
              <a:srgbClr val="274C78"/>
            </a:solidFill>
            <a:prstDash val="solid"/>
          </a:ln>
        </p:spPr>
      </p:sp>
      <p:sp>
        <p:nvSpPr>
          <p:cNvPr id="19" name="artifact-pill-22-2-3-1"/>
          <p:cNvSpPr/>
          <p:nvPr/>
        </p:nvSpPr>
        <p:spPr>
          <a:xfrm>
            <a:off x="6115050" y="3143250"/>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2-2-4"/>
          <p:cNvSpPr/>
          <p:nvPr/>
        </p:nvSpPr>
        <p:spPr>
          <a:xfrm>
            <a:off x="6115050" y="3533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2-2-4-1"/>
          <p:cNvSpPr/>
          <p:nvPr/>
        </p:nvSpPr>
        <p:spPr>
          <a:xfrm>
            <a:off x="6115050" y="3743325"/>
            <a:ext cx="590550" cy="228600"/>
          </a:xfrm>
          <a:prstGeom prst="roundRect">
            <a:avLst/>
          </a:prstGeom>
          <a:solidFill>
            <a:srgbClr val="EFF6FF"/>
          </a:solidFill>
          <a:ln w="12700">
            <a:solidFill>
              <a:srgbClr val="DBEAFE"/>
            </a:solidFill>
            <a:prstDash val="solid"/>
          </a:ln>
        </p:spPr>
      </p:sp>
      <p:sp>
        <p:nvSpPr>
          <p:cNvPr id="22" name="artifact-pill-22-2-4-1"/>
          <p:cNvSpPr/>
          <p:nvPr/>
        </p:nvSpPr>
        <p:spPr>
          <a:xfrm>
            <a:off x="611505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22-2-4-2"/>
          <p:cNvSpPr/>
          <p:nvPr/>
        </p:nvSpPr>
        <p:spPr>
          <a:xfrm>
            <a:off x="6781800" y="3743325"/>
            <a:ext cx="590550" cy="228600"/>
          </a:xfrm>
          <a:prstGeom prst="roundRect">
            <a:avLst/>
          </a:prstGeom>
          <a:solidFill>
            <a:srgbClr val="EFF6FF"/>
          </a:solidFill>
          <a:ln w="12700">
            <a:solidFill>
              <a:srgbClr val="DBEAFE"/>
            </a:solidFill>
            <a:prstDash val="solid"/>
          </a:ln>
        </p:spPr>
      </p:sp>
      <p:sp>
        <p:nvSpPr>
          <p:cNvPr id="24" name="artifact-pill-22-2-4-2"/>
          <p:cNvSpPr/>
          <p:nvPr/>
        </p:nvSpPr>
        <p:spPr>
          <a:xfrm>
            <a:off x="678180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2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2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eyebrow-2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Missed-Handoff Workflow Owners</a:t>
            </a:r>
            <a:endParaRPr lang="en-US" sz="2500" dirty="0"/>
          </a:p>
        </p:txBody>
      </p:sp>
      <p:sp>
        <p:nvSpPr>
          <p:cNvPr id="4" name="artifact-card-2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3-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Mid-Market Administrative Operations Leader</a:t>
            </a:r>
            <a:endParaRPr lang="en-US" sz="975" dirty="0"/>
          </a:p>
        </p:txBody>
      </p:sp>
      <p:sp>
        <p:nvSpPr>
          <p:cNvPr id="9" name="artifact-field-label-23-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3-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handoff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Bottleneck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Customer onboarding delay research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Missed SLA research</a:t>
            </a:r>
            <a:endParaRPr lang="en-US" sz="925" dirty="0"/>
          </a:p>
        </p:txBody>
      </p:sp>
      <p:sp>
        <p:nvSpPr>
          <p:cNvPr id="11" name="artifact-field-label-23-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3-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Administrative and business operations managers responsible for cross-team workflows, service delivery, onboarding, and recurring coordination problems.</a:t>
            </a:r>
            <a:endParaRPr lang="en-US" sz="975" dirty="0"/>
          </a:p>
        </p:txBody>
      </p:sp>
      <p:sp>
        <p:nvSpPr>
          <p:cNvPr id="13" name="artifact-field-label-2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3-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Tailored workflow diagnostic</a:t>
            </a:r>
            <a:endParaRPr lang="en-US" sz="975" dirty="0"/>
          </a:p>
        </p:txBody>
      </p:sp>
      <p:sp>
        <p:nvSpPr>
          <p:cNvPr id="15" name="artifact-field-label-23-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3-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work stalls, clarify ownership, and identify practical steps to keep it moving.</a:t>
            </a:r>
            <a:endParaRPr lang="en-US" sz="975" dirty="0"/>
          </a:p>
        </p:txBody>
      </p:sp>
      <p:sp>
        <p:nvSpPr>
          <p:cNvPr id="17" name="artifact-field-label-23-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3-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3-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3-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3-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3-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23-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3-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artifact-pill-23-2-4-3"/>
          <p:cNvSpPr/>
          <p:nvPr/>
        </p:nvSpPr>
        <p:spPr>
          <a:xfrm>
            <a:off x="7448550" y="3581400"/>
            <a:ext cx="590550" cy="228600"/>
          </a:xfrm>
          <a:prstGeom prst="roundRect">
            <a:avLst/>
          </a:prstGeom>
          <a:solidFill>
            <a:srgbClr val="EFF6FF"/>
          </a:solidFill>
          <a:ln w="12700">
            <a:solidFill>
              <a:srgbClr val="DBEAFE"/>
            </a:solidFill>
            <a:prstDash val="solid"/>
          </a:ln>
        </p:spPr>
      </p:sp>
      <p:sp>
        <p:nvSpPr>
          <p:cNvPr id="26" name="artifact-pill-23-2-4-3"/>
          <p:cNvSpPr/>
          <p:nvPr/>
        </p:nvSpPr>
        <p:spPr>
          <a:xfrm>
            <a:off x="74485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7" name="footer-rule-2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2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9" name="footer-meta-2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eyebrow-2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Manual-Coordination and Bottleneck Managers</a:t>
            </a:r>
            <a:endParaRPr lang="en-US" sz="2500" dirty="0"/>
          </a:p>
        </p:txBody>
      </p:sp>
      <p:sp>
        <p:nvSpPr>
          <p:cNvPr id="4" name="artifact-card-2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4-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Mid-Market Administrative Operations Leader</a:t>
            </a:r>
            <a:endParaRPr lang="en-US" sz="975" dirty="0"/>
          </a:p>
        </p:txBody>
      </p:sp>
      <p:sp>
        <p:nvSpPr>
          <p:cNvPr id="9" name="artifact-field-label-24-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4-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efficiency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bottleneck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Checklist or webinar 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Multiple visits to use-case pages</a:t>
            </a:r>
            <a:endParaRPr lang="en-US" sz="925" dirty="0"/>
          </a:p>
        </p:txBody>
      </p:sp>
      <p:sp>
        <p:nvSpPr>
          <p:cNvPr id="11" name="artifact-field-label-24-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4-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Operations managers experiencing excessive status chasing, spreadsheet tracking, escalation follow-up, or recurring bottlenecks across disconnected tools.</a:t>
            </a:r>
            <a:endParaRPr lang="en-US" sz="975" dirty="0"/>
          </a:p>
        </p:txBody>
      </p:sp>
      <p:sp>
        <p:nvSpPr>
          <p:cNvPr id="13" name="artifact-field-label-24-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4-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Missed-handoff checklist and workflow-risk assessment</a:t>
            </a:r>
            <a:endParaRPr lang="en-US" sz="975" dirty="0"/>
          </a:p>
        </p:txBody>
      </p:sp>
      <p:sp>
        <p:nvSpPr>
          <p:cNvPr id="15" name="artifact-field-label-24-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4-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Replace manual investigation with a connected view of recurring workflow problems.</a:t>
            </a:r>
            <a:endParaRPr lang="en-US" sz="975" dirty="0"/>
          </a:p>
        </p:txBody>
      </p:sp>
      <p:sp>
        <p:nvSpPr>
          <p:cNvPr id="17" name="artifact-field-label-24-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4-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4-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4-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4-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4-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24-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4-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footer-rule-2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2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eyebrow-2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Multi-Stakeholder Tier 1 Account Committee</a:t>
            </a:r>
            <a:endParaRPr lang="en-US" sz="2500" dirty="0"/>
          </a:p>
        </p:txBody>
      </p:sp>
      <p:sp>
        <p:nvSpPr>
          <p:cNvPr id="4" name="artifact-card-2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5-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25-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5-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Multiple engaged contacts from one account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Account-level search or content intent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activity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Diagnostic or webinar engagement</a:t>
            </a:r>
            <a:endParaRPr lang="en-US" sz="925" dirty="0"/>
          </a:p>
        </p:txBody>
      </p:sp>
      <p:sp>
        <p:nvSpPr>
          <p:cNvPr id="11" name="artifact-field-label-25-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5-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Named-account segment requiring concurrent coverage of the executive sponsor plus the selected IT and administrative operations personas.</a:t>
            </a:r>
            <a:endParaRPr lang="en-US" sz="975" dirty="0"/>
          </a:p>
        </p:txBody>
      </p:sp>
      <p:sp>
        <p:nvSpPr>
          <p:cNvPr id="13" name="artifact-field-label-2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5-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Cross-functional workflow diagnostic and committee demo</a:t>
            </a:r>
            <a:endParaRPr lang="en-US" sz="975" dirty="0"/>
          </a:p>
        </p:txBody>
      </p:sp>
      <p:sp>
        <p:nvSpPr>
          <p:cNvPr id="15" name="artifact-field-label-25-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5-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Align operations, IT, and executive stakeholders around one workflow and one proof plan.</a:t>
            </a:r>
            <a:endParaRPr lang="en-US" sz="975" dirty="0"/>
          </a:p>
        </p:txBody>
      </p:sp>
      <p:sp>
        <p:nvSpPr>
          <p:cNvPr id="17" name="artifact-field-label-25-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5-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5-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5-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5-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5-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25-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5-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2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2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eyebrow-2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Target Segments</a:t>
            </a:r>
            <a:endParaRPr lang="en-US" sz="1100" dirty="0"/>
          </a:p>
        </p:txBody>
      </p:sp>
      <p:sp>
        <p:nvSpPr>
          <p:cNvPr id="3" name="title-2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Business-Case Retargeting Pool</a:t>
            </a:r>
            <a:endParaRPr lang="en-US" sz="2500" dirty="0"/>
          </a:p>
        </p:txBody>
      </p:sp>
      <p:sp>
        <p:nvSpPr>
          <p:cNvPr id="4" name="artifact-card-2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6-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26-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6-1-2"/>
          <p:cNvSpPr/>
          <p:nvPr/>
        </p:nvSpPr>
        <p:spPr>
          <a:xfrm>
            <a:off x="819150" y="2466975"/>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Pricing-page visit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form start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Repeat site visit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Open sales opportunity</a:t>
            </a:r>
            <a:endParaRPr lang="en-US" sz="925" dirty="0"/>
          </a:p>
        </p:txBody>
      </p:sp>
      <p:sp>
        <p:nvSpPr>
          <p:cNvPr id="11" name="artifact-field-label-26-1-3"/>
          <p:cNvSpPr/>
          <p:nvPr/>
        </p:nvSpPr>
        <p:spPr>
          <a:xfrm>
            <a:off x="819150" y="34290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6-1-3"/>
          <p:cNvSpPr/>
          <p:nvPr/>
        </p:nvSpPr>
        <p:spPr>
          <a:xfrm>
            <a:off x="819150" y="363855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Qualified executive visitors and named-account stakeholders who consumed pricing, ROI, diagnostic, buying-guide, or executive-demo content.</a:t>
            </a:r>
            <a:endParaRPr lang="en-US" sz="975" dirty="0"/>
          </a:p>
        </p:txBody>
      </p:sp>
      <p:sp>
        <p:nvSpPr>
          <p:cNvPr id="13" name="artifact-field-label-26-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6-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Tailored evaluation plan</a:t>
            </a:r>
            <a:endParaRPr lang="en-US" sz="975" dirty="0"/>
          </a:p>
        </p:txBody>
      </p:sp>
      <p:sp>
        <p:nvSpPr>
          <p:cNvPr id="15" name="artifact-field-label-26-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6-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Build a credible investment case around one measurable workflow problem.</a:t>
            </a:r>
            <a:endParaRPr lang="en-US" sz="975" dirty="0"/>
          </a:p>
        </p:txBody>
      </p:sp>
      <p:sp>
        <p:nvSpPr>
          <p:cNvPr id="17" name="artifact-field-label-26-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6-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6-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Medium</a:t>
            </a:r>
            <a:endParaRPr lang="en-US" sz="850" dirty="0"/>
          </a:p>
        </p:txBody>
      </p:sp>
      <p:sp>
        <p:nvSpPr>
          <p:cNvPr id="20" name="artifact-field-label-26-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6-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6-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3" name="footer-rule-2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4" name="footer-title-2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5" name="footer-meta-2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eyebrow-2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Strategy</a:t>
            </a:r>
            <a:endParaRPr lang="en-US" sz="1100" dirty="0"/>
          </a:p>
        </p:txBody>
      </p:sp>
      <p:sp>
        <p:nvSpPr>
          <p:cNvPr id="3" name="title-2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Strategic Thesis</a:t>
            </a:r>
            <a:endParaRPr lang="en-US" sz="2500" dirty="0"/>
          </a:p>
        </p:txBody>
      </p:sp>
      <p:sp>
        <p:nvSpPr>
          <p:cNvPr id="4" name="artifact-card-2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STRATEGIC THESIS</a:t>
            </a:r>
            <a:endParaRPr lang="en-US" sz="950" dirty="0"/>
          </a:p>
        </p:txBody>
      </p:sp>
      <p:sp>
        <p:nvSpPr>
          <p:cNvPr id="7" name="artifact-field-value-27-1-1"/>
          <p:cNvSpPr/>
          <p:nvPr/>
        </p:nvSpPr>
        <p:spPr>
          <a:xfrm>
            <a:off x="819150" y="1743075"/>
            <a:ext cx="101727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diagnostic-led launch will outperform broad category promotion because actively researching mid-market operations buyers need to recognize a specific cross-system handoff problem, trust the integrations and analysis, and justify measurable value to a multi-stakeholder committee before requesting a demo.</a:t>
            </a:r>
            <a:endParaRPr lang="en-US" sz="975" dirty="0"/>
          </a:p>
        </p:txBody>
      </p:sp>
      <p:sp>
        <p:nvSpPr>
          <p:cNvPr id="8" name="footer-rule-2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9" name="footer-title-2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0" name="footer-meta-2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eyebrow-2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Strategy</a:t>
            </a:r>
            <a:endParaRPr lang="en-US" sz="1100" dirty="0"/>
          </a:p>
        </p:txBody>
      </p:sp>
      <p:sp>
        <p:nvSpPr>
          <p:cNvPr id="3" name="title-2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Positioning, Promise &amp; Primary Message</a:t>
            </a:r>
            <a:endParaRPr lang="en-US" sz="2500" dirty="0"/>
          </a:p>
        </p:txBody>
      </p:sp>
      <p:sp>
        <p:nvSpPr>
          <p:cNvPr id="4" name="artifact-card-2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POSITIONING CORE</a:t>
            </a:r>
            <a:endParaRPr lang="en-US" sz="950" dirty="0"/>
          </a:p>
        </p:txBody>
      </p:sp>
      <p:sp>
        <p:nvSpPr>
          <p:cNvPr id="7" name="artifact-field-label-28-1-1"/>
          <p:cNvSpPr/>
          <p:nvPr/>
        </p:nvSpPr>
        <p:spPr>
          <a:xfrm>
            <a:off x="819150" y="1743075"/>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POSITIONING STATEMENT</a:t>
            </a:r>
            <a:endParaRPr lang="en-US" sz="800" dirty="0"/>
          </a:p>
        </p:txBody>
      </p:sp>
      <p:sp>
        <p:nvSpPr>
          <p:cNvPr id="8" name="artifact-field-value-28-1-1"/>
          <p:cNvSpPr/>
          <p:nvPr/>
        </p:nvSpPr>
        <p:spPr>
          <a:xfrm>
            <a:off x="819150" y="1952625"/>
            <a:ext cx="101727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For US mid-market operations teams managing fragmented cross-functional workflows, RelayOps is a workflow-intelligence platform that connects operational signals across Slack, Jira, Salesforce, and HubSpot to reveal handoff bottlenecks, ownership gaps, and process risk, then recommends measurable improvements without replacing existing systems.</a:t>
            </a:r>
            <a:endParaRPr lang="en-US" sz="975" dirty="0"/>
          </a:p>
        </p:txBody>
      </p:sp>
      <p:sp>
        <p:nvSpPr>
          <p:cNvPr id="9" name="artifact-field-label-28-1-2"/>
          <p:cNvSpPr/>
          <p:nvPr/>
        </p:nvSpPr>
        <p:spPr>
          <a:xfrm>
            <a:off x="819150" y="241935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PROMISE</a:t>
            </a:r>
            <a:endParaRPr lang="en-US" sz="800" dirty="0"/>
          </a:p>
        </p:txBody>
      </p:sp>
      <p:sp>
        <p:nvSpPr>
          <p:cNvPr id="10" name="artifact-field-value-28-1-2"/>
          <p:cNvSpPr/>
          <p:nvPr/>
        </p:nvSpPr>
        <p:spPr>
          <a:xfrm>
            <a:off x="819150" y="2628900"/>
            <a:ext cx="101727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cross-system work is breaking, prioritize the risks that matter, and improve operational outcomes using evidence already present in the tools teams use.</a:t>
            </a:r>
            <a:endParaRPr lang="en-US" sz="975" dirty="0"/>
          </a:p>
        </p:txBody>
      </p:sp>
      <p:sp>
        <p:nvSpPr>
          <p:cNvPr id="11" name="artifact-field-label-28-1-3"/>
          <p:cNvSpPr/>
          <p:nvPr/>
        </p:nvSpPr>
        <p:spPr>
          <a:xfrm>
            <a:off x="819150" y="293370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PRIMARY MESSAGE</a:t>
            </a:r>
            <a:endParaRPr lang="en-US" sz="800" dirty="0"/>
          </a:p>
        </p:txBody>
      </p:sp>
      <p:sp>
        <p:nvSpPr>
          <p:cNvPr id="12" name="artifact-field-value-28-1-3"/>
          <p:cNvSpPr/>
          <p:nvPr/>
        </p:nvSpPr>
        <p:spPr>
          <a:xfrm>
            <a:off x="819150" y="3143250"/>
            <a:ext cx="101727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Turn fragmented workflow signals into clear, practical action before missed handoffs become customer or financial problems.</a:t>
            </a:r>
            <a:endParaRPr lang="en-US" sz="975" dirty="0"/>
          </a:p>
        </p:txBody>
      </p:sp>
      <p:sp>
        <p:nvSpPr>
          <p:cNvPr id="13" name="footer-rule-2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 name="footer-title-2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5" name="footer-meta-2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graphicFrame>
        <p:nvGraphicFramePr>
          <p:cNvPr id="2" name="table-29"/>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19250"/>
        </p:xfrm>
        <a:graphic>
          <a:graphicData uri="http://schemas.openxmlformats.org/drawingml/2006/table">
            <a:tbl>
              <a:tblPr/>
              <a:tblGrid>
                <a:gridCol w="1743075"/>
                <a:gridCol w="4362450"/>
                <a:gridCol w="4486275"/>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Pillar</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Message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Supporting Points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Connected visibility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See how work moves across teams and systems instead of analyzing each tool in isolation.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supported Slack, Jira, Salesforce, and HubSpot signals.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Maps handoffs and highlights unclear ownership.</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Practical risk detection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Find stalled work and recurring bottlenecks before they affect customers or commitments.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Prioritizes process-risk alerts.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recommendations to observed workflow evidence.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Measurable improvement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Focus teams on changes that can shorten cycle time, improve accountability, and demonstrate operational ROI.</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Supports executive reporting.</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Tracks interventions and pre/post outcomes, subject to validation.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2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Strategy</a:t>
            </a:r>
            <a:endParaRPr lang="en-US" sz="1100" dirty="0"/>
          </a:p>
        </p:txBody>
      </p:sp>
      <p:sp>
        <p:nvSpPr>
          <p:cNvPr id="4" name="title-2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Messaging Pillars</a:t>
            </a:r>
            <a:endParaRPr lang="en-US" sz="2500" dirty="0"/>
          </a:p>
        </p:txBody>
      </p:sp>
      <p:sp>
        <p:nvSpPr>
          <p:cNvPr id="5" name="footer-rule-2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2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eyebrow-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 — Intro</a:t>
            </a:r>
            <a:endParaRPr lang="en-US" sz="1100" dirty="0"/>
          </a:p>
        </p:txBody>
      </p:sp>
      <p:sp>
        <p:nvSpPr>
          <p:cNvPr id="3" name="title-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Business Objective, Outcome &amp; Goals</a:t>
            </a:r>
            <a:endParaRPr lang="en-US" sz="2500" dirty="0"/>
          </a:p>
        </p:txBody>
      </p:sp>
      <p:sp>
        <p:nvSpPr>
          <p:cNvPr id="4" name="artifact-card-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BUSINESS ALIGNMENT</a:t>
            </a:r>
            <a:endParaRPr lang="en-US" sz="950" dirty="0"/>
          </a:p>
        </p:txBody>
      </p:sp>
      <p:sp>
        <p:nvSpPr>
          <p:cNvPr id="7" name="artifact-field-label-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BUSINESS OBJECTIVE</a:t>
            </a:r>
            <a:endParaRPr lang="en-US" sz="800" dirty="0"/>
          </a:p>
        </p:txBody>
      </p:sp>
      <p:sp>
        <p:nvSpPr>
          <p:cNvPr id="8" name="artifact-field-value-3-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Define and validate the highest-value ICP, establish differentiated messaging, build a launch-ready marketing plan, pressure-test positioning through a virtual focus group, and execute a 90-day content program that drives qualified demo requests.</a:t>
            </a:r>
            <a:endParaRPr lang="en-US" sz="975" dirty="0"/>
          </a:p>
        </p:txBody>
      </p:sp>
      <p:sp>
        <p:nvSpPr>
          <p:cNvPr id="9" name="artifact-field-label-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 OUTCOME</a:t>
            </a:r>
            <a:endParaRPr lang="en-US" sz="800" dirty="0"/>
          </a:p>
        </p:txBody>
      </p:sp>
      <p:sp>
        <p:nvSpPr>
          <p:cNvPr id="10" name="artifact-field-value-3-2-1"/>
          <p:cNvSpPr/>
          <p:nvPr/>
        </p:nvSpPr>
        <p:spPr>
          <a:xfrm>
            <a:off x="61150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validated ICP and messaging system, a launch-ready diagnostic and demo journey, and an operating 90-day content and demand program with baseline funnel data.</a:t>
            </a:r>
            <a:endParaRPr lang="en-US" sz="975" dirty="0"/>
          </a:p>
        </p:txBody>
      </p:sp>
      <p:sp>
        <p:nvSpPr>
          <p:cNvPr id="11" name="artifact-field-label-3-2-2"/>
          <p:cNvSpPr/>
          <p:nvPr/>
        </p:nvSpPr>
        <p:spPr>
          <a:xfrm>
            <a:off x="61150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COMMERCIAL GOALS</a:t>
            </a:r>
            <a:endParaRPr lang="en-US" sz="800" dirty="0"/>
          </a:p>
        </p:txBody>
      </p:sp>
      <p:sp>
        <p:nvSpPr>
          <p:cNvPr id="12" name="artifact-bullet-list-3-2-2"/>
          <p:cNvSpPr/>
          <p:nvPr/>
        </p:nvSpPr>
        <p:spPr>
          <a:xfrm>
            <a:off x="6115050" y="2628900"/>
            <a:ext cx="4876800" cy="6858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Generate qualified requests for a tailored workflow diagnostic and 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Identify which supplied persona, operational trigger, and use case produce the strongest sales-qualified response.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Create a measurable conversion path supporting the 30–90 day sales-led buying cycle.</a:t>
            </a:r>
            <a:endParaRPr lang="en-US" sz="925" dirty="0"/>
          </a:p>
        </p:txBody>
      </p:sp>
      <p:sp>
        <p:nvSpPr>
          <p:cNvPr id="13" name="footer-rule-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 name="footer-title-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5" name="footer-meta-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eyebrow-3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Validate ICP and Positioning</a:t>
            </a:r>
            <a:endParaRPr lang="en-US" sz="2500" dirty="0"/>
          </a:p>
        </p:txBody>
      </p:sp>
      <p:sp>
        <p:nvSpPr>
          <p:cNvPr id="4" name="artifact-card-3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1</a:t>
            </a:r>
            <a:endParaRPr lang="en-US" sz="950" dirty="0"/>
          </a:p>
        </p:txBody>
      </p:sp>
      <p:sp>
        <p:nvSpPr>
          <p:cNvPr id="7" name="artifact-field-label-3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30-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Confirm the highest-value ICP, establish differentiated messaging, and pressure-test it with all three supplied personas.</a:t>
            </a:r>
            <a:endParaRPr lang="en-US" sz="975" dirty="0"/>
          </a:p>
        </p:txBody>
      </p:sp>
      <p:sp>
        <p:nvSpPr>
          <p:cNvPr id="9" name="artifact-field-label-30-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30-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addresses a consequential cross-system handoff problem in a differentiated and credible way.</a:t>
            </a:r>
            <a:endParaRPr lang="en-US" sz="975" dirty="0"/>
          </a:p>
        </p:txBody>
      </p:sp>
      <p:sp>
        <p:nvSpPr>
          <p:cNvPr id="11" name="artifact-field-label-30-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30-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turns fragmented workflow signals into a connected view of handoff risk and practical improvement opportunities.</a:t>
            </a:r>
            <a:endParaRPr lang="en-US" sz="975" dirty="0"/>
          </a:p>
        </p:txBody>
      </p:sp>
      <p:sp>
        <p:nvSpPr>
          <p:cNvPr id="13" name="artifact-field-label-30-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30-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Join the virtual focus group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Request a workflow diagnostic</a:t>
            </a:r>
            <a:endParaRPr lang="en-US" sz="925" dirty="0"/>
          </a:p>
        </p:txBody>
      </p:sp>
      <p:sp>
        <p:nvSpPr>
          <p:cNvPr id="15" name="artifact-field-label-3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30-2-1-1"/>
          <p:cNvSpPr/>
          <p:nvPr/>
        </p:nvSpPr>
        <p:spPr>
          <a:xfrm>
            <a:off x="6115050" y="1952625"/>
            <a:ext cx="1314450" cy="228600"/>
          </a:xfrm>
          <a:prstGeom prst="roundRect">
            <a:avLst/>
          </a:prstGeom>
          <a:solidFill>
            <a:srgbClr val="EFF6FF"/>
          </a:solidFill>
          <a:ln w="12700">
            <a:solidFill>
              <a:srgbClr val="DBEAFE"/>
            </a:solidFill>
            <a:prstDash val="solid"/>
          </a:ln>
        </p:spPr>
      </p:sp>
      <p:sp>
        <p:nvSpPr>
          <p:cNvPr id="17" name="artifact-pill-30-2-1-1"/>
          <p:cNvSpPr/>
          <p:nvPr/>
        </p:nvSpPr>
        <p:spPr>
          <a:xfrm>
            <a:off x="611505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Virtual focus group</a:t>
            </a:r>
            <a:endParaRPr lang="en-US" sz="850" dirty="0"/>
          </a:p>
        </p:txBody>
      </p:sp>
      <p:sp>
        <p:nvSpPr>
          <p:cNvPr id="18" name="artifact-pill-30-2-1-2"/>
          <p:cNvSpPr/>
          <p:nvPr/>
        </p:nvSpPr>
        <p:spPr>
          <a:xfrm>
            <a:off x="7505700" y="1952625"/>
            <a:ext cx="1314450" cy="228600"/>
          </a:xfrm>
          <a:prstGeom prst="roundRect">
            <a:avLst/>
          </a:prstGeom>
          <a:solidFill>
            <a:srgbClr val="EFF6FF"/>
          </a:solidFill>
          <a:ln w="12700">
            <a:solidFill>
              <a:srgbClr val="DBEAFE"/>
            </a:solidFill>
            <a:prstDash val="solid"/>
          </a:ln>
        </p:spPr>
      </p:sp>
      <p:sp>
        <p:nvSpPr>
          <p:cNvPr id="19" name="artifact-pill-30-2-1-2"/>
          <p:cNvSpPr/>
          <p:nvPr/>
        </p:nvSpPr>
        <p:spPr>
          <a:xfrm>
            <a:off x="750570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Targeted interviews</a:t>
            </a:r>
            <a:endParaRPr lang="en-US" sz="850" dirty="0"/>
          </a:p>
        </p:txBody>
      </p:sp>
      <p:sp>
        <p:nvSpPr>
          <p:cNvPr id="20" name="artifact-pill-30-2-1-3"/>
          <p:cNvSpPr/>
          <p:nvPr/>
        </p:nvSpPr>
        <p:spPr>
          <a:xfrm>
            <a:off x="8896350" y="1952625"/>
            <a:ext cx="685800" cy="228600"/>
          </a:xfrm>
          <a:prstGeom prst="roundRect">
            <a:avLst/>
          </a:prstGeom>
          <a:solidFill>
            <a:srgbClr val="EFF6FF"/>
          </a:solidFill>
          <a:ln w="12700">
            <a:solidFill>
              <a:srgbClr val="DBEAFE"/>
            </a:solidFill>
            <a:prstDash val="solid"/>
          </a:ln>
        </p:spPr>
      </p:sp>
      <p:sp>
        <p:nvSpPr>
          <p:cNvPr id="21" name="artifact-pill-30-2-1-3"/>
          <p:cNvSpPr/>
          <p:nvPr/>
        </p:nvSpPr>
        <p:spPr>
          <a:xfrm>
            <a:off x="889635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2" name="artifact-pill-30-2-1-4"/>
          <p:cNvSpPr/>
          <p:nvPr/>
        </p:nvSpPr>
        <p:spPr>
          <a:xfrm>
            <a:off x="9658350" y="1952625"/>
            <a:ext cx="590550" cy="228600"/>
          </a:xfrm>
          <a:prstGeom prst="roundRect">
            <a:avLst/>
          </a:prstGeom>
          <a:solidFill>
            <a:srgbClr val="EFF6FF"/>
          </a:solidFill>
          <a:ln w="12700">
            <a:solidFill>
              <a:srgbClr val="DBEAFE"/>
            </a:solidFill>
            <a:prstDash val="solid"/>
          </a:ln>
        </p:spPr>
      </p:sp>
      <p:sp>
        <p:nvSpPr>
          <p:cNvPr id="23" name="artifact-pill-30-2-1-4"/>
          <p:cNvSpPr/>
          <p:nvPr/>
        </p:nvSpPr>
        <p:spPr>
          <a:xfrm>
            <a:off x="9658350" y="19526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Email</a:t>
            </a:r>
            <a:endParaRPr lang="en-US" sz="850" dirty="0"/>
          </a:p>
        </p:txBody>
      </p:sp>
      <p:sp>
        <p:nvSpPr>
          <p:cNvPr id="24" name="artifact-field-label-30-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5" name="artifact-bullet-list-30-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participation across all three supplied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Documented message resonance and objections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ICP qualification criteria</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Demo-request tracking operational</a:t>
            </a:r>
            <a:endParaRPr lang="en-US" sz="925" dirty="0"/>
          </a:p>
        </p:txBody>
      </p:sp>
      <p:sp>
        <p:nvSpPr>
          <p:cNvPr id="26" name="footer-rule-3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3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8" name="footer-meta-3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eyebrow-3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Build the Launch System</a:t>
            </a:r>
            <a:endParaRPr lang="en-US" sz="2500" dirty="0"/>
          </a:p>
        </p:txBody>
      </p:sp>
      <p:sp>
        <p:nvSpPr>
          <p:cNvPr id="4" name="artifact-card-3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2</a:t>
            </a:r>
            <a:endParaRPr lang="en-US" sz="950" dirty="0"/>
          </a:p>
        </p:txBody>
      </p:sp>
      <p:sp>
        <p:nvSpPr>
          <p:cNvPr id="7" name="artifact-field-label-3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31-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Translate validated positioning into a conversion path, proof assets, sales enablement, and a 90-day content foundation.</a:t>
            </a:r>
            <a:endParaRPr lang="en-US" sz="975" dirty="0"/>
          </a:p>
        </p:txBody>
      </p:sp>
      <p:sp>
        <p:nvSpPr>
          <p:cNvPr id="9" name="artifact-field-label-31-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31-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can fit the existing environment, identify a meaningful workflow problem, and support a credible business case.</a:t>
            </a:r>
            <a:endParaRPr lang="en-US" sz="975" dirty="0"/>
          </a:p>
        </p:txBody>
      </p:sp>
      <p:sp>
        <p:nvSpPr>
          <p:cNvPr id="11" name="artifact-field-label-31-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31-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Start with one high-impact workflow, expose the handoff risk, and define a measurable improvement path.</a:t>
            </a:r>
            <a:endParaRPr lang="en-US" sz="975" dirty="0"/>
          </a:p>
        </p:txBody>
      </p:sp>
      <p:sp>
        <p:nvSpPr>
          <p:cNvPr id="13" name="artifact-field-label-31-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31-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Assess your workflow risk</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Request a tailored diagnostic and demo</a:t>
            </a:r>
            <a:endParaRPr lang="en-US" sz="925" dirty="0"/>
          </a:p>
        </p:txBody>
      </p:sp>
      <p:sp>
        <p:nvSpPr>
          <p:cNvPr id="15" name="artifact-field-label-3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31-2-1-1"/>
          <p:cNvSpPr/>
          <p:nvPr/>
        </p:nvSpPr>
        <p:spPr>
          <a:xfrm>
            <a:off x="6115050" y="1952625"/>
            <a:ext cx="1371600" cy="228600"/>
          </a:xfrm>
          <a:prstGeom prst="roundRect">
            <a:avLst/>
          </a:prstGeom>
          <a:solidFill>
            <a:srgbClr val="EFF6FF"/>
          </a:solidFill>
          <a:ln w="12700">
            <a:solidFill>
              <a:srgbClr val="DBEAFE"/>
            </a:solidFill>
            <a:prstDash val="solid"/>
          </a:ln>
        </p:spPr>
      </p:sp>
      <p:sp>
        <p:nvSpPr>
          <p:cNvPr id="17" name="artifact-pill-31-2-1-1"/>
          <p:cNvSpPr/>
          <p:nvPr/>
        </p:nvSpPr>
        <p:spPr>
          <a:xfrm>
            <a:off x="6115050" y="19526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landing page</a:t>
            </a:r>
            <a:endParaRPr lang="en-US" sz="850" dirty="0"/>
          </a:p>
        </p:txBody>
      </p:sp>
      <p:sp>
        <p:nvSpPr>
          <p:cNvPr id="18" name="artifact-pill-31-2-1-2"/>
          <p:cNvSpPr/>
          <p:nvPr/>
        </p:nvSpPr>
        <p:spPr>
          <a:xfrm>
            <a:off x="7562850" y="1952625"/>
            <a:ext cx="971550" cy="228600"/>
          </a:xfrm>
          <a:prstGeom prst="roundRect">
            <a:avLst/>
          </a:prstGeom>
          <a:solidFill>
            <a:srgbClr val="EFF6FF"/>
          </a:solidFill>
          <a:ln w="12700">
            <a:solidFill>
              <a:srgbClr val="DBEAFE"/>
            </a:solidFill>
            <a:prstDash val="solid"/>
          </a:ln>
        </p:spPr>
      </p:sp>
      <p:sp>
        <p:nvSpPr>
          <p:cNvPr id="19" name="artifact-pill-31-2-1-2"/>
          <p:cNvSpPr/>
          <p:nvPr/>
        </p:nvSpPr>
        <p:spPr>
          <a:xfrm>
            <a:off x="7562850" y="1952625"/>
            <a:ext cx="971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Email nurture</a:t>
            </a:r>
            <a:endParaRPr lang="en-US" sz="850" dirty="0"/>
          </a:p>
        </p:txBody>
      </p:sp>
      <p:sp>
        <p:nvSpPr>
          <p:cNvPr id="20" name="artifact-pill-31-2-1-3"/>
          <p:cNvSpPr/>
          <p:nvPr/>
        </p:nvSpPr>
        <p:spPr>
          <a:xfrm>
            <a:off x="8610600" y="1952625"/>
            <a:ext cx="685800" cy="228600"/>
          </a:xfrm>
          <a:prstGeom prst="roundRect">
            <a:avLst/>
          </a:prstGeom>
          <a:solidFill>
            <a:srgbClr val="EFF6FF"/>
          </a:solidFill>
          <a:ln w="12700">
            <a:solidFill>
              <a:srgbClr val="DBEAFE"/>
            </a:solidFill>
            <a:prstDash val="solid"/>
          </a:ln>
        </p:spPr>
      </p:sp>
      <p:sp>
        <p:nvSpPr>
          <p:cNvPr id="21" name="artifact-pill-31-2-1-3"/>
          <p:cNvSpPr/>
          <p:nvPr/>
        </p:nvSpPr>
        <p:spPr>
          <a:xfrm>
            <a:off x="861060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2" name="artifact-pill-31-2-1-4"/>
          <p:cNvSpPr/>
          <p:nvPr/>
        </p:nvSpPr>
        <p:spPr>
          <a:xfrm>
            <a:off x="9372600" y="1952625"/>
            <a:ext cx="1028700" cy="228600"/>
          </a:xfrm>
          <a:prstGeom prst="roundRect">
            <a:avLst/>
          </a:prstGeom>
          <a:solidFill>
            <a:srgbClr val="EFF6FF"/>
          </a:solidFill>
          <a:ln w="12700">
            <a:solidFill>
              <a:srgbClr val="DBEAFE"/>
            </a:solidFill>
            <a:prstDash val="solid"/>
          </a:ln>
        </p:spPr>
      </p:sp>
      <p:sp>
        <p:nvSpPr>
          <p:cNvPr id="23" name="artifact-pill-31-2-1-4"/>
          <p:cNvSpPr/>
          <p:nvPr/>
        </p:nvSpPr>
        <p:spPr>
          <a:xfrm>
            <a:off x="93726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outreach</a:t>
            </a:r>
            <a:endParaRPr lang="en-US" sz="850" dirty="0"/>
          </a:p>
        </p:txBody>
      </p:sp>
      <p:sp>
        <p:nvSpPr>
          <p:cNvPr id="24" name="artifact-field-label-31-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5" name="artifact-bullet-list-31-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tracking quality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Landing-page conversion baseline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 engagement by supplied persona</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 enablement adoption</a:t>
            </a:r>
            <a:endParaRPr lang="en-US" sz="925" dirty="0"/>
          </a:p>
        </p:txBody>
      </p:sp>
      <p:sp>
        <p:nvSpPr>
          <p:cNvPr id="26" name="footer-rule-3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3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8" name="footer-meta-3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eyebrow-3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Activate Qualified Demand</a:t>
            </a:r>
            <a:endParaRPr lang="en-US" sz="2500" dirty="0"/>
          </a:p>
        </p:txBody>
      </p:sp>
      <p:sp>
        <p:nvSpPr>
          <p:cNvPr id="4" name="artifact-card-3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3</a:t>
            </a:r>
            <a:endParaRPr lang="en-US" sz="950" dirty="0"/>
          </a:p>
        </p:txBody>
      </p:sp>
      <p:sp>
        <p:nvSpPr>
          <p:cNvPr id="7" name="artifact-field-label-3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32-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Launch targeted content and demand programs that produce qualified diagnostic and demo requests.</a:t>
            </a:r>
            <a:endParaRPr lang="en-US" sz="975" dirty="0"/>
          </a:p>
        </p:txBody>
      </p:sp>
      <p:sp>
        <p:nvSpPr>
          <p:cNvPr id="9" name="artifact-field-label-32-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32-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tailored RelayOps diagnostic is a low-friction next step for evaluating a specific operational risk and potential improvement.</a:t>
            </a:r>
            <a:endParaRPr lang="en-US" sz="975" dirty="0"/>
          </a:p>
        </p:txBody>
      </p:sp>
      <p:sp>
        <p:nvSpPr>
          <p:cNvPr id="11" name="artifact-field-label-32-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32-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Bring one high-impact cross-system workflow to RelayOps and leave with a clearer view of handoff risk and improvement priorities.</a:t>
            </a:r>
            <a:endParaRPr lang="en-US" sz="975" dirty="0"/>
          </a:p>
        </p:txBody>
      </p:sp>
      <p:sp>
        <p:nvSpPr>
          <p:cNvPr id="13" name="artifact-field-label-32-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32-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Request a tailored workflow diagnostic</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Book a product demo</a:t>
            </a:r>
            <a:endParaRPr lang="en-US" sz="925" dirty="0"/>
          </a:p>
        </p:txBody>
      </p:sp>
      <p:sp>
        <p:nvSpPr>
          <p:cNvPr id="15" name="artifact-field-label-3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32-2-1-1"/>
          <p:cNvSpPr/>
          <p:nvPr/>
        </p:nvSpPr>
        <p:spPr>
          <a:xfrm>
            <a:off x="6115050" y="1952625"/>
            <a:ext cx="857250" cy="228600"/>
          </a:xfrm>
          <a:prstGeom prst="roundRect">
            <a:avLst/>
          </a:prstGeom>
          <a:solidFill>
            <a:srgbClr val="EFF6FF"/>
          </a:solidFill>
          <a:ln w="12700">
            <a:solidFill>
              <a:srgbClr val="DBEAFE"/>
            </a:solidFill>
            <a:prstDash val="solid"/>
          </a:ln>
        </p:spPr>
      </p:sp>
      <p:sp>
        <p:nvSpPr>
          <p:cNvPr id="17" name="artifact-pill-32-2-1-1"/>
          <p:cNvSpPr/>
          <p:nvPr/>
        </p:nvSpPr>
        <p:spPr>
          <a:xfrm>
            <a:off x="6115050" y="1952625"/>
            <a:ext cx="857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Paid search</a:t>
            </a:r>
            <a:endParaRPr lang="en-US" sz="850" dirty="0"/>
          </a:p>
        </p:txBody>
      </p:sp>
      <p:sp>
        <p:nvSpPr>
          <p:cNvPr id="18" name="artifact-pill-32-2-1-2"/>
          <p:cNvSpPr/>
          <p:nvPr/>
        </p:nvSpPr>
        <p:spPr>
          <a:xfrm>
            <a:off x="7048500" y="1952625"/>
            <a:ext cx="685800" cy="228600"/>
          </a:xfrm>
          <a:prstGeom prst="roundRect">
            <a:avLst/>
          </a:prstGeom>
          <a:solidFill>
            <a:srgbClr val="EFF6FF"/>
          </a:solidFill>
          <a:ln w="12700">
            <a:solidFill>
              <a:srgbClr val="DBEAFE"/>
            </a:solidFill>
            <a:prstDash val="solid"/>
          </a:ln>
        </p:spPr>
      </p:sp>
      <p:sp>
        <p:nvSpPr>
          <p:cNvPr id="19" name="artifact-pill-32-2-1-2"/>
          <p:cNvSpPr/>
          <p:nvPr/>
        </p:nvSpPr>
        <p:spPr>
          <a:xfrm>
            <a:off x="704850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0" name="artifact-pill-32-2-1-3"/>
          <p:cNvSpPr/>
          <p:nvPr/>
        </p:nvSpPr>
        <p:spPr>
          <a:xfrm>
            <a:off x="7810500" y="1952625"/>
            <a:ext cx="1028700" cy="228600"/>
          </a:xfrm>
          <a:prstGeom prst="roundRect">
            <a:avLst/>
          </a:prstGeom>
          <a:solidFill>
            <a:srgbClr val="EFF6FF"/>
          </a:solidFill>
          <a:ln w="12700">
            <a:solidFill>
              <a:srgbClr val="DBEAFE"/>
            </a:solidFill>
            <a:prstDash val="solid"/>
          </a:ln>
        </p:spPr>
      </p:sp>
      <p:sp>
        <p:nvSpPr>
          <p:cNvPr id="21" name="artifact-pill-32-2-1-3"/>
          <p:cNvSpPr/>
          <p:nvPr/>
        </p:nvSpPr>
        <p:spPr>
          <a:xfrm>
            <a:off x="78105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Targeted email</a:t>
            </a:r>
            <a:endParaRPr lang="en-US" sz="850" dirty="0"/>
          </a:p>
        </p:txBody>
      </p:sp>
      <p:sp>
        <p:nvSpPr>
          <p:cNvPr id="22" name="artifact-pill-32-2-1-4"/>
          <p:cNvSpPr/>
          <p:nvPr/>
        </p:nvSpPr>
        <p:spPr>
          <a:xfrm>
            <a:off x="8915400" y="1952625"/>
            <a:ext cx="1028700" cy="228600"/>
          </a:xfrm>
          <a:prstGeom prst="roundRect">
            <a:avLst/>
          </a:prstGeom>
          <a:solidFill>
            <a:srgbClr val="EFF6FF"/>
          </a:solidFill>
          <a:ln w="12700">
            <a:solidFill>
              <a:srgbClr val="DBEAFE"/>
            </a:solidFill>
            <a:prstDash val="solid"/>
          </a:ln>
        </p:spPr>
      </p:sp>
      <p:sp>
        <p:nvSpPr>
          <p:cNvPr id="23" name="artifact-pill-32-2-1-4"/>
          <p:cNvSpPr/>
          <p:nvPr/>
        </p:nvSpPr>
        <p:spPr>
          <a:xfrm>
            <a:off x="89154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outreach</a:t>
            </a:r>
            <a:endParaRPr lang="en-US" sz="850" dirty="0"/>
          </a:p>
        </p:txBody>
      </p:sp>
      <p:sp>
        <p:nvSpPr>
          <p:cNvPr id="24" name="artifact-pill-32-2-1-5"/>
          <p:cNvSpPr/>
          <p:nvPr/>
        </p:nvSpPr>
        <p:spPr>
          <a:xfrm>
            <a:off x="10020300" y="1952625"/>
            <a:ext cx="628650" cy="228600"/>
          </a:xfrm>
          <a:prstGeom prst="roundRect">
            <a:avLst/>
          </a:prstGeom>
          <a:solidFill>
            <a:srgbClr val="EFF6FF"/>
          </a:solidFill>
          <a:ln w="12700">
            <a:solidFill>
              <a:srgbClr val="DBEAFE"/>
            </a:solidFill>
            <a:prstDash val="solid"/>
          </a:ln>
        </p:spPr>
      </p:sp>
      <p:sp>
        <p:nvSpPr>
          <p:cNvPr id="25" name="artifact-pill-32-2-1-5"/>
          <p:cNvSpPr/>
          <p:nvPr/>
        </p:nvSpPr>
        <p:spPr>
          <a:xfrm>
            <a:off x="10020300" y="1952625"/>
            <a:ext cx="6286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Webinar</a:t>
            </a:r>
            <a:endParaRPr lang="en-US" sz="850" dirty="0"/>
          </a:p>
        </p:txBody>
      </p:sp>
      <p:sp>
        <p:nvSpPr>
          <p:cNvPr id="26" name="artifact-field-label-32-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7" name="artifact-bullet-list-32-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Sales-accepted 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Demo-request conversion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opportunity progression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 where paid media is used</a:t>
            </a:r>
            <a:endParaRPr lang="en-US" sz="925" dirty="0"/>
          </a:p>
        </p:txBody>
      </p:sp>
      <p:sp>
        <p:nvSpPr>
          <p:cNvPr id="28" name="footer-rule-3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9" name="footer-title-3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0" name="footer-meta-3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eyebrow-3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First 30 Days</a:t>
            </a:r>
            <a:endParaRPr lang="en-US" sz="2500" dirty="0"/>
          </a:p>
        </p:txBody>
      </p:sp>
      <p:sp>
        <p:nvSpPr>
          <p:cNvPr id="4" name="artifact-card-3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33-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Validate ICP and differentiation</a:t>
            </a:r>
            <a:endParaRPr lang="en-US" sz="975" dirty="0"/>
          </a:p>
        </p:txBody>
      </p:sp>
      <p:sp>
        <p:nvSpPr>
          <p:cNvPr id="9" name="artifact-field-label-3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33-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ICP scorecard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findings across all three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messaging matrix</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Operational demo tracking</a:t>
            </a:r>
            <a:endParaRPr lang="en-US" sz="925" dirty="0"/>
          </a:p>
        </p:txBody>
      </p:sp>
      <p:sp>
        <p:nvSpPr>
          <p:cNvPr id="11" name="footer-rule-3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eyebrow-3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First 30 Days — Continued</a:t>
            </a:r>
            <a:endParaRPr lang="en-US" sz="2500" dirty="0"/>
          </a:p>
        </p:txBody>
      </p:sp>
      <p:sp>
        <p:nvSpPr>
          <p:cNvPr id="4" name="artifact-card-3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34-1-1"/>
          <p:cNvSpPr/>
          <p:nvPr/>
        </p:nvSpPr>
        <p:spPr>
          <a:xfrm>
            <a:off x="8191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Define the highest-value ICP.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Establish differentiated messaging.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Pressure-test positioning with a virtual focus group.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Implement conversion measurement.</a:t>
            </a:r>
            <a:endParaRPr lang="en-US" sz="925" dirty="0"/>
          </a:p>
        </p:txBody>
      </p:sp>
      <p:sp>
        <p:nvSpPr>
          <p:cNvPr id="9" name="artifact-field-label-34-1-2"/>
          <p:cNvSpPr/>
          <p:nvPr/>
        </p:nvSpPr>
        <p:spPr>
          <a:xfrm>
            <a:off x="819150" y="27432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34-1-2"/>
          <p:cNvSpPr/>
          <p:nvPr/>
        </p:nvSpPr>
        <p:spPr>
          <a:xfrm>
            <a:off x="819150" y="2952750"/>
            <a:ext cx="4876800" cy="3581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Research and positioning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Score fit around US companies with 200–2,000 employees, at least three workflow systems, and visible handoff-risk triggers.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Build role-specific messaging for the three supplied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Conduct a virtual focus group and document resonance, objections, buying criteria, and proof needs.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ICP scorecard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Messaging matrix</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guide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Virtual focus group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Targeted interviews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Measurement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Define a qualified demo request.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Configure campaign, website, and CRM tracking.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the weekly reporting cadence.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Measurement specification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 analytics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Marketing automation</a:t>
            </a:r>
            <a:endParaRPr lang="en-US" sz="925" dirty="0"/>
          </a:p>
        </p:txBody>
      </p:sp>
      <p:sp>
        <p:nvSpPr>
          <p:cNvPr id="11" name="footer-rule-3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eyebrow-3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31–60</a:t>
            </a:r>
            <a:endParaRPr lang="en-US" sz="2500" dirty="0"/>
          </a:p>
        </p:txBody>
      </p:sp>
      <p:sp>
        <p:nvSpPr>
          <p:cNvPr id="4" name="artifact-card-3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35-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Build the launch-ready conversion and content system</a:t>
            </a:r>
            <a:endParaRPr lang="en-US" sz="975" dirty="0"/>
          </a:p>
        </p:txBody>
      </p:sp>
      <p:sp>
        <p:nvSpPr>
          <p:cNvPr id="9" name="artifact-field-label-3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35-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Launch-ready landing page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baseline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Proof assets completed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 enablement adoption</a:t>
            </a:r>
            <a:endParaRPr lang="en-US" sz="925" dirty="0"/>
          </a:p>
        </p:txBody>
      </p:sp>
      <p:sp>
        <p:nvSpPr>
          <p:cNvPr id="11" name="footer-rule-3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eyebrow-3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31–60 — Continued</a:t>
            </a:r>
            <a:endParaRPr lang="en-US" sz="2500" dirty="0"/>
          </a:p>
        </p:txBody>
      </p:sp>
      <p:sp>
        <p:nvSpPr>
          <p:cNvPr id="4" name="artifact-card-3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36-1-1"/>
          <p:cNvSpPr/>
          <p:nvPr/>
        </p:nvSpPr>
        <p:spPr>
          <a:xfrm>
            <a:off x="819150" y="19526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Translate validated strategy into conversion assets.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role-specific proof and sales enablement.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Prepare the 90-day content and demand program.</a:t>
            </a:r>
            <a:endParaRPr lang="en-US" sz="925" dirty="0"/>
          </a:p>
        </p:txBody>
      </p:sp>
      <p:sp>
        <p:nvSpPr>
          <p:cNvPr id="9" name="artifact-field-label-36-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36-1-2"/>
          <p:cNvSpPr/>
          <p:nvPr/>
        </p:nvSpPr>
        <p:spPr>
          <a:xfrm>
            <a:off x="819150" y="2781300"/>
            <a:ext cx="4876800" cy="34480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Conversion and proof</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Build the diagnostic landing page and qualification form.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the buying guide, ROI assessment, connector FAQ, and explainer.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Test the conversion path and sales routing.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Landing page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assessment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Explainer video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Sales enablement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Create the sales script and battle 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Train sales on persona-specific pains, objections, and proof boundaries.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Sales script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Battle 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Sales outreach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p:txBody>
      </p:sp>
      <p:sp>
        <p:nvSpPr>
          <p:cNvPr id="11" name="footer-rule-3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eyebrow-3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61–90</a:t>
            </a:r>
            <a:endParaRPr lang="en-US" sz="2500" dirty="0"/>
          </a:p>
        </p:txBody>
      </p:sp>
      <p:sp>
        <p:nvSpPr>
          <p:cNvPr id="4" name="artifact-card-3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7-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37-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Activate demand and optimize for qualified demos</a:t>
            </a:r>
            <a:endParaRPr lang="en-US" sz="975" dirty="0"/>
          </a:p>
        </p:txBody>
      </p:sp>
      <p:sp>
        <p:nvSpPr>
          <p:cNvPr id="9" name="artifact-field-label-37-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37-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Sales-accepted 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Demo-request conversion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opportunity progression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a:t>
            </a:r>
            <a:endParaRPr lang="en-US" sz="925" dirty="0"/>
          </a:p>
        </p:txBody>
      </p:sp>
      <p:sp>
        <p:nvSpPr>
          <p:cNvPr id="11" name="footer-rule-3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eyebrow-3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Go-To-Market Timeline</a:t>
            </a:r>
            <a:endParaRPr lang="en-US" sz="1100" dirty="0"/>
          </a:p>
        </p:txBody>
      </p:sp>
      <p:sp>
        <p:nvSpPr>
          <p:cNvPr id="3" name="title-3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61–90 — Continued</a:t>
            </a:r>
            <a:endParaRPr lang="en-US" sz="2500" dirty="0"/>
          </a:p>
        </p:txBody>
      </p:sp>
      <p:sp>
        <p:nvSpPr>
          <p:cNvPr id="4" name="artifact-card-3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3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38-1-1"/>
          <p:cNvSpPr/>
          <p:nvPr/>
        </p:nvSpPr>
        <p:spPr>
          <a:xfrm>
            <a:off x="819150" y="19526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Launch the 90-day content program.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Drive qualified diagnostic and demo requests.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Identify the strongest persona, trigger, message, asset, and channel combinations.</a:t>
            </a:r>
            <a:endParaRPr lang="en-US" sz="925" dirty="0"/>
          </a:p>
        </p:txBody>
      </p:sp>
      <p:sp>
        <p:nvSpPr>
          <p:cNvPr id="9" name="artifact-field-label-38-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38-1-2"/>
          <p:cNvSpPr/>
          <p:nvPr/>
        </p:nvSpPr>
        <p:spPr>
          <a:xfrm>
            <a:off x="819150" y="2781300"/>
            <a:ext cx="4876800" cy="36195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Campaign activation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Launch controlled paid-search and LinkedIn tests.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Run the workflow-risk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Activate targeted email and sales follow-up.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Publish weekly educational and proof-oriented content.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Persona-specific ads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 sequence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Paid 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Virtual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Optimization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Review funnel and sales acceptance weekly.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Refine qualification, messages, and channel allocation based on observed evidence.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Weekly performance report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 analytics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Marketing automation</a:t>
            </a:r>
            <a:endParaRPr lang="en-US" sz="925" dirty="0"/>
          </a:p>
        </p:txBody>
      </p:sp>
      <p:sp>
        <p:nvSpPr>
          <p:cNvPr id="11" name="footer-rule-3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3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3" name="footer-meta-3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eyebrow-3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3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Website and Diagnostic Landing Page</a:t>
            </a:r>
            <a:endParaRPr lang="en-US" sz="2500" dirty="0"/>
          </a:p>
        </p:txBody>
      </p:sp>
      <p:sp>
        <p:nvSpPr>
          <p:cNvPr id="4" name="artifact-card-3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PRIMARY CHANNEL</a:t>
            </a:r>
            <a:endParaRPr lang="en-US" sz="950" dirty="0"/>
          </a:p>
        </p:txBody>
      </p:sp>
      <p:sp>
        <p:nvSpPr>
          <p:cNvPr id="7" name="artifact-field-label-3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39-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Primary conversion destination and source of product, proof, and qualification information.</a:t>
            </a:r>
            <a:endParaRPr lang="en-US" sz="975" dirty="0"/>
          </a:p>
        </p:txBody>
      </p:sp>
      <p:sp>
        <p:nvSpPr>
          <p:cNvPr id="9" name="artifact-field-label-39-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39-1-2-1"/>
          <p:cNvSpPr/>
          <p:nvPr/>
        </p:nvSpPr>
        <p:spPr>
          <a:xfrm>
            <a:off x="819150" y="2466975"/>
            <a:ext cx="3086100" cy="228600"/>
          </a:xfrm>
          <a:prstGeom prst="roundRect">
            <a:avLst/>
          </a:prstGeom>
          <a:solidFill>
            <a:srgbClr val="EFF6FF"/>
          </a:solidFill>
          <a:ln w="12700">
            <a:solidFill>
              <a:srgbClr val="DBEAFE"/>
            </a:solidFill>
            <a:prstDash val="solid"/>
          </a:ln>
        </p:spPr>
      </p:sp>
      <p:sp>
        <p:nvSpPr>
          <p:cNvPr id="11" name="artifact-pill-39-1-2-1"/>
          <p:cNvSpPr/>
          <p:nvPr/>
        </p:nvSpPr>
        <p:spPr>
          <a:xfrm>
            <a:off x="819150" y="2466975"/>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39-1-2-2"/>
          <p:cNvSpPr/>
          <p:nvPr/>
        </p:nvSpPr>
        <p:spPr>
          <a:xfrm>
            <a:off x="819150" y="2743200"/>
            <a:ext cx="2857500" cy="228600"/>
          </a:xfrm>
          <a:prstGeom prst="roundRect">
            <a:avLst/>
          </a:prstGeom>
          <a:solidFill>
            <a:srgbClr val="EFF6FF"/>
          </a:solidFill>
          <a:ln w="12700">
            <a:solidFill>
              <a:srgbClr val="DBEAFE"/>
            </a:solidFill>
            <a:prstDash val="solid"/>
          </a:ln>
        </p:spPr>
      </p:sp>
      <p:sp>
        <p:nvSpPr>
          <p:cNvPr id="13" name="artifact-pill-39-1-2-2"/>
          <p:cNvSpPr/>
          <p:nvPr/>
        </p:nvSpPr>
        <p:spPr>
          <a:xfrm>
            <a:off x="819150" y="2743200"/>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39-1-2-3"/>
          <p:cNvSpPr/>
          <p:nvPr/>
        </p:nvSpPr>
        <p:spPr>
          <a:xfrm>
            <a:off x="819150" y="3019425"/>
            <a:ext cx="2686050" cy="228600"/>
          </a:xfrm>
          <a:prstGeom prst="roundRect">
            <a:avLst/>
          </a:prstGeom>
          <a:solidFill>
            <a:srgbClr val="EFF6FF"/>
          </a:solidFill>
          <a:ln w="12700">
            <a:solidFill>
              <a:srgbClr val="DBEAFE"/>
            </a:solidFill>
            <a:prstDash val="solid"/>
          </a:ln>
        </p:spPr>
      </p:sp>
      <p:sp>
        <p:nvSpPr>
          <p:cNvPr id="15" name="artifact-pill-39-1-2-3"/>
          <p:cNvSpPr/>
          <p:nvPr/>
        </p:nvSpPr>
        <p:spPr>
          <a:xfrm>
            <a:off x="819150" y="3019425"/>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39-1-3"/>
          <p:cNvSpPr/>
          <p:nvPr/>
        </p:nvSpPr>
        <p:spPr>
          <a:xfrm>
            <a:off x="819150" y="3409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17" name="artifact-bullet-list-39-1-3"/>
          <p:cNvSpPr/>
          <p:nvPr/>
        </p:nvSpPr>
        <p:spPr>
          <a:xfrm>
            <a:off x="819150" y="361950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Do not launch paid traffic until tracking and routing are tested.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Do not publish unsupported proof claims.</a:t>
            </a:r>
            <a:endParaRPr lang="en-US" sz="925" dirty="0"/>
          </a:p>
        </p:txBody>
      </p:sp>
      <p:sp>
        <p:nvSpPr>
          <p:cNvPr id="18" name="artifact-field-label-3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39-2-1-1"/>
          <p:cNvSpPr/>
          <p:nvPr/>
        </p:nvSpPr>
        <p:spPr>
          <a:xfrm>
            <a:off x="6115050" y="1952625"/>
            <a:ext cx="1543050" cy="228600"/>
          </a:xfrm>
          <a:prstGeom prst="roundRect">
            <a:avLst/>
          </a:prstGeom>
          <a:solidFill>
            <a:srgbClr val="EFF6FF"/>
          </a:solidFill>
          <a:ln w="12700">
            <a:solidFill>
              <a:srgbClr val="DBEAFE"/>
            </a:solidFill>
            <a:prstDash val="solid"/>
          </a:ln>
        </p:spPr>
      </p:sp>
      <p:sp>
        <p:nvSpPr>
          <p:cNvPr id="20" name="artifact-pill-39-2-1-1"/>
          <p:cNvSpPr/>
          <p:nvPr/>
        </p:nvSpPr>
        <p:spPr>
          <a:xfrm>
            <a:off x="6115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1" name="artifact-pill-39-2-1-2"/>
          <p:cNvSpPr/>
          <p:nvPr/>
        </p:nvSpPr>
        <p:spPr>
          <a:xfrm>
            <a:off x="7734300" y="1952625"/>
            <a:ext cx="1657350" cy="228600"/>
          </a:xfrm>
          <a:prstGeom prst="roundRect">
            <a:avLst/>
          </a:prstGeom>
          <a:solidFill>
            <a:srgbClr val="EFF6FF"/>
          </a:solidFill>
          <a:ln w="12700">
            <a:solidFill>
              <a:srgbClr val="DBEAFE"/>
            </a:solidFill>
            <a:prstDash val="solid"/>
          </a:ln>
        </p:spPr>
      </p:sp>
      <p:sp>
        <p:nvSpPr>
          <p:cNvPr id="22" name="artifact-pill-39-2-1-2"/>
          <p:cNvSpPr/>
          <p:nvPr/>
        </p:nvSpPr>
        <p:spPr>
          <a:xfrm>
            <a:off x="773430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3" name="artifact-field-label-39-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4" name="artifact-bullet-list-39-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offer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proof</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 qualification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Connector and governance explanation</a:t>
            </a:r>
            <a:endParaRPr lang="en-US" sz="925" dirty="0"/>
          </a:p>
        </p:txBody>
      </p:sp>
      <p:sp>
        <p:nvSpPr>
          <p:cNvPr id="25" name="artifact-field-label-39-2-3"/>
          <p:cNvSpPr/>
          <p:nvPr/>
        </p:nvSpPr>
        <p:spPr>
          <a:xfrm>
            <a:off x="6115050" y="33432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6" name="artifact-bullet-list-39-2-3"/>
          <p:cNvSpPr/>
          <p:nvPr/>
        </p:nvSpPr>
        <p:spPr>
          <a:xfrm>
            <a:off x="6115050" y="35528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rate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Form completion rate</a:t>
            </a:r>
            <a:endParaRPr lang="en-US" sz="925" dirty="0"/>
          </a:p>
        </p:txBody>
      </p:sp>
      <p:sp>
        <p:nvSpPr>
          <p:cNvPr id="27" name="footer-rule-3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3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9" name="footer-meta-3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eyebrow-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 — Intro · Editable placeholder</a:t>
            </a:r>
            <a:endParaRPr lang="en-US" sz="1100" dirty="0"/>
          </a:p>
        </p:txBody>
      </p:sp>
      <p:sp>
        <p:nvSpPr>
          <p:cNvPr id="3" name="title-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Board-Level Ask</a:t>
            </a:r>
            <a:endParaRPr lang="en-US" sz="2500" dirty="0"/>
          </a:p>
        </p:txBody>
      </p:sp>
      <p:sp>
        <p:nvSpPr>
          <p:cNvPr id="4" name="tile-4-1"/>
          <p:cNvSpPr/>
          <p:nvPr/>
        </p:nvSpPr>
        <p:spPr>
          <a:xfrm>
            <a:off x="609600" y="1304925"/>
            <a:ext cx="3409950" cy="2733675"/>
          </a:xfrm>
          <a:prstGeom prst="roundRect">
            <a:avLst/>
          </a:prstGeom>
          <a:solidFill>
            <a:srgbClr val="EFF6FF"/>
          </a:solidFill>
          <a:ln w="12700">
            <a:solidFill>
              <a:srgbClr val="DBEAFE"/>
            </a:solidFill>
            <a:prstDash val="solid"/>
          </a:ln>
        </p:spPr>
      </p:sp>
      <p:sp>
        <p:nvSpPr>
          <p:cNvPr id="5" name="tile-status-4-1"/>
          <p:cNvSpPr/>
          <p:nvPr/>
        </p:nvSpPr>
        <p:spPr>
          <a:xfrm>
            <a:off x="857250" y="2219325"/>
            <a:ext cx="29146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6" name="tile-value-4-1"/>
          <p:cNvSpPr/>
          <p:nvPr/>
        </p:nvSpPr>
        <p:spPr>
          <a:xfrm>
            <a:off x="857250" y="2486025"/>
            <a:ext cx="2914650"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a:t>
            </a:r>
            <a:endParaRPr lang="en-US" sz="3100" dirty="0"/>
          </a:p>
        </p:txBody>
      </p:sp>
      <p:sp>
        <p:nvSpPr>
          <p:cNvPr id="7" name="tile-label-4-1"/>
          <p:cNvSpPr/>
          <p:nvPr/>
        </p:nvSpPr>
        <p:spPr>
          <a:xfrm>
            <a:off x="857250" y="3076575"/>
            <a:ext cx="2914650"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Total budget requested</a:t>
            </a:r>
            <a:endParaRPr lang="en-US" sz="1050" dirty="0"/>
          </a:p>
        </p:txBody>
      </p:sp>
      <p:sp>
        <p:nvSpPr>
          <p:cNvPr id="8" name="tile-4-2"/>
          <p:cNvSpPr/>
          <p:nvPr/>
        </p:nvSpPr>
        <p:spPr>
          <a:xfrm>
            <a:off x="4200525" y="1304925"/>
            <a:ext cx="3409950" cy="2733675"/>
          </a:xfrm>
          <a:prstGeom prst="roundRect">
            <a:avLst/>
          </a:prstGeom>
          <a:solidFill>
            <a:srgbClr val="EFF6FF"/>
          </a:solidFill>
          <a:ln w="12700">
            <a:solidFill>
              <a:srgbClr val="DBEAFE"/>
            </a:solidFill>
            <a:prstDash val="solid"/>
          </a:ln>
        </p:spPr>
      </p:sp>
      <p:sp>
        <p:nvSpPr>
          <p:cNvPr id="9" name="tile-status-4-2"/>
          <p:cNvSpPr/>
          <p:nvPr/>
        </p:nvSpPr>
        <p:spPr>
          <a:xfrm>
            <a:off x="4448175" y="2219325"/>
            <a:ext cx="29146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10" name="tile-value-4-2"/>
          <p:cNvSpPr/>
          <p:nvPr/>
        </p:nvSpPr>
        <p:spPr>
          <a:xfrm>
            <a:off x="4448175" y="2486025"/>
            <a:ext cx="2914650"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a:t>
            </a:r>
            <a:endParaRPr lang="en-US" sz="3100" dirty="0"/>
          </a:p>
        </p:txBody>
      </p:sp>
      <p:sp>
        <p:nvSpPr>
          <p:cNvPr id="11" name="tile-label-4-2"/>
          <p:cNvSpPr/>
          <p:nvPr/>
        </p:nvSpPr>
        <p:spPr>
          <a:xfrm>
            <a:off x="4448175" y="3076575"/>
            <a:ext cx="2914650"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Target revenue contribution</a:t>
            </a:r>
            <a:endParaRPr lang="en-US" sz="1050" dirty="0"/>
          </a:p>
        </p:txBody>
      </p:sp>
      <p:sp>
        <p:nvSpPr>
          <p:cNvPr id="12" name="tile-4-3"/>
          <p:cNvSpPr/>
          <p:nvPr/>
        </p:nvSpPr>
        <p:spPr>
          <a:xfrm>
            <a:off x="7791450" y="1304925"/>
            <a:ext cx="3409950" cy="2733675"/>
          </a:xfrm>
          <a:prstGeom prst="roundRect">
            <a:avLst/>
          </a:prstGeom>
          <a:solidFill>
            <a:srgbClr val="EFF6FF"/>
          </a:solidFill>
          <a:ln w="12700">
            <a:solidFill>
              <a:srgbClr val="DBEAFE"/>
            </a:solidFill>
            <a:prstDash val="solid"/>
          </a:ln>
        </p:spPr>
      </p:sp>
      <p:sp>
        <p:nvSpPr>
          <p:cNvPr id="13" name="tile-status-4-3"/>
          <p:cNvSpPr/>
          <p:nvPr/>
        </p:nvSpPr>
        <p:spPr>
          <a:xfrm>
            <a:off x="8039100" y="2219325"/>
            <a:ext cx="29146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14" name="tile-value-4-3"/>
          <p:cNvSpPr/>
          <p:nvPr/>
        </p:nvSpPr>
        <p:spPr>
          <a:xfrm>
            <a:off x="8039100" y="2486025"/>
            <a:ext cx="2914650"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a:t>
            </a:r>
            <a:endParaRPr lang="en-US" sz="3100" dirty="0"/>
          </a:p>
        </p:txBody>
      </p:sp>
      <p:sp>
        <p:nvSpPr>
          <p:cNvPr id="15" name="tile-label-4-3"/>
          <p:cNvSpPr/>
          <p:nvPr/>
        </p:nvSpPr>
        <p:spPr>
          <a:xfrm>
            <a:off x="8039100" y="3076575"/>
            <a:ext cx="2914650"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Expected ROI</a:t>
            </a:r>
            <a:endParaRPr lang="en-US" sz="1050" dirty="0"/>
          </a:p>
        </p:txBody>
      </p:sp>
      <p:sp>
        <p:nvSpPr>
          <p:cNvPr id="16" name="footer-rule-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7" name="footer-title-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8" name="footer-meta-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eyebrow-4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Targeted Email and Sales Outreach</a:t>
            </a:r>
            <a:endParaRPr lang="en-US" sz="2500" dirty="0"/>
          </a:p>
        </p:txBody>
      </p:sp>
      <p:sp>
        <p:nvSpPr>
          <p:cNvPr id="4" name="artifact-card-4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PRIMARY CHANNEL</a:t>
            </a:r>
            <a:endParaRPr lang="en-US" sz="950" dirty="0"/>
          </a:p>
        </p:txBody>
      </p:sp>
      <p:sp>
        <p:nvSpPr>
          <p:cNvPr id="7" name="artifact-field-label-4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40-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Reach known-fit accounts, personalize the problem narrative, and progress committee evaluation.</a:t>
            </a:r>
            <a:endParaRPr lang="en-US" sz="975" dirty="0"/>
          </a:p>
        </p:txBody>
      </p:sp>
      <p:sp>
        <p:nvSpPr>
          <p:cNvPr id="9" name="artifact-field-label-40-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40-1-2-1"/>
          <p:cNvSpPr/>
          <p:nvPr/>
        </p:nvSpPr>
        <p:spPr>
          <a:xfrm>
            <a:off x="819150" y="2628900"/>
            <a:ext cx="3086100" cy="228600"/>
          </a:xfrm>
          <a:prstGeom prst="roundRect">
            <a:avLst/>
          </a:prstGeom>
          <a:solidFill>
            <a:srgbClr val="EFF6FF"/>
          </a:solidFill>
          <a:ln w="12700">
            <a:solidFill>
              <a:srgbClr val="DBEAFE"/>
            </a:solidFill>
            <a:prstDash val="solid"/>
          </a:ln>
        </p:spPr>
      </p:sp>
      <p:sp>
        <p:nvSpPr>
          <p:cNvPr id="11" name="artifact-pill-40-1-2-1"/>
          <p:cNvSpPr/>
          <p:nvPr/>
        </p:nvSpPr>
        <p:spPr>
          <a:xfrm>
            <a:off x="819150" y="26289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40-1-2-2"/>
          <p:cNvSpPr/>
          <p:nvPr/>
        </p:nvSpPr>
        <p:spPr>
          <a:xfrm>
            <a:off x="819150" y="2905125"/>
            <a:ext cx="2857500" cy="228600"/>
          </a:xfrm>
          <a:prstGeom prst="roundRect">
            <a:avLst/>
          </a:prstGeom>
          <a:solidFill>
            <a:srgbClr val="EFF6FF"/>
          </a:solidFill>
          <a:ln w="12700">
            <a:solidFill>
              <a:srgbClr val="DBEAFE"/>
            </a:solidFill>
            <a:prstDash val="solid"/>
          </a:ln>
        </p:spPr>
      </p:sp>
      <p:sp>
        <p:nvSpPr>
          <p:cNvPr id="13" name="artifact-pill-40-1-2-2"/>
          <p:cNvSpPr/>
          <p:nvPr/>
        </p:nvSpPr>
        <p:spPr>
          <a:xfrm>
            <a:off x="819150" y="29051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40-1-2-3"/>
          <p:cNvSpPr/>
          <p:nvPr/>
        </p:nvSpPr>
        <p:spPr>
          <a:xfrm>
            <a:off x="819150" y="3181350"/>
            <a:ext cx="2686050" cy="228600"/>
          </a:xfrm>
          <a:prstGeom prst="roundRect">
            <a:avLst/>
          </a:prstGeom>
          <a:solidFill>
            <a:srgbClr val="EFF6FF"/>
          </a:solidFill>
          <a:ln w="12700">
            <a:solidFill>
              <a:srgbClr val="DBEAFE"/>
            </a:solidFill>
            <a:prstDash val="solid"/>
          </a:ln>
        </p:spPr>
      </p:sp>
      <p:sp>
        <p:nvSpPr>
          <p:cNvPr id="15" name="artifact-pill-40-1-2-3"/>
          <p:cNvSpPr/>
          <p:nvPr/>
        </p:nvSpPr>
        <p:spPr>
          <a:xfrm>
            <a:off x="819150" y="31813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40-1-3"/>
          <p:cNvSpPr/>
          <p:nvPr/>
        </p:nvSpPr>
        <p:spPr>
          <a:xfrm>
            <a:off x="819150" y="35718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7" name="artifact-bullet-list-40-1-3"/>
          <p:cNvSpPr/>
          <p:nvPr/>
        </p:nvSpPr>
        <p:spPr>
          <a:xfrm>
            <a:off x="819150" y="37814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response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Meetings booked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Sales-accepted demo requests</a:t>
            </a:r>
            <a:endParaRPr lang="en-US" sz="925" dirty="0"/>
          </a:p>
        </p:txBody>
      </p:sp>
      <p:sp>
        <p:nvSpPr>
          <p:cNvPr id="18" name="artifact-field-label-4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40-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20" name="artifact-pill-40-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21" name="artifact-pill-40-2-1-2"/>
          <p:cNvSpPr/>
          <p:nvPr/>
        </p:nvSpPr>
        <p:spPr>
          <a:xfrm>
            <a:off x="8020050" y="1952625"/>
            <a:ext cx="1543050" cy="228600"/>
          </a:xfrm>
          <a:prstGeom prst="roundRect">
            <a:avLst/>
          </a:prstGeom>
          <a:solidFill>
            <a:srgbClr val="EFF6FF"/>
          </a:solidFill>
          <a:ln w="12700">
            <a:solidFill>
              <a:srgbClr val="DBEAFE"/>
            </a:solidFill>
            <a:prstDash val="solid"/>
          </a:ln>
        </p:spPr>
      </p:sp>
      <p:sp>
        <p:nvSpPr>
          <p:cNvPr id="22" name="artifact-pill-40-2-1-2"/>
          <p:cNvSpPr/>
          <p:nvPr/>
        </p:nvSpPr>
        <p:spPr>
          <a:xfrm>
            <a:off x="8020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3" name="artifact-pill-40-2-1-3"/>
          <p:cNvSpPr/>
          <p:nvPr/>
        </p:nvSpPr>
        <p:spPr>
          <a:xfrm>
            <a:off x="6115050" y="2228850"/>
            <a:ext cx="1657350" cy="228600"/>
          </a:xfrm>
          <a:prstGeom prst="roundRect">
            <a:avLst/>
          </a:prstGeom>
          <a:solidFill>
            <a:srgbClr val="EFF6FF"/>
          </a:solidFill>
          <a:ln w="12700">
            <a:solidFill>
              <a:srgbClr val="DBEAFE"/>
            </a:solidFill>
            <a:prstDash val="solid"/>
          </a:ln>
        </p:spPr>
      </p:sp>
      <p:sp>
        <p:nvSpPr>
          <p:cNvPr id="24" name="artifact-pill-40-2-1-3"/>
          <p:cNvSpPr/>
          <p:nvPr/>
        </p:nvSpPr>
        <p:spPr>
          <a:xfrm>
            <a:off x="6115050" y="2228850"/>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5" name="artifact-field-label-40-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6" name="artifact-bullet-list-40-2-2"/>
          <p:cNvSpPr/>
          <p:nvPr/>
        </p:nvSpPr>
        <p:spPr>
          <a:xfrm>
            <a:off x="6115050" y="28289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recruitment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Trigger-based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 follow-up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Diagnostic invitation</a:t>
            </a:r>
            <a:endParaRPr lang="en-US" sz="925" dirty="0"/>
          </a:p>
        </p:txBody>
      </p:sp>
      <p:sp>
        <p:nvSpPr>
          <p:cNvPr id="27" name="artifact-field-label-40-2-3"/>
          <p:cNvSpPr/>
          <p:nvPr/>
        </p:nvSpPr>
        <p:spPr>
          <a:xfrm>
            <a:off x="6115050" y="3619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8" name="artifact-bullet-list-40-2-3"/>
          <p:cNvSpPr/>
          <p:nvPr/>
        </p:nvSpPr>
        <p:spPr>
          <a:xfrm>
            <a:off x="6115050" y="38290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Personalize only using verified account and role information.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Avoid broad, high-volume outreach before validating message fit.</a:t>
            </a:r>
            <a:endParaRPr lang="en-US" sz="925" dirty="0"/>
          </a:p>
        </p:txBody>
      </p:sp>
      <p:sp>
        <p:nvSpPr>
          <p:cNvPr id="29" name="footer-rule-4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0" name="footer-title-4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1" name="footer-meta-4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eyebrow-4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LinkedIn</a:t>
            </a:r>
            <a:endParaRPr lang="en-US" sz="2500" dirty="0"/>
          </a:p>
        </p:txBody>
      </p:sp>
      <p:sp>
        <p:nvSpPr>
          <p:cNvPr id="4" name="artifact-card-4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4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41-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Distribute problem education, test message resonance, and retarget engaged buyers.</a:t>
            </a:r>
            <a:endParaRPr lang="en-US" sz="975" dirty="0"/>
          </a:p>
        </p:txBody>
      </p:sp>
      <p:sp>
        <p:nvSpPr>
          <p:cNvPr id="9" name="artifact-field-label-41-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41-1-2-1"/>
          <p:cNvSpPr/>
          <p:nvPr/>
        </p:nvSpPr>
        <p:spPr>
          <a:xfrm>
            <a:off x="819150" y="2466975"/>
            <a:ext cx="3086100" cy="228600"/>
          </a:xfrm>
          <a:prstGeom prst="roundRect">
            <a:avLst/>
          </a:prstGeom>
          <a:solidFill>
            <a:srgbClr val="EFF6FF"/>
          </a:solidFill>
          <a:ln w="12700">
            <a:solidFill>
              <a:srgbClr val="DBEAFE"/>
            </a:solidFill>
            <a:prstDash val="solid"/>
          </a:ln>
        </p:spPr>
      </p:sp>
      <p:sp>
        <p:nvSpPr>
          <p:cNvPr id="11" name="artifact-pill-41-1-2-1"/>
          <p:cNvSpPr/>
          <p:nvPr/>
        </p:nvSpPr>
        <p:spPr>
          <a:xfrm>
            <a:off x="819150" y="2466975"/>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41-1-2-2"/>
          <p:cNvSpPr/>
          <p:nvPr/>
        </p:nvSpPr>
        <p:spPr>
          <a:xfrm>
            <a:off x="819150" y="2743200"/>
            <a:ext cx="2857500" cy="228600"/>
          </a:xfrm>
          <a:prstGeom prst="roundRect">
            <a:avLst/>
          </a:prstGeom>
          <a:solidFill>
            <a:srgbClr val="EFF6FF"/>
          </a:solidFill>
          <a:ln w="12700">
            <a:solidFill>
              <a:srgbClr val="DBEAFE"/>
            </a:solidFill>
            <a:prstDash val="solid"/>
          </a:ln>
        </p:spPr>
      </p:sp>
      <p:sp>
        <p:nvSpPr>
          <p:cNvPr id="13" name="artifact-pill-41-1-2-2"/>
          <p:cNvSpPr/>
          <p:nvPr/>
        </p:nvSpPr>
        <p:spPr>
          <a:xfrm>
            <a:off x="819150" y="2743200"/>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41-1-2-3"/>
          <p:cNvSpPr/>
          <p:nvPr/>
        </p:nvSpPr>
        <p:spPr>
          <a:xfrm>
            <a:off x="819150" y="3019425"/>
            <a:ext cx="2686050" cy="228600"/>
          </a:xfrm>
          <a:prstGeom prst="roundRect">
            <a:avLst/>
          </a:prstGeom>
          <a:solidFill>
            <a:srgbClr val="EFF6FF"/>
          </a:solidFill>
          <a:ln w="12700">
            <a:solidFill>
              <a:srgbClr val="DBEAFE"/>
            </a:solidFill>
            <a:prstDash val="solid"/>
          </a:ln>
        </p:spPr>
      </p:sp>
      <p:sp>
        <p:nvSpPr>
          <p:cNvPr id="15" name="artifact-pill-41-1-2-3"/>
          <p:cNvSpPr/>
          <p:nvPr/>
        </p:nvSpPr>
        <p:spPr>
          <a:xfrm>
            <a:off x="819150" y="3019425"/>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41-1-3"/>
          <p:cNvSpPr/>
          <p:nvPr/>
        </p:nvSpPr>
        <p:spPr>
          <a:xfrm>
            <a:off x="819150" y="3409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7" name="artifact-bullet-list-41-1-3"/>
          <p:cNvSpPr/>
          <p:nvPr/>
        </p:nvSpPr>
        <p:spPr>
          <a:xfrm>
            <a:off x="819150" y="3619500"/>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Landing-page visits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Demo requests influenced</a:t>
            </a:r>
            <a:endParaRPr lang="en-US" sz="925" dirty="0"/>
          </a:p>
        </p:txBody>
      </p:sp>
      <p:sp>
        <p:nvSpPr>
          <p:cNvPr id="18" name="artifact-field-label-4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41-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20" name="artifact-pill-41-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21" name="artifact-pill-41-2-1-2"/>
          <p:cNvSpPr/>
          <p:nvPr/>
        </p:nvSpPr>
        <p:spPr>
          <a:xfrm>
            <a:off x="8020050" y="1952625"/>
            <a:ext cx="1543050" cy="228600"/>
          </a:xfrm>
          <a:prstGeom prst="roundRect">
            <a:avLst/>
          </a:prstGeom>
          <a:solidFill>
            <a:srgbClr val="EFF6FF"/>
          </a:solidFill>
          <a:ln w="12700">
            <a:solidFill>
              <a:srgbClr val="DBEAFE"/>
            </a:solidFill>
            <a:prstDash val="solid"/>
          </a:ln>
        </p:spPr>
      </p:sp>
      <p:sp>
        <p:nvSpPr>
          <p:cNvPr id="22" name="artifact-pill-41-2-1-2"/>
          <p:cNvSpPr/>
          <p:nvPr/>
        </p:nvSpPr>
        <p:spPr>
          <a:xfrm>
            <a:off x="8020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3" name="artifact-pill-41-2-1-3"/>
          <p:cNvSpPr/>
          <p:nvPr/>
        </p:nvSpPr>
        <p:spPr>
          <a:xfrm>
            <a:off x="6115050" y="2228850"/>
            <a:ext cx="1657350" cy="228600"/>
          </a:xfrm>
          <a:prstGeom prst="roundRect">
            <a:avLst/>
          </a:prstGeom>
          <a:solidFill>
            <a:srgbClr val="EFF6FF"/>
          </a:solidFill>
          <a:ln w="12700">
            <a:solidFill>
              <a:srgbClr val="DBEAFE"/>
            </a:solidFill>
            <a:prstDash val="solid"/>
          </a:ln>
        </p:spPr>
      </p:sp>
      <p:sp>
        <p:nvSpPr>
          <p:cNvPr id="24" name="artifact-pill-41-2-1-3"/>
          <p:cNvSpPr/>
          <p:nvPr/>
        </p:nvSpPr>
        <p:spPr>
          <a:xfrm>
            <a:off x="6115050" y="2228850"/>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5" name="artifact-field-label-41-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6" name="artifact-bullet-list-41-2-2"/>
          <p:cNvSpPr/>
          <p:nvPr/>
        </p:nvSpPr>
        <p:spPr>
          <a:xfrm>
            <a:off x="6115050" y="28289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Organic thought leadership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Persona-specific promotion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recruitment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Retargeting</a:t>
            </a:r>
            <a:endParaRPr lang="en-US" sz="925" dirty="0"/>
          </a:p>
        </p:txBody>
      </p:sp>
      <p:sp>
        <p:nvSpPr>
          <p:cNvPr id="27" name="artifact-field-label-41-2-3"/>
          <p:cNvSpPr/>
          <p:nvPr/>
        </p:nvSpPr>
        <p:spPr>
          <a:xfrm>
            <a:off x="6115050" y="3619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8" name="artifact-bullet-list-41-2-3"/>
          <p:cNvSpPr/>
          <p:nvPr/>
        </p:nvSpPr>
        <p:spPr>
          <a:xfrm>
            <a:off x="6115050" y="38290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Optimize toward qualified actions, not impressions alone.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Use role-specific messages rather than one generic campaign.</a:t>
            </a:r>
            <a:endParaRPr lang="en-US" sz="925" dirty="0"/>
          </a:p>
        </p:txBody>
      </p:sp>
      <p:sp>
        <p:nvSpPr>
          <p:cNvPr id="29" name="footer-rule-4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0" name="footer-title-4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31" name="footer-meta-4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eyebrow-4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Paid Search</a:t>
            </a:r>
            <a:endParaRPr lang="en-US" sz="2500" dirty="0"/>
          </a:p>
        </p:txBody>
      </p:sp>
      <p:sp>
        <p:nvSpPr>
          <p:cNvPr id="4" name="artifact-card-4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4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42-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Capture active research around workflow bottlenecks, process intelligence, and cross-system operational visibility.</a:t>
            </a:r>
            <a:endParaRPr lang="en-US" sz="975" dirty="0"/>
          </a:p>
        </p:txBody>
      </p:sp>
      <p:sp>
        <p:nvSpPr>
          <p:cNvPr id="9" name="artifact-field-label-42-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10" name="artifact-bullet-list-42-1-2"/>
          <p:cNvSpPr/>
          <p:nvPr/>
        </p:nvSpPr>
        <p:spPr>
          <a:xfrm>
            <a:off x="819150" y="2628900"/>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High-intent problem and category terms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landing-page promotion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Message testing</a:t>
            </a:r>
            <a:endParaRPr lang="en-US" sz="925" dirty="0"/>
          </a:p>
        </p:txBody>
      </p:sp>
      <p:sp>
        <p:nvSpPr>
          <p:cNvPr id="11" name="artifact-field-label-42-1-3"/>
          <p:cNvSpPr/>
          <p:nvPr/>
        </p:nvSpPr>
        <p:spPr>
          <a:xfrm>
            <a:off x="819150" y="32480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2" name="artifact-bullet-list-42-1-3"/>
          <p:cNvSpPr/>
          <p:nvPr/>
        </p:nvSpPr>
        <p:spPr>
          <a:xfrm>
            <a:off x="819150" y="34575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rate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a:t>
            </a:r>
            <a:endParaRPr lang="en-US" sz="925" dirty="0"/>
          </a:p>
        </p:txBody>
      </p:sp>
      <p:sp>
        <p:nvSpPr>
          <p:cNvPr id="13" name="artifact-field-label-4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4" name="artifact-pill-42-2-1-1"/>
          <p:cNvSpPr/>
          <p:nvPr/>
        </p:nvSpPr>
        <p:spPr>
          <a:xfrm>
            <a:off x="6115050" y="1952625"/>
            <a:ext cx="1657350" cy="228600"/>
          </a:xfrm>
          <a:prstGeom prst="roundRect">
            <a:avLst/>
          </a:prstGeom>
          <a:solidFill>
            <a:srgbClr val="EFF6FF"/>
          </a:solidFill>
          <a:ln w="12700">
            <a:solidFill>
              <a:srgbClr val="DBEAFE"/>
            </a:solidFill>
            <a:prstDash val="solid"/>
          </a:ln>
        </p:spPr>
      </p:sp>
      <p:sp>
        <p:nvSpPr>
          <p:cNvPr id="15" name="artifact-pill-42-2-1-1"/>
          <p:cNvSpPr/>
          <p:nvPr/>
        </p:nvSpPr>
        <p:spPr>
          <a:xfrm>
            <a:off x="611505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16" name="artifact-field-label-42-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7" name="artifact-pill-42-2-2-1"/>
          <p:cNvSpPr/>
          <p:nvPr/>
        </p:nvSpPr>
        <p:spPr>
          <a:xfrm>
            <a:off x="6115050" y="2552700"/>
            <a:ext cx="3086100" cy="228600"/>
          </a:xfrm>
          <a:prstGeom prst="roundRect">
            <a:avLst/>
          </a:prstGeom>
          <a:solidFill>
            <a:srgbClr val="EFF6FF"/>
          </a:solidFill>
          <a:ln w="12700">
            <a:solidFill>
              <a:srgbClr val="DBEAFE"/>
            </a:solidFill>
            <a:prstDash val="solid"/>
          </a:ln>
        </p:spPr>
      </p:sp>
      <p:sp>
        <p:nvSpPr>
          <p:cNvPr id="18" name="artifact-pill-42-2-2-1"/>
          <p:cNvSpPr/>
          <p:nvPr/>
        </p:nvSpPr>
        <p:spPr>
          <a:xfrm>
            <a:off x="6115050" y="25527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9" name="artifact-pill-42-2-2-2"/>
          <p:cNvSpPr/>
          <p:nvPr/>
        </p:nvSpPr>
        <p:spPr>
          <a:xfrm>
            <a:off x="6115050" y="2828925"/>
            <a:ext cx="2857500" cy="228600"/>
          </a:xfrm>
          <a:prstGeom prst="roundRect">
            <a:avLst/>
          </a:prstGeom>
          <a:solidFill>
            <a:srgbClr val="EFF6FF"/>
          </a:solidFill>
          <a:ln w="12700">
            <a:solidFill>
              <a:srgbClr val="DBEAFE"/>
            </a:solidFill>
            <a:prstDash val="solid"/>
          </a:ln>
        </p:spPr>
      </p:sp>
      <p:sp>
        <p:nvSpPr>
          <p:cNvPr id="20" name="artifact-pill-42-2-2-2"/>
          <p:cNvSpPr/>
          <p:nvPr/>
        </p:nvSpPr>
        <p:spPr>
          <a:xfrm>
            <a:off x="6115050" y="28289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21" name="artifact-pill-42-2-2-3"/>
          <p:cNvSpPr/>
          <p:nvPr/>
        </p:nvSpPr>
        <p:spPr>
          <a:xfrm>
            <a:off x="6115050" y="3105150"/>
            <a:ext cx="2686050" cy="228600"/>
          </a:xfrm>
          <a:prstGeom prst="roundRect">
            <a:avLst/>
          </a:prstGeom>
          <a:solidFill>
            <a:srgbClr val="EFF6FF"/>
          </a:solidFill>
          <a:ln w="12700">
            <a:solidFill>
              <a:srgbClr val="DBEAFE"/>
            </a:solidFill>
            <a:prstDash val="solid"/>
          </a:ln>
        </p:spPr>
      </p:sp>
      <p:sp>
        <p:nvSpPr>
          <p:cNvPr id="22" name="artifact-pill-42-2-2-3"/>
          <p:cNvSpPr/>
          <p:nvPr/>
        </p:nvSpPr>
        <p:spPr>
          <a:xfrm>
            <a:off x="6115050" y="31051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23" name="artifact-field-label-42-2-3"/>
          <p:cNvSpPr/>
          <p:nvPr/>
        </p:nvSpPr>
        <p:spPr>
          <a:xfrm>
            <a:off x="6115050" y="34956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4" name="artifact-bullet-list-42-2-3"/>
          <p:cNvSpPr/>
          <p:nvPr/>
        </p:nvSpPr>
        <p:spPr>
          <a:xfrm>
            <a:off x="6115050" y="3705225"/>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Begin with controlled tests because no baseline or budget is supplied.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Exclude irrelevant or low-fit traffic using observed query data.</a:t>
            </a:r>
            <a:endParaRPr lang="en-US" sz="925" dirty="0"/>
          </a:p>
        </p:txBody>
      </p:sp>
      <p:sp>
        <p:nvSpPr>
          <p:cNvPr id="25" name="footer-rule-4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4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7" name="footer-meta-4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eyebrow-4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Virtual Webinar and Focus Group</a:t>
            </a:r>
            <a:endParaRPr lang="en-US" sz="2500" dirty="0"/>
          </a:p>
        </p:txBody>
      </p:sp>
      <p:sp>
        <p:nvSpPr>
          <p:cNvPr id="4" name="artifact-card-4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4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43-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Validate positioning, educate buyers, surface objections, and create a direct diagnostic pathway.</a:t>
            </a:r>
            <a:endParaRPr lang="en-US" sz="975" dirty="0"/>
          </a:p>
        </p:txBody>
      </p:sp>
      <p:sp>
        <p:nvSpPr>
          <p:cNvPr id="9" name="artifact-field-label-43-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10" name="artifact-bullet-list-43-1-2"/>
          <p:cNvSpPr/>
          <p:nvPr/>
        </p:nvSpPr>
        <p:spPr>
          <a:xfrm>
            <a:off x="819150" y="26289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Message validation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education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Live product explanation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Question and objection capture</a:t>
            </a:r>
            <a:endParaRPr lang="en-US" sz="925" dirty="0"/>
          </a:p>
        </p:txBody>
      </p:sp>
      <p:sp>
        <p:nvSpPr>
          <p:cNvPr id="11" name="artifact-field-label-43-1-3"/>
          <p:cNvSpPr/>
          <p:nvPr/>
        </p:nvSpPr>
        <p:spPr>
          <a:xfrm>
            <a:off x="819150" y="3419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2" name="artifact-bullet-list-43-1-3"/>
          <p:cNvSpPr/>
          <p:nvPr/>
        </p:nvSpPr>
        <p:spPr>
          <a:xfrm>
            <a:off x="819150" y="36290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Attendance by supplied persona</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Qualified follow-up requests</a:t>
            </a:r>
            <a:endParaRPr lang="en-US" sz="925" dirty="0"/>
          </a:p>
        </p:txBody>
      </p:sp>
      <p:sp>
        <p:nvSpPr>
          <p:cNvPr id="13" name="artifact-field-label-4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4" name="artifact-pill-43-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15" name="artifact-pill-43-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16" name="artifact-pill-43-2-1-2"/>
          <p:cNvSpPr/>
          <p:nvPr/>
        </p:nvSpPr>
        <p:spPr>
          <a:xfrm>
            <a:off x="8020050" y="1952625"/>
            <a:ext cx="1657350" cy="228600"/>
          </a:xfrm>
          <a:prstGeom prst="roundRect">
            <a:avLst/>
          </a:prstGeom>
          <a:solidFill>
            <a:srgbClr val="EFF6FF"/>
          </a:solidFill>
          <a:ln w="12700">
            <a:solidFill>
              <a:srgbClr val="DBEAFE"/>
            </a:solidFill>
            <a:prstDash val="solid"/>
          </a:ln>
        </p:spPr>
      </p:sp>
      <p:sp>
        <p:nvSpPr>
          <p:cNvPr id="17" name="artifact-pill-43-2-1-2"/>
          <p:cNvSpPr/>
          <p:nvPr/>
        </p:nvSpPr>
        <p:spPr>
          <a:xfrm>
            <a:off x="802005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18" name="artifact-field-label-43-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9" name="artifact-pill-43-2-2-1"/>
          <p:cNvSpPr/>
          <p:nvPr/>
        </p:nvSpPr>
        <p:spPr>
          <a:xfrm>
            <a:off x="6115050" y="2552700"/>
            <a:ext cx="3086100" cy="228600"/>
          </a:xfrm>
          <a:prstGeom prst="roundRect">
            <a:avLst/>
          </a:prstGeom>
          <a:solidFill>
            <a:srgbClr val="EFF6FF"/>
          </a:solidFill>
          <a:ln w="12700">
            <a:solidFill>
              <a:srgbClr val="DBEAFE"/>
            </a:solidFill>
            <a:prstDash val="solid"/>
          </a:ln>
        </p:spPr>
      </p:sp>
      <p:sp>
        <p:nvSpPr>
          <p:cNvPr id="20" name="artifact-pill-43-2-2-1"/>
          <p:cNvSpPr/>
          <p:nvPr/>
        </p:nvSpPr>
        <p:spPr>
          <a:xfrm>
            <a:off x="6115050" y="25527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21" name="artifact-pill-43-2-2-2"/>
          <p:cNvSpPr/>
          <p:nvPr/>
        </p:nvSpPr>
        <p:spPr>
          <a:xfrm>
            <a:off x="6115050" y="2828925"/>
            <a:ext cx="2857500" cy="228600"/>
          </a:xfrm>
          <a:prstGeom prst="roundRect">
            <a:avLst/>
          </a:prstGeom>
          <a:solidFill>
            <a:srgbClr val="EFF6FF"/>
          </a:solidFill>
          <a:ln w="12700">
            <a:solidFill>
              <a:srgbClr val="DBEAFE"/>
            </a:solidFill>
            <a:prstDash val="solid"/>
          </a:ln>
        </p:spPr>
      </p:sp>
      <p:sp>
        <p:nvSpPr>
          <p:cNvPr id="22" name="artifact-pill-43-2-2-2"/>
          <p:cNvSpPr/>
          <p:nvPr/>
        </p:nvSpPr>
        <p:spPr>
          <a:xfrm>
            <a:off x="6115050" y="28289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23" name="artifact-pill-43-2-2-3"/>
          <p:cNvSpPr/>
          <p:nvPr/>
        </p:nvSpPr>
        <p:spPr>
          <a:xfrm>
            <a:off x="6115050" y="3105150"/>
            <a:ext cx="2686050" cy="228600"/>
          </a:xfrm>
          <a:prstGeom prst="roundRect">
            <a:avLst/>
          </a:prstGeom>
          <a:solidFill>
            <a:srgbClr val="EFF6FF"/>
          </a:solidFill>
          <a:ln w="12700">
            <a:solidFill>
              <a:srgbClr val="DBEAFE"/>
            </a:solidFill>
            <a:prstDash val="solid"/>
          </a:ln>
        </p:spPr>
      </p:sp>
      <p:sp>
        <p:nvSpPr>
          <p:cNvPr id="24" name="artifact-pill-43-2-2-3"/>
          <p:cNvSpPr/>
          <p:nvPr/>
        </p:nvSpPr>
        <p:spPr>
          <a:xfrm>
            <a:off x="6115050" y="31051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25" name="artifact-field-label-43-2-3"/>
          <p:cNvSpPr/>
          <p:nvPr/>
        </p:nvSpPr>
        <p:spPr>
          <a:xfrm>
            <a:off x="6115050" y="34956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6" name="artifact-bullet-list-43-2-3"/>
          <p:cNvSpPr/>
          <p:nvPr/>
        </p:nvSpPr>
        <p:spPr>
          <a:xfrm>
            <a:off x="6115050" y="3705225"/>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Separate research-oriented focus-group sessions from promotional webinars.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Do not overgeneralize qualitative findings.</a:t>
            </a:r>
            <a:endParaRPr lang="en-US" sz="925" dirty="0"/>
          </a:p>
        </p:txBody>
      </p:sp>
      <p:sp>
        <p:nvSpPr>
          <p:cNvPr id="27" name="footer-rule-4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4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9" name="footer-meta-4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eyebrow-4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TOFU — Problem Recognition</a:t>
            </a:r>
            <a:endParaRPr lang="en-US" sz="2500" dirty="0"/>
          </a:p>
        </p:txBody>
      </p:sp>
      <p:sp>
        <p:nvSpPr>
          <p:cNvPr id="4" name="artifact-card-4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4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4-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Help selected-persona audiences recognize that missed handoffs, ownership gaps, and recurring escalations are cross-system workflow problems rather than isolated team failures.</a:t>
            </a:r>
            <a:endParaRPr lang="en-US" sz="975" dirty="0"/>
          </a:p>
        </p:txBody>
      </p:sp>
      <p:sp>
        <p:nvSpPr>
          <p:cNvPr id="9" name="artifact-field-label-44-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44-1-2"/>
          <p:cNvSpPr/>
          <p:nvPr/>
        </p:nvSpPr>
        <p:spPr>
          <a:xfrm>
            <a:off x="819150" y="27813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Missed-handoff checklist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explainer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Educational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Problem-focused document ad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workflow-map video</a:t>
            </a:r>
            <a:endParaRPr lang="en-US" sz="925" dirty="0"/>
          </a:p>
        </p:txBody>
      </p:sp>
      <p:sp>
        <p:nvSpPr>
          <p:cNvPr id="11" name="artifact-field-label-44-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44-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44-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persona title and function audiences</a:t>
            </a:r>
            <a:endParaRPr lang="en-US" sz="850" dirty="0"/>
          </a:p>
        </p:txBody>
      </p:sp>
      <p:sp>
        <p:nvSpPr>
          <p:cNvPr id="14" name="artifact-pill-44-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44-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2 named accounts</a:t>
            </a:r>
            <a:endParaRPr lang="en-US" sz="850" dirty="0"/>
          </a:p>
        </p:txBody>
      </p:sp>
      <p:sp>
        <p:nvSpPr>
          <p:cNvPr id="16" name="artifact-pill-44-2-1-3"/>
          <p:cNvSpPr/>
          <p:nvPr/>
        </p:nvSpPr>
        <p:spPr>
          <a:xfrm>
            <a:off x="6115050" y="2228850"/>
            <a:ext cx="2114550" cy="228600"/>
          </a:xfrm>
          <a:prstGeom prst="roundRect">
            <a:avLst/>
          </a:prstGeom>
          <a:solidFill>
            <a:srgbClr val="EFF6FF"/>
          </a:solidFill>
          <a:ln w="12700">
            <a:solidFill>
              <a:srgbClr val="DBEAFE"/>
            </a:solidFill>
            <a:prstDash val="solid"/>
          </a:ln>
        </p:spPr>
      </p:sp>
      <p:sp>
        <p:nvSpPr>
          <p:cNvPr id="17" name="artifact-pill-44-2-1-3"/>
          <p:cNvSpPr/>
          <p:nvPr/>
        </p:nvSpPr>
        <p:spPr>
          <a:xfrm>
            <a:off x="6115050" y="2228850"/>
            <a:ext cx="2114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Contextual programmatic audiences</a:t>
            </a:r>
            <a:endParaRPr lang="en-US" sz="850" dirty="0"/>
          </a:p>
        </p:txBody>
      </p:sp>
      <p:sp>
        <p:nvSpPr>
          <p:cNvPr id="18" name="artifact-pill-44-2-1-4"/>
          <p:cNvSpPr/>
          <p:nvPr/>
        </p:nvSpPr>
        <p:spPr>
          <a:xfrm>
            <a:off x="8305800" y="2228850"/>
            <a:ext cx="2057400" cy="228600"/>
          </a:xfrm>
          <a:prstGeom prst="roundRect">
            <a:avLst/>
          </a:prstGeom>
          <a:solidFill>
            <a:srgbClr val="EFF6FF"/>
          </a:solidFill>
          <a:ln w="12700">
            <a:solidFill>
              <a:srgbClr val="DBEAFE"/>
            </a:solidFill>
            <a:prstDash val="solid"/>
          </a:ln>
        </p:spPr>
      </p:sp>
      <p:sp>
        <p:nvSpPr>
          <p:cNvPr id="19" name="artifact-pill-44-2-1-4"/>
          <p:cNvSpPr/>
          <p:nvPr/>
        </p:nvSpPr>
        <p:spPr>
          <a:xfrm>
            <a:off x="8305800" y="2228850"/>
            <a:ext cx="2057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Problem-oriented custom segments</a:t>
            </a:r>
            <a:endParaRPr lang="en-US" sz="850" dirty="0"/>
          </a:p>
        </p:txBody>
      </p:sp>
      <p:sp>
        <p:nvSpPr>
          <p:cNvPr id="20" name="artifact-pill-44-2-1-5"/>
          <p:cNvSpPr/>
          <p:nvPr/>
        </p:nvSpPr>
        <p:spPr>
          <a:xfrm>
            <a:off x="6115050" y="2505075"/>
            <a:ext cx="2228850" cy="228600"/>
          </a:xfrm>
          <a:prstGeom prst="roundRect">
            <a:avLst/>
          </a:prstGeom>
          <a:solidFill>
            <a:srgbClr val="EFF6FF"/>
          </a:solidFill>
          <a:ln w="12700">
            <a:solidFill>
              <a:srgbClr val="DBEAFE"/>
            </a:solidFill>
            <a:prstDash val="solid"/>
          </a:ln>
        </p:spPr>
      </p:sp>
      <p:sp>
        <p:nvSpPr>
          <p:cNvPr id="21" name="artifact-pill-44-2-1-5"/>
          <p:cNvSpPr/>
          <p:nvPr/>
        </p:nvSpPr>
        <p:spPr>
          <a:xfrm>
            <a:off x="6115050" y="2505075"/>
            <a:ext cx="2228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Narrow X keyword and follower tests</a:t>
            </a:r>
            <a:endParaRPr lang="en-US" sz="850" dirty="0"/>
          </a:p>
        </p:txBody>
      </p:sp>
      <p:sp>
        <p:nvSpPr>
          <p:cNvPr id="22" name="artifact-field-label-44-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44-2-2"/>
          <p:cNvSpPr/>
          <p:nvPr/>
        </p:nvSpPr>
        <p:spPr>
          <a:xfrm>
            <a:off x="6115050" y="3105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YouTube selective tests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X experimental</a:t>
            </a:r>
            <a:endParaRPr lang="en-US" sz="925" dirty="0"/>
          </a:p>
        </p:txBody>
      </p:sp>
      <p:sp>
        <p:nvSpPr>
          <p:cNvPr id="24" name="footer-rule-4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4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6" name="footer-meta-4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eyebrow-4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MOFU — Solution and Proof Evaluation</a:t>
            </a:r>
            <a:endParaRPr lang="en-US" sz="2500" dirty="0"/>
          </a:p>
        </p:txBody>
      </p:sp>
      <p:sp>
        <p:nvSpPr>
          <p:cNvPr id="4" name="artifact-card-4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4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5-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Demonstrate how RelayOps maps cross-system handoffs, identifies risk, supports practical interventions, and fits the existing environment.</a:t>
            </a:r>
            <a:endParaRPr lang="en-US" sz="975" dirty="0"/>
          </a:p>
        </p:txBody>
      </p:sp>
      <p:sp>
        <p:nvSpPr>
          <p:cNvPr id="9" name="artifact-field-label-45-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45-1-2"/>
          <p:cNvSpPr/>
          <p:nvPr/>
        </p:nvSpPr>
        <p:spPr>
          <a:xfrm>
            <a:off x="819150" y="26289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Use-case demonstration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and governance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 map</a:t>
            </a:r>
            <a:endParaRPr lang="en-US" sz="925" dirty="0"/>
          </a:p>
        </p:txBody>
      </p:sp>
      <p:sp>
        <p:nvSpPr>
          <p:cNvPr id="11" name="artifact-field-label-4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45-2-1-1"/>
          <p:cNvSpPr/>
          <p:nvPr/>
        </p:nvSpPr>
        <p:spPr>
          <a:xfrm>
            <a:off x="6115050" y="1952625"/>
            <a:ext cx="2343150" cy="228600"/>
          </a:xfrm>
          <a:prstGeom prst="roundRect">
            <a:avLst/>
          </a:prstGeom>
          <a:solidFill>
            <a:srgbClr val="EFF6FF"/>
          </a:solidFill>
          <a:ln w="12700">
            <a:solidFill>
              <a:srgbClr val="DBEAFE"/>
            </a:solidFill>
            <a:prstDash val="solid"/>
          </a:ln>
        </p:spPr>
      </p:sp>
      <p:sp>
        <p:nvSpPr>
          <p:cNvPr id="13" name="artifact-pill-45-2-1-1"/>
          <p:cNvSpPr/>
          <p:nvPr/>
        </p:nvSpPr>
        <p:spPr>
          <a:xfrm>
            <a:off x="6115050" y="1952625"/>
            <a:ext cx="2343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Problem-aware Google Search audiences</a:t>
            </a:r>
            <a:endParaRPr lang="en-US" sz="850" dirty="0"/>
          </a:p>
        </p:txBody>
      </p:sp>
      <p:sp>
        <p:nvSpPr>
          <p:cNvPr id="14" name="artifact-pill-45-2-1-2"/>
          <p:cNvSpPr/>
          <p:nvPr/>
        </p:nvSpPr>
        <p:spPr>
          <a:xfrm>
            <a:off x="6115050" y="2228850"/>
            <a:ext cx="2514600" cy="228600"/>
          </a:xfrm>
          <a:prstGeom prst="roundRect">
            <a:avLst/>
          </a:prstGeom>
          <a:solidFill>
            <a:srgbClr val="EFF6FF"/>
          </a:solidFill>
          <a:ln w="12700">
            <a:solidFill>
              <a:srgbClr val="DBEAFE"/>
            </a:solidFill>
            <a:prstDash val="solid"/>
          </a:ln>
        </p:spPr>
      </p:sp>
      <p:sp>
        <p:nvSpPr>
          <p:cNvPr id="15" name="artifact-pill-45-2-1-2"/>
          <p:cNvSpPr/>
          <p:nvPr/>
        </p:nvSpPr>
        <p:spPr>
          <a:xfrm>
            <a:off x="6115050" y="2228850"/>
            <a:ext cx="2514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named-account persona audiences</a:t>
            </a:r>
            <a:endParaRPr lang="en-US" sz="850" dirty="0"/>
          </a:p>
        </p:txBody>
      </p:sp>
      <p:sp>
        <p:nvSpPr>
          <p:cNvPr id="16" name="artifact-pill-45-2-1-3"/>
          <p:cNvSpPr/>
          <p:nvPr/>
        </p:nvSpPr>
        <p:spPr>
          <a:xfrm>
            <a:off x="8705850" y="2228850"/>
            <a:ext cx="2000250" cy="228600"/>
          </a:xfrm>
          <a:prstGeom prst="roundRect">
            <a:avLst/>
          </a:prstGeom>
          <a:solidFill>
            <a:srgbClr val="EFF6FF"/>
          </a:solidFill>
          <a:ln w="12700">
            <a:solidFill>
              <a:srgbClr val="DBEAFE"/>
            </a:solidFill>
            <a:prstDash val="solid"/>
          </a:ln>
        </p:spPr>
      </p:sp>
      <p:sp>
        <p:nvSpPr>
          <p:cNvPr id="17" name="artifact-pill-45-2-1-3"/>
          <p:cNvSpPr/>
          <p:nvPr/>
        </p:nvSpPr>
        <p:spPr>
          <a:xfrm>
            <a:off x="8705850" y="2228850"/>
            <a:ext cx="2000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and content retargeting</a:t>
            </a:r>
            <a:endParaRPr lang="en-US" sz="850" dirty="0"/>
          </a:p>
        </p:txBody>
      </p:sp>
      <p:sp>
        <p:nvSpPr>
          <p:cNvPr id="18" name="artifact-pill-45-2-1-4"/>
          <p:cNvSpPr/>
          <p:nvPr/>
        </p:nvSpPr>
        <p:spPr>
          <a:xfrm>
            <a:off x="6115050" y="2505075"/>
            <a:ext cx="1943100" cy="228600"/>
          </a:xfrm>
          <a:prstGeom prst="roundRect">
            <a:avLst/>
          </a:prstGeom>
          <a:solidFill>
            <a:srgbClr val="EFF6FF"/>
          </a:solidFill>
          <a:ln w="12700">
            <a:solidFill>
              <a:srgbClr val="DBEAFE"/>
            </a:solidFill>
            <a:prstDash val="solid"/>
          </a:ln>
        </p:spPr>
      </p:sp>
      <p:sp>
        <p:nvSpPr>
          <p:cNvPr id="19" name="artifact-pill-45-2-1-4"/>
          <p:cNvSpPr/>
          <p:nvPr/>
        </p:nvSpPr>
        <p:spPr>
          <a:xfrm>
            <a:off x="6115050" y="2505075"/>
            <a:ext cx="1943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Video and document-ad engagers</a:t>
            </a:r>
            <a:endParaRPr lang="en-US" sz="850" dirty="0"/>
          </a:p>
        </p:txBody>
      </p:sp>
      <p:sp>
        <p:nvSpPr>
          <p:cNvPr id="20" name="artifact-pill-45-2-1-5"/>
          <p:cNvSpPr/>
          <p:nvPr/>
        </p:nvSpPr>
        <p:spPr>
          <a:xfrm>
            <a:off x="8134350" y="2505075"/>
            <a:ext cx="2171700" cy="228600"/>
          </a:xfrm>
          <a:prstGeom prst="roundRect">
            <a:avLst/>
          </a:prstGeom>
          <a:solidFill>
            <a:srgbClr val="EFF6FF"/>
          </a:solidFill>
          <a:ln w="12700">
            <a:solidFill>
              <a:srgbClr val="DBEAFE"/>
            </a:solidFill>
            <a:prstDash val="solid"/>
          </a:ln>
        </p:spPr>
      </p:sp>
      <p:sp>
        <p:nvSpPr>
          <p:cNvPr id="21" name="artifact-pill-45-2-1-5"/>
          <p:cNvSpPr/>
          <p:nvPr/>
        </p:nvSpPr>
        <p:spPr>
          <a:xfrm>
            <a:off x="8134350" y="2505075"/>
            <a:ext cx="2171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Intent-qualified account audiences</a:t>
            </a:r>
            <a:endParaRPr lang="en-US" sz="850" dirty="0"/>
          </a:p>
        </p:txBody>
      </p:sp>
      <p:sp>
        <p:nvSpPr>
          <p:cNvPr id="22" name="artifact-field-label-45-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45-2-2"/>
          <p:cNvSpPr/>
          <p:nvPr/>
        </p:nvSpPr>
        <p:spPr>
          <a:xfrm>
            <a:off x="6115050" y="310515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Ads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4" name="footer-rule-4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4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6" name="footer-meta-4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eyebrow-4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3" name="title-4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BOFU — Diagnostic, Committee Alignment, and Demo</a:t>
            </a:r>
            <a:endParaRPr lang="en-US" sz="2500" dirty="0"/>
          </a:p>
        </p:txBody>
      </p:sp>
      <p:sp>
        <p:nvSpPr>
          <p:cNvPr id="4" name="artifact-card-4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4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6-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Convert qualified accounts into sales-accepted diagnostic and demo requests while supplying each selected persona with the proof needed for a 30–90 day committee evaluation.</a:t>
            </a:r>
            <a:endParaRPr lang="en-US" sz="975" dirty="0"/>
          </a:p>
        </p:txBody>
      </p:sp>
      <p:sp>
        <p:nvSpPr>
          <p:cNvPr id="9" name="artifact-field-label-46-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46-1-2"/>
          <p:cNvSpPr/>
          <p:nvPr/>
        </p:nvSpPr>
        <p:spPr>
          <a:xfrm>
            <a:off x="819150" y="27813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 and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Committee demo with operations and IT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workflow review</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assessment with transparent assumptions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evaluation plan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Proof-plan consultation</a:t>
            </a:r>
            <a:endParaRPr lang="en-US" sz="925" dirty="0"/>
          </a:p>
        </p:txBody>
      </p:sp>
      <p:sp>
        <p:nvSpPr>
          <p:cNvPr id="11" name="artifact-field-label-46-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46-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46-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High-intent exact and phrase Search audiences</a:t>
            </a:r>
            <a:endParaRPr lang="en-US" sz="850" dirty="0"/>
          </a:p>
        </p:txBody>
      </p:sp>
      <p:sp>
        <p:nvSpPr>
          <p:cNvPr id="14" name="artifact-pill-46-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46-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1 named accounts</a:t>
            </a:r>
            <a:endParaRPr lang="en-US" sz="850" dirty="0"/>
          </a:p>
        </p:txBody>
      </p:sp>
      <p:sp>
        <p:nvSpPr>
          <p:cNvPr id="16" name="artifact-pill-46-2-1-3"/>
          <p:cNvSpPr/>
          <p:nvPr/>
        </p:nvSpPr>
        <p:spPr>
          <a:xfrm>
            <a:off x="6115050" y="2228850"/>
            <a:ext cx="3200400" cy="228600"/>
          </a:xfrm>
          <a:prstGeom prst="roundRect">
            <a:avLst/>
          </a:prstGeom>
          <a:solidFill>
            <a:srgbClr val="EFF6FF"/>
          </a:solidFill>
          <a:ln w="12700">
            <a:solidFill>
              <a:srgbClr val="DBEAFE"/>
            </a:solidFill>
            <a:prstDash val="solid"/>
          </a:ln>
        </p:spPr>
      </p:sp>
      <p:sp>
        <p:nvSpPr>
          <p:cNvPr id="17" name="artifact-pill-46-2-1-3"/>
          <p:cNvSpPr/>
          <p:nvPr/>
        </p:nvSpPr>
        <p:spPr>
          <a:xfrm>
            <a:off x="6115050" y="2228850"/>
            <a:ext cx="3200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Open-opportunity and sales-engaged account audiences</a:t>
            </a:r>
            <a:endParaRPr lang="en-US" sz="850" dirty="0"/>
          </a:p>
        </p:txBody>
      </p:sp>
      <p:sp>
        <p:nvSpPr>
          <p:cNvPr id="18" name="artifact-pill-46-2-1-4"/>
          <p:cNvSpPr/>
          <p:nvPr/>
        </p:nvSpPr>
        <p:spPr>
          <a:xfrm>
            <a:off x="6115050" y="2505075"/>
            <a:ext cx="1714500" cy="228600"/>
          </a:xfrm>
          <a:prstGeom prst="roundRect">
            <a:avLst/>
          </a:prstGeom>
          <a:solidFill>
            <a:srgbClr val="EFF6FF"/>
          </a:solidFill>
          <a:ln w="12700">
            <a:solidFill>
              <a:srgbClr val="DBEAFE"/>
            </a:solidFill>
            <a:prstDash val="solid"/>
          </a:ln>
        </p:spPr>
      </p:sp>
      <p:sp>
        <p:nvSpPr>
          <p:cNvPr id="19" name="artifact-pill-46-2-1-4"/>
          <p:cNvSpPr/>
          <p:nvPr/>
        </p:nvSpPr>
        <p:spPr>
          <a:xfrm>
            <a:off x="6115050" y="2505075"/>
            <a:ext cx="1714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Diagnostic form abandoners</a:t>
            </a:r>
            <a:endParaRPr lang="en-US" sz="850" dirty="0"/>
          </a:p>
        </p:txBody>
      </p:sp>
      <p:sp>
        <p:nvSpPr>
          <p:cNvPr id="20" name="artifact-pill-46-2-1-5"/>
          <p:cNvSpPr/>
          <p:nvPr/>
        </p:nvSpPr>
        <p:spPr>
          <a:xfrm>
            <a:off x="6115050" y="2781300"/>
            <a:ext cx="3600450" cy="228600"/>
          </a:xfrm>
          <a:prstGeom prst="roundRect">
            <a:avLst/>
          </a:prstGeom>
          <a:solidFill>
            <a:srgbClr val="EFF6FF"/>
          </a:solidFill>
          <a:ln w="12700">
            <a:solidFill>
              <a:srgbClr val="DBEAFE"/>
            </a:solidFill>
            <a:prstDash val="solid"/>
          </a:ln>
        </p:spPr>
      </p:sp>
      <p:sp>
        <p:nvSpPr>
          <p:cNvPr id="21" name="artifact-pill-46-2-1-5"/>
          <p:cNvSpPr/>
          <p:nvPr/>
        </p:nvSpPr>
        <p:spPr>
          <a:xfrm>
            <a:off x="6115050" y="2781300"/>
            <a:ext cx="3600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Pricing, ROI, connector, governance, and demo-page visitors</a:t>
            </a:r>
            <a:endParaRPr lang="en-US" sz="850" dirty="0"/>
          </a:p>
        </p:txBody>
      </p:sp>
      <p:sp>
        <p:nvSpPr>
          <p:cNvPr id="22" name="artifact-pill-46-2-1-6"/>
          <p:cNvSpPr/>
          <p:nvPr/>
        </p:nvSpPr>
        <p:spPr>
          <a:xfrm>
            <a:off x="6115050" y="3057525"/>
            <a:ext cx="2857500" cy="228600"/>
          </a:xfrm>
          <a:prstGeom prst="roundRect">
            <a:avLst/>
          </a:prstGeom>
          <a:solidFill>
            <a:srgbClr val="EFF6FF"/>
          </a:solidFill>
          <a:ln w="12700">
            <a:solidFill>
              <a:srgbClr val="DBEAFE"/>
            </a:solidFill>
            <a:prstDash val="solid"/>
          </a:ln>
        </p:spPr>
      </p:sp>
      <p:sp>
        <p:nvSpPr>
          <p:cNvPr id="23" name="artifact-pill-46-2-1-6"/>
          <p:cNvSpPr/>
          <p:nvPr/>
        </p:nvSpPr>
        <p:spPr>
          <a:xfrm>
            <a:off x="6115050" y="30575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Multiple engaged stakeholders from one account</a:t>
            </a:r>
            <a:endParaRPr lang="en-US" sz="850" dirty="0"/>
          </a:p>
        </p:txBody>
      </p:sp>
      <p:sp>
        <p:nvSpPr>
          <p:cNvPr id="24" name="artifact-field-label-46-2-2"/>
          <p:cNvSpPr/>
          <p:nvPr/>
        </p:nvSpPr>
        <p:spPr>
          <a:xfrm>
            <a:off x="6115050" y="34480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5" name="artifact-bullet-list-46-2-2"/>
          <p:cNvSpPr/>
          <p:nvPr/>
        </p:nvSpPr>
        <p:spPr>
          <a:xfrm>
            <a:off x="6115050" y="36576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retargeting</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6" name="footer-rule-4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4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8" name="footer-meta-4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cadence-head-47-1"/>
          <p:cNvSpPr/>
          <p:nvPr/>
        </p:nvSpPr>
        <p:spPr>
          <a:xfrm>
            <a:off x="609600" y="1304925"/>
            <a:ext cx="23812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CONTENT TYPE</a:t>
            </a:r>
            <a:endParaRPr lang="en-US" sz="800" dirty="0"/>
          </a:p>
        </p:txBody>
      </p:sp>
      <p:sp>
        <p:nvSpPr>
          <p:cNvPr id="3" name="cadence-head-47-2"/>
          <p:cNvSpPr/>
          <p:nvPr/>
        </p:nvSpPr>
        <p:spPr>
          <a:xfrm>
            <a:off x="2990850" y="1304925"/>
            <a:ext cx="857250" cy="209550"/>
          </a:xfrm>
          <a:prstGeom prst="rect">
            <a:avLst/>
          </a:prstGeom>
          <a:noFill/>
          <a:ln/>
        </p:spPr>
        <p:txBody>
          <a:bodyPr wrap="square" lIns="0" tIns="0" rIns="0" bIns="0" rtlCol="0" anchor="t">
            <a:normAutofit/>
          </a:bodyPr>
          <a:lstStyle/>
          <a:p>
            <a:pPr algn="r" indent="0" marL="0">
              <a:buNone/>
            </a:pPr>
            <a:r>
              <a:rPr lang="en-US" sz="800" b="1" dirty="0">
                <a:solidFill>
                  <a:srgbClr val="6B7280"/>
                </a:solidFill>
                <a:latin typeface="Aptos" pitchFamily="34" charset="0"/>
                <a:ea typeface="Aptos" pitchFamily="34" charset="-122"/>
                <a:cs typeface="Aptos" pitchFamily="34" charset="-120"/>
              </a:rPr>
              <a:t>ASSETS</a:t>
            </a:r>
            <a:endParaRPr lang="en-US" sz="800" dirty="0"/>
          </a:p>
        </p:txBody>
      </p:sp>
      <p:sp>
        <p:nvSpPr>
          <p:cNvPr id="4" name="cadence-head-47-3"/>
          <p:cNvSpPr/>
          <p:nvPr/>
        </p:nvSpPr>
        <p:spPr>
          <a:xfrm>
            <a:off x="3981450" y="1304925"/>
            <a:ext cx="31432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VOLUME</a:t>
            </a:r>
            <a:endParaRPr lang="en-US" sz="800" dirty="0"/>
          </a:p>
        </p:txBody>
      </p:sp>
      <p:sp>
        <p:nvSpPr>
          <p:cNvPr id="5" name="cadence-head-47-4"/>
          <p:cNvSpPr/>
          <p:nvPr/>
        </p:nvSpPr>
        <p:spPr>
          <a:xfrm>
            <a:off x="7334250" y="1304925"/>
            <a:ext cx="247650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WEEKS ACTIVE OF 13</a:t>
            </a:r>
            <a:endParaRPr lang="en-US" sz="800" dirty="0"/>
          </a:p>
        </p:txBody>
      </p:sp>
      <p:sp>
        <p:nvSpPr>
          <p:cNvPr id="6" name="cadence-head-47-5"/>
          <p:cNvSpPr/>
          <p:nvPr/>
        </p:nvSpPr>
        <p:spPr>
          <a:xfrm>
            <a:off x="9810750" y="1304925"/>
            <a:ext cx="13906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CADENCE</a:t>
            </a:r>
            <a:endParaRPr lang="en-US" sz="800" dirty="0"/>
          </a:p>
        </p:txBody>
      </p:sp>
      <p:sp>
        <p:nvSpPr>
          <p:cNvPr id="7" name="cadence-head-rule-47"/>
          <p:cNvSpPr/>
          <p:nvPr/>
        </p:nvSpPr>
        <p:spPr>
          <a:xfrm>
            <a:off x="609600" y="1552575"/>
            <a:ext cx="10591800" cy="9525"/>
          </a:xfrm>
          <a:prstGeom prst="line">
            <a:avLst/>
          </a:prstGeom>
          <a:solidFill>
            <a:srgbClr val="FFFFFF">
              <a:alpha val="0"/>
            </a:srgbClr>
          </a:solidFill>
          <a:ln w="12700">
            <a:solidFill>
              <a:srgbClr val="E5E7EB"/>
            </a:solidFill>
            <a:prstDash val="solid"/>
          </a:ln>
        </p:spPr>
      </p:sp>
      <p:sp>
        <p:nvSpPr>
          <p:cNvPr id="8" name="cadence-type-47-1"/>
          <p:cNvSpPr/>
          <p:nvPr/>
        </p:nvSpPr>
        <p:spPr>
          <a:xfrm>
            <a:off x="609600" y="16287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Emails  ·  Marketing</a:t>
            </a:r>
            <a:endParaRPr lang="en-US" sz="950" dirty="0"/>
          </a:p>
        </p:txBody>
      </p:sp>
      <p:sp>
        <p:nvSpPr>
          <p:cNvPr id="9" name="cadence-total-47-1"/>
          <p:cNvSpPr/>
          <p:nvPr/>
        </p:nvSpPr>
        <p:spPr>
          <a:xfrm>
            <a:off x="2990850" y="16287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23</a:t>
            </a:r>
            <a:endParaRPr lang="en-US" sz="1100" dirty="0"/>
          </a:p>
        </p:txBody>
      </p:sp>
      <p:sp>
        <p:nvSpPr>
          <p:cNvPr id="10" name="cadence-track-47-1"/>
          <p:cNvSpPr/>
          <p:nvPr/>
        </p:nvSpPr>
        <p:spPr>
          <a:xfrm>
            <a:off x="3981450" y="1781175"/>
            <a:ext cx="3143250" cy="133350"/>
          </a:xfrm>
          <a:prstGeom prst="roundRect">
            <a:avLst/>
          </a:prstGeom>
          <a:solidFill>
            <a:srgbClr val="F3F4F6"/>
          </a:solidFill>
          <a:ln w="12700">
            <a:solidFill>
              <a:srgbClr val="F3F4F6"/>
            </a:solidFill>
            <a:prstDash val="solid"/>
          </a:ln>
        </p:spPr>
      </p:sp>
      <p:sp>
        <p:nvSpPr>
          <p:cNvPr id="11" name="cadence-fill-47-1"/>
          <p:cNvSpPr/>
          <p:nvPr/>
        </p:nvSpPr>
        <p:spPr>
          <a:xfrm>
            <a:off x="3981450" y="1781175"/>
            <a:ext cx="3143250" cy="133350"/>
          </a:xfrm>
          <a:prstGeom prst="roundRect">
            <a:avLst/>
          </a:prstGeom>
          <a:solidFill>
            <a:srgbClr val="274C78"/>
          </a:solidFill>
          <a:ln w="12700">
            <a:solidFill>
              <a:srgbClr val="274C78"/>
            </a:solidFill>
            <a:prstDash val="solid"/>
          </a:ln>
        </p:spPr>
      </p:sp>
      <p:sp>
        <p:nvSpPr>
          <p:cNvPr id="12" name="cadence-dot-47-1-1"/>
          <p:cNvSpPr/>
          <p:nvPr/>
        </p:nvSpPr>
        <p:spPr>
          <a:xfrm>
            <a:off x="7334250" y="1814513"/>
            <a:ext cx="66675" cy="66675"/>
          </a:xfrm>
          <a:prstGeom prst="ellipse">
            <a:avLst/>
          </a:prstGeom>
          <a:solidFill>
            <a:srgbClr val="274C78"/>
          </a:solidFill>
          <a:ln w="12700">
            <a:solidFill>
              <a:srgbClr val="274C78"/>
            </a:solidFill>
            <a:prstDash val="solid"/>
          </a:ln>
        </p:spPr>
      </p:sp>
      <p:sp>
        <p:nvSpPr>
          <p:cNvPr id="13" name="cadence-dot-47-1-2"/>
          <p:cNvSpPr/>
          <p:nvPr/>
        </p:nvSpPr>
        <p:spPr>
          <a:xfrm>
            <a:off x="7439025" y="1814513"/>
            <a:ext cx="66675" cy="66675"/>
          </a:xfrm>
          <a:prstGeom prst="ellipse">
            <a:avLst/>
          </a:prstGeom>
          <a:solidFill>
            <a:srgbClr val="274C78"/>
          </a:solidFill>
          <a:ln w="12700">
            <a:solidFill>
              <a:srgbClr val="274C78"/>
            </a:solidFill>
            <a:prstDash val="solid"/>
          </a:ln>
        </p:spPr>
      </p:sp>
      <p:sp>
        <p:nvSpPr>
          <p:cNvPr id="14" name="cadence-dot-47-1-3"/>
          <p:cNvSpPr/>
          <p:nvPr/>
        </p:nvSpPr>
        <p:spPr>
          <a:xfrm>
            <a:off x="7543800" y="1814513"/>
            <a:ext cx="66675" cy="66675"/>
          </a:xfrm>
          <a:prstGeom prst="ellipse">
            <a:avLst/>
          </a:prstGeom>
          <a:solidFill>
            <a:srgbClr val="274C78"/>
          </a:solidFill>
          <a:ln w="12700">
            <a:solidFill>
              <a:srgbClr val="274C78"/>
            </a:solidFill>
            <a:prstDash val="solid"/>
          </a:ln>
        </p:spPr>
      </p:sp>
      <p:sp>
        <p:nvSpPr>
          <p:cNvPr id="15" name="cadence-dot-47-1-4"/>
          <p:cNvSpPr/>
          <p:nvPr/>
        </p:nvSpPr>
        <p:spPr>
          <a:xfrm>
            <a:off x="7648575" y="1814513"/>
            <a:ext cx="66675" cy="66675"/>
          </a:xfrm>
          <a:prstGeom prst="ellipse">
            <a:avLst/>
          </a:prstGeom>
          <a:solidFill>
            <a:srgbClr val="274C78"/>
          </a:solidFill>
          <a:ln w="12700">
            <a:solidFill>
              <a:srgbClr val="274C78"/>
            </a:solidFill>
            <a:prstDash val="solid"/>
          </a:ln>
        </p:spPr>
      </p:sp>
      <p:sp>
        <p:nvSpPr>
          <p:cNvPr id="16" name="cadence-dot-47-1-5"/>
          <p:cNvSpPr/>
          <p:nvPr/>
        </p:nvSpPr>
        <p:spPr>
          <a:xfrm>
            <a:off x="7753350" y="1814513"/>
            <a:ext cx="66675" cy="66675"/>
          </a:xfrm>
          <a:prstGeom prst="ellipse">
            <a:avLst/>
          </a:prstGeom>
          <a:solidFill>
            <a:srgbClr val="274C78"/>
          </a:solidFill>
          <a:ln w="12700">
            <a:solidFill>
              <a:srgbClr val="274C78"/>
            </a:solidFill>
            <a:prstDash val="solid"/>
          </a:ln>
        </p:spPr>
      </p:sp>
      <p:sp>
        <p:nvSpPr>
          <p:cNvPr id="17" name="cadence-dot-47-1-6"/>
          <p:cNvSpPr/>
          <p:nvPr/>
        </p:nvSpPr>
        <p:spPr>
          <a:xfrm>
            <a:off x="7858125" y="1814513"/>
            <a:ext cx="66675" cy="66675"/>
          </a:xfrm>
          <a:prstGeom prst="ellipse">
            <a:avLst/>
          </a:prstGeom>
          <a:solidFill>
            <a:srgbClr val="274C78"/>
          </a:solidFill>
          <a:ln w="12700">
            <a:solidFill>
              <a:srgbClr val="274C78"/>
            </a:solidFill>
            <a:prstDash val="solid"/>
          </a:ln>
        </p:spPr>
      </p:sp>
      <p:sp>
        <p:nvSpPr>
          <p:cNvPr id="18" name="cadence-dot-47-1-7"/>
          <p:cNvSpPr/>
          <p:nvPr/>
        </p:nvSpPr>
        <p:spPr>
          <a:xfrm>
            <a:off x="7962900" y="1814513"/>
            <a:ext cx="66675" cy="66675"/>
          </a:xfrm>
          <a:prstGeom prst="ellipse">
            <a:avLst/>
          </a:prstGeom>
          <a:solidFill>
            <a:srgbClr val="274C78"/>
          </a:solidFill>
          <a:ln w="12700">
            <a:solidFill>
              <a:srgbClr val="274C78"/>
            </a:solidFill>
            <a:prstDash val="solid"/>
          </a:ln>
        </p:spPr>
      </p:sp>
      <p:sp>
        <p:nvSpPr>
          <p:cNvPr id="19" name="cadence-dot-47-1-8"/>
          <p:cNvSpPr/>
          <p:nvPr/>
        </p:nvSpPr>
        <p:spPr>
          <a:xfrm>
            <a:off x="8067675" y="1814513"/>
            <a:ext cx="66675" cy="66675"/>
          </a:xfrm>
          <a:prstGeom prst="ellipse">
            <a:avLst/>
          </a:prstGeom>
          <a:solidFill>
            <a:srgbClr val="274C78"/>
          </a:solidFill>
          <a:ln w="12700">
            <a:solidFill>
              <a:srgbClr val="274C78"/>
            </a:solidFill>
            <a:prstDash val="solid"/>
          </a:ln>
        </p:spPr>
      </p:sp>
      <p:sp>
        <p:nvSpPr>
          <p:cNvPr id="20" name="cadence-dot-47-1-9"/>
          <p:cNvSpPr/>
          <p:nvPr/>
        </p:nvSpPr>
        <p:spPr>
          <a:xfrm>
            <a:off x="8172450" y="1814513"/>
            <a:ext cx="66675" cy="66675"/>
          </a:xfrm>
          <a:prstGeom prst="ellipse">
            <a:avLst/>
          </a:prstGeom>
          <a:solidFill>
            <a:srgbClr val="274C78"/>
          </a:solidFill>
          <a:ln w="12700">
            <a:solidFill>
              <a:srgbClr val="274C78"/>
            </a:solidFill>
            <a:prstDash val="solid"/>
          </a:ln>
        </p:spPr>
      </p:sp>
      <p:sp>
        <p:nvSpPr>
          <p:cNvPr id="21" name="cadence-dot-47-1-10"/>
          <p:cNvSpPr/>
          <p:nvPr/>
        </p:nvSpPr>
        <p:spPr>
          <a:xfrm>
            <a:off x="8277225" y="1814513"/>
            <a:ext cx="66675" cy="66675"/>
          </a:xfrm>
          <a:prstGeom prst="ellipse">
            <a:avLst/>
          </a:prstGeom>
          <a:solidFill>
            <a:srgbClr val="274C78"/>
          </a:solidFill>
          <a:ln w="12700">
            <a:solidFill>
              <a:srgbClr val="274C78"/>
            </a:solidFill>
            <a:prstDash val="solid"/>
          </a:ln>
        </p:spPr>
      </p:sp>
      <p:sp>
        <p:nvSpPr>
          <p:cNvPr id="22" name="cadence-dot-47-1-11"/>
          <p:cNvSpPr/>
          <p:nvPr/>
        </p:nvSpPr>
        <p:spPr>
          <a:xfrm>
            <a:off x="8382000" y="1814513"/>
            <a:ext cx="66675" cy="66675"/>
          </a:xfrm>
          <a:prstGeom prst="ellipse">
            <a:avLst/>
          </a:prstGeom>
          <a:solidFill>
            <a:srgbClr val="274C78"/>
          </a:solidFill>
          <a:ln w="12700">
            <a:solidFill>
              <a:srgbClr val="274C78"/>
            </a:solidFill>
            <a:prstDash val="solid"/>
          </a:ln>
        </p:spPr>
      </p:sp>
      <p:sp>
        <p:nvSpPr>
          <p:cNvPr id="23" name="cadence-dot-47-1-12"/>
          <p:cNvSpPr/>
          <p:nvPr/>
        </p:nvSpPr>
        <p:spPr>
          <a:xfrm>
            <a:off x="8486775" y="1814513"/>
            <a:ext cx="66675" cy="66675"/>
          </a:xfrm>
          <a:prstGeom prst="ellipse">
            <a:avLst/>
          </a:prstGeom>
          <a:solidFill>
            <a:srgbClr val="274C78"/>
          </a:solidFill>
          <a:ln w="12700">
            <a:solidFill>
              <a:srgbClr val="274C78"/>
            </a:solidFill>
            <a:prstDash val="solid"/>
          </a:ln>
        </p:spPr>
      </p:sp>
      <p:sp>
        <p:nvSpPr>
          <p:cNvPr id="24" name="cadence-dot-47-1-13"/>
          <p:cNvSpPr/>
          <p:nvPr/>
        </p:nvSpPr>
        <p:spPr>
          <a:xfrm>
            <a:off x="8591550" y="1814513"/>
            <a:ext cx="66675" cy="66675"/>
          </a:xfrm>
          <a:prstGeom prst="ellipse">
            <a:avLst/>
          </a:prstGeom>
          <a:solidFill>
            <a:srgbClr val="274C78"/>
          </a:solidFill>
          <a:ln w="12700">
            <a:solidFill>
              <a:srgbClr val="274C78"/>
            </a:solidFill>
            <a:prstDash val="solid"/>
          </a:ln>
        </p:spPr>
      </p:sp>
      <p:sp>
        <p:nvSpPr>
          <p:cNvPr id="25" name="cadence-weeks-47-1"/>
          <p:cNvSpPr/>
          <p:nvPr/>
        </p:nvSpPr>
        <p:spPr>
          <a:xfrm>
            <a:off x="8772525" y="16287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13</a:t>
            </a:r>
            <a:endParaRPr lang="en-US" sz="850" dirty="0"/>
          </a:p>
        </p:txBody>
      </p:sp>
      <p:sp>
        <p:nvSpPr>
          <p:cNvPr id="26" name="cadence-cadence-47-1"/>
          <p:cNvSpPr/>
          <p:nvPr/>
        </p:nvSpPr>
        <p:spPr>
          <a:xfrm>
            <a:off x="9810750" y="16287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2x per week</a:t>
            </a:r>
            <a:endParaRPr lang="en-US" sz="950" dirty="0"/>
          </a:p>
        </p:txBody>
      </p:sp>
      <p:sp>
        <p:nvSpPr>
          <p:cNvPr id="27" name="cadence-type-47-2"/>
          <p:cNvSpPr/>
          <p:nvPr/>
        </p:nvSpPr>
        <p:spPr>
          <a:xfrm>
            <a:off x="609600" y="20669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Video  ·  Marketing</a:t>
            </a:r>
            <a:endParaRPr lang="en-US" sz="950" dirty="0"/>
          </a:p>
        </p:txBody>
      </p:sp>
      <p:sp>
        <p:nvSpPr>
          <p:cNvPr id="28" name="cadence-total-47-2"/>
          <p:cNvSpPr/>
          <p:nvPr/>
        </p:nvSpPr>
        <p:spPr>
          <a:xfrm>
            <a:off x="2990850" y="20669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18</a:t>
            </a:r>
            <a:endParaRPr lang="en-US" sz="1100" dirty="0"/>
          </a:p>
        </p:txBody>
      </p:sp>
      <p:sp>
        <p:nvSpPr>
          <p:cNvPr id="29" name="cadence-track-47-2"/>
          <p:cNvSpPr/>
          <p:nvPr/>
        </p:nvSpPr>
        <p:spPr>
          <a:xfrm>
            <a:off x="3981450" y="2219325"/>
            <a:ext cx="3143250" cy="133350"/>
          </a:xfrm>
          <a:prstGeom prst="roundRect">
            <a:avLst/>
          </a:prstGeom>
          <a:solidFill>
            <a:srgbClr val="F3F4F6"/>
          </a:solidFill>
          <a:ln w="12700">
            <a:solidFill>
              <a:srgbClr val="F3F4F6"/>
            </a:solidFill>
            <a:prstDash val="solid"/>
          </a:ln>
        </p:spPr>
      </p:sp>
      <p:sp>
        <p:nvSpPr>
          <p:cNvPr id="30" name="cadence-fill-47-2"/>
          <p:cNvSpPr/>
          <p:nvPr/>
        </p:nvSpPr>
        <p:spPr>
          <a:xfrm>
            <a:off x="3981450" y="2219325"/>
            <a:ext cx="2457450" cy="133350"/>
          </a:xfrm>
          <a:prstGeom prst="roundRect">
            <a:avLst/>
          </a:prstGeom>
          <a:solidFill>
            <a:srgbClr val="274C78"/>
          </a:solidFill>
          <a:ln w="12700">
            <a:solidFill>
              <a:srgbClr val="274C78"/>
            </a:solidFill>
            <a:prstDash val="solid"/>
          </a:ln>
        </p:spPr>
      </p:sp>
      <p:sp>
        <p:nvSpPr>
          <p:cNvPr id="31" name="cadence-dot-47-2-1"/>
          <p:cNvSpPr/>
          <p:nvPr/>
        </p:nvSpPr>
        <p:spPr>
          <a:xfrm>
            <a:off x="7334250" y="2252663"/>
            <a:ext cx="66675" cy="66675"/>
          </a:xfrm>
          <a:prstGeom prst="ellipse">
            <a:avLst/>
          </a:prstGeom>
          <a:solidFill>
            <a:srgbClr val="274C78"/>
          </a:solidFill>
          <a:ln w="12700">
            <a:solidFill>
              <a:srgbClr val="274C78"/>
            </a:solidFill>
            <a:prstDash val="solid"/>
          </a:ln>
        </p:spPr>
      </p:sp>
      <p:sp>
        <p:nvSpPr>
          <p:cNvPr id="32" name="cadence-dot-47-2-2"/>
          <p:cNvSpPr/>
          <p:nvPr/>
        </p:nvSpPr>
        <p:spPr>
          <a:xfrm>
            <a:off x="7439025" y="2252663"/>
            <a:ext cx="66675" cy="66675"/>
          </a:xfrm>
          <a:prstGeom prst="ellipse">
            <a:avLst/>
          </a:prstGeom>
          <a:solidFill>
            <a:srgbClr val="274C78"/>
          </a:solidFill>
          <a:ln w="12700">
            <a:solidFill>
              <a:srgbClr val="274C78"/>
            </a:solidFill>
            <a:prstDash val="solid"/>
          </a:ln>
        </p:spPr>
      </p:sp>
      <p:sp>
        <p:nvSpPr>
          <p:cNvPr id="33" name="cadence-dot-47-2-3"/>
          <p:cNvSpPr/>
          <p:nvPr/>
        </p:nvSpPr>
        <p:spPr>
          <a:xfrm>
            <a:off x="7543800" y="2252663"/>
            <a:ext cx="66675" cy="66675"/>
          </a:xfrm>
          <a:prstGeom prst="ellipse">
            <a:avLst/>
          </a:prstGeom>
          <a:solidFill>
            <a:srgbClr val="274C78"/>
          </a:solidFill>
          <a:ln w="12700">
            <a:solidFill>
              <a:srgbClr val="274C78"/>
            </a:solidFill>
            <a:prstDash val="solid"/>
          </a:ln>
        </p:spPr>
      </p:sp>
      <p:sp>
        <p:nvSpPr>
          <p:cNvPr id="34" name="cadence-dot-47-2-4"/>
          <p:cNvSpPr/>
          <p:nvPr/>
        </p:nvSpPr>
        <p:spPr>
          <a:xfrm>
            <a:off x="7648575" y="2252663"/>
            <a:ext cx="66675" cy="66675"/>
          </a:xfrm>
          <a:prstGeom prst="ellipse">
            <a:avLst/>
          </a:prstGeom>
          <a:solidFill>
            <a:srgbClr val="274C78"/>
          </a:solidFill>
          <a:ln w="12700">
            <a:solidFill>
              <a:srgbClr val="274C78"/>
            </a:solidFill>
            <a:prstDash val="solid"/>
          </a:ln>
        </p:spPr>
      </p:sp>
      <p:sp>
        <p:nvSpPr>
          <p:cNvPr id="35" name="cadence-dot-47-2-5"/>
          <p:cNvSpPr/>
          <p:nvPr/>
        </p:nvSpPr>
        <p:spPr>
          <a:xfrm>
            <a:off x="7753350" y="2252663"/>
            <a:ext cx="66675" cy="66675"/>
          </a:xfrm>
          <a:prstGeom prst="ellipse">
            <a:avLst/>
          </a:prstGeom>
          <a:solidFill>
            <a:srgbClr val="274C78"/>
          </a:solidFill>
          <a:ln w="12700">
            <a:solidFill>
              <a:srgbClr val="274C78"/>
            </a:solidFill>
            <a:prstDash val="solid"/>
          </a:ln>
        </p:spPr>
      </p:sp>
      <p:sp>
        <p:nvSpPr>
          <p:cNvPr id="36" name="cadence-dot-47-2-6"/>
          <p:cNvSpPr/>
          <p:nvPr/>
        </p:nvSpPr>
        <p:spPr>
          <a:xfrm>
            <a:off x="7858125" y="2252663"/>
            <a:ext cx="66675" cy="66675"/>
          </a:xfrm>
          <a:prstGeom prst="ellipse">
            <a:avLst/>
          </a:prstGeom>
          <a:solidFill>
            <a:srgbClr val="274C78"/>
          </a:solidFill>
          <a:ln w="12700">
            <a:solidFill>
              <a:srgbClr val="274C78"/>
            </a:solidFill>
            <a:prstDash val="solid"/>
          </a:ln>
        </p:spPr>
      </p:sp>
      <p:sp>
        <p:nvSpPr>
          <p:cNvPr id="37" name="cadence-dot-47-2-7"/>
          <p:cNvSpPr/>
          <p:nvPr/>
        </p:nvSpPr>
        <p:spPr>
          <a:xfrm>
            <a:off x="7962900" y="2252663"/>
            <a:ext cx="66675" cy="66675"/>
          </a:xfrm>
          <a:prstGeom prst="ellipse">
            <a:avLst/>
          </a:prstGeom>
          <a:solidFill>
            <a:srgbClr val="274C78"/>
          </a:solidFill>
          <a:ln w="12700">
            <a:solidFill>
              <a:srgbClr val="274C78"/>
            </a:solidFill>
            <a:prstDash val="solid"/>
          </a:ln>
        </p:spPr>
      </p:sp>
      <p:sp>
        <p:nvSpPr>
          <p:cNvPr id="38" name="cadence-dot-47-2-8"/>
          <p:cNvSpPr/>
          <p:nvPr/>
        </p:nvSpPr>
        <p:spPr>
          <a:xfrm>
            <a:off x="8067675" y="2252663"/>
            <a:ext cx="66675" cy="66675"/>
          </a:xfrm>
          <a:prstGeom prst="ellipse">
            <a:avLst/>
          </a:prstGeom>
          <a:solidFill>
            <a:srgbClr val="E5E7EB"/>
          </a:solidFill>
          <a:ln w="12700">
            <a:solidFill>
              <a:srgbClr val="E5E7EB"/>
            </a:solidFill>
            <a:prstDash val="solid"/>
          </a:ln>
        </p:spPr>
      </p:sp>
      <p:sp>
        <p:nvSpPr>
          <p:cNvPr id="39" name="cadence-dot-47-2-9"/>
          <p:cNvSpPr/>
          <p:nvPr/>
        </p:nvSpPr>
        <p:spPr>
          <a:xfrm>
            <a:off x="8172450" y="2252663"/>
            <a:ext cx="66675" cy="66675"/>
          </a:xfrm>
          <a:prstGeom prst="ellipse">
            <a:avLst/>
          </a:prstGeom>
          <a:solidFill>
            <a:srgbClr val="E5E7EB"/>
          </a:solidFill>
          <a:ln w="12700">
            <a:solidFill>
              <a:srgbClr val="E5E7EB"/>
            </a:solidFill>
            <a:prstDash val="solid"/>
          </a:ln>
        </p:spPr>
      </p:sp>
      <p:sp>
        <p:nvSpPr>
          <p:cNvPr id="40" name="cadence-dot-47-2-10"/>
          <p:cNvSpPr/>
          <p:nvPr/>
        </p:nvSpPr>
        <p:spPr>
          <a:xfrm>
            <a:off x="8277225" y="2252663"/>
            <a:ext cx="66675" cy="66675"/>
          </a:xfrm>
          <a:prstGeom prst="ellipse">
            <a:avLst/>
          </a:prstGeom>
          <a:solidFill>
            <a:srgbClr val="E5E7EB"/>
          </a:solidFill>
          <a:ln w="12700">
            <a:solidFill>
              <a:srgbClr val="E5E7EB"/>
            </a:solidFill>
            <a:prstDash val="solid"/>
          </a:ln>
        </p:spPr>
      </p:sp>
      <p:sp>
        <p:nvSpPr>
          <p:cNvPr id="41" name="cadence-dot-47-2-11"/>
          <p:cNvSpPr/>
          <p:nvPr/>
        </p:nvSpPr>
        <p:spPr>
          <a:xfrm>
            <a:off x="8382000" y="2252663"/>
            <a:ext cx="66675" cy="66675"/>
          </a:xfrm>
          <a:prstGeom prst="ellipse">
            <a:avLst/>
          </a:prstGeom>
          <a:solidFill>
            <a:srgbClr val="E5E7EB"/>
          </a:solidFill>
          <a:ln w="12700">
            <a:solidFill>
              <a:srgbClr val="E5E7EB"/>
            </a:solidFill>
            <a:prstDash val="solid"/>
          </a:ln>
        </p:spPr>
      </p:sp>
      <p:sp>
        <p:nvSpPr>
          <p:cNvPr id="42" name="cadence-dot-47-2-12"/>
          <p:cNvSpPr/>
          <p:nvPr/>
        </p:nvSpPr>
        <p:spPr>
          <a:xfrm>
            <a:off x="8486775" y="2252663"/>
            <a:ext cx="66675" cy="66675"/>
          </a:xfrm>
          <a:prstGeom prst="ellipse">
            <a:avLst/>
          </a:prstGeom>
          <a:solidFill>
            <a:srgbClr val="E5E7EB"/>
          </a:solidFill>
          <a:ln w="12700">
            <a:solidFill>
              <a:srgbClr val="E5E7EB"/>
            </a:solidFill>
            <a:prstDash val="solid"/>
          </a:ln>
        </p:spPr>
      </p:sp>
      <p:sp>
        <p:nvSpPr>
          <p:cNvPr id="43" name="cadence-dot-47-2-13"/>
          <p:cNvSpPr/>
          <p:nvPr/>
        </p:nvSpPr>
        <p:spPr>
          <a:xfrm>
            <a:off x="8591550" y="2252663"/>
            <a:ext cx="66675" cy="66675"/>
          </a:xfrm>
          <a:prstGeom prst="ellipse">
            <a:avLst/>
          </a:prstGeom>
          <a:solidFill>
            <a:srgbClr val="E5E7EB"/>
          </a:solidFill>
          <a:ln w="12700">
            <a:solidFill>
              <a:srgbClr val="E5E7EB"/>
            </a:solidFill>
            <a:prstDash val="solid"/>
          </a:ln>
        </p:spPr>
      </p:sp>
      <p:sp>
        <p:nvSpPr>
          <p:cNvPr id="44" name="cadence-weeks-47-2"/>
          <p:cNvSpPr/>
          <p:nvPr/>
        </p:nvSpPr>
        <p:spPr>
          <a:xfrm>
            <a:off x="8772525" y="20669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7</a:t>
            </a:r>
            <a:endParaRPr lang="en-US" sz="850" dirty="0"/>
          </a:p>
        </p:txBody>
      </p:sp>
      <p:sp>
        <p:nvSpPr>
          <p:cNvPr id="45" name="cadence-cadence-47-2"/>
          <p:cNvSpPr/>
          <p:nvPr/>
        </p:nvSpPr>
        <p:spPr>
          <a:xfrm>
            <a:off x="9810750" y="20669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1-2x per week</a:t>
            </a:r>
            <a:endParaRPr lang="en-US" sz="950" dirty="0"/>
          </a:p>
        </p:txBody>
      </p:sp>
      <p:sp>
        <p:nvSpPr>
          <p:cNvPr id="46" name="cadence-type-47-3"/>
          <p:cNvSpPr/>
          <p:nvPr/>
        </p:nvSpPr>
        <p:spPr>
          <a:xfrm>
            <a:off x="609600" y="25050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Website  ·  Marketing</a:t>
            </a:r>
            <a:endParaRPr lang="en-US" sz="950" dirty="0"/>
          </a:p>
        </p:txBody>
      </p:sp>
      <p:sp>
        <p:nvSpPr>
          <p:cNvPr id="47" name="cadence-total-47-3"/>
          <p:cNvSpPr/>
          <p:nvPr/>
        </p:nvSpPr>
        <p:spPr>
          <a:xfrm>
            <a:off x="2990850" y="25050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15</a:t>
            </a:r>
            <a:endParaRPr lang="en-US" sz="1100" dirty="0"/>
          </a:p>
        </p:txBody>
      </p:sp>
      <p:sp>
        <p:nvSpPr>
          <p:cNvPr id="48" name="cadence-track-47-3"/>
          <p:cNvSpPr/>
          <p:nvPr/>
        </p:nvSpPr>
        <p:spPr>
          <a:xfrm>
            <a:off x="3981450" y="2657475"/>
            <a:ext cx="3143250" cy="133350"/>
          </a:xfrm>
          <a:prstGeom prst="roundRect">
            <a:avLst/>
          </a:prstGeom>
          <a:solidFill>
            <a:srgbClr val="F3F4F6"/>
          </a:solidFill>
          <a:ln w="12700">
            <a:solidFill>
              <a:srgbClr val="F3F4F6"/>
            </a:solidFill>
            <a:prstDash val="solid"/>
          </a:ln>
        </p:spPr>
      </p:sp>
      <p:sp>
        <p:nvSpPr>
          <p:cNvPr id="49" name="cadence-fill-47-3"/>
          <p:cNvSpPr/>
          <p:nvPr/>
        </p:nvSpPr>
        <p:spPr>
          <a:xfrm>
            <a:off x="3981450" y="2657475"/>
            <a:ext cx="2047875" cy="133350"/>
          </a:xfrm>
          <a:prstGeom prst="roundRect">
            <a:avLst/>
          </a:prstGeom>
          <a:solidFill>
            <a:srgbClr val="274C78"/>
          </a:solidFill>
          <a:ln w="12700">
            <a:solidFill>
              <a:srgbClr val="274C78"/>
            </a:solidFill>
            <a:prstDash val="solid"/>
          </a:ln>
        </p:spPr>
      </p:sp>
      <p:sp>
        <p:nvSpPr>
          <p:cNvPr id="50" name="cadence-dot-47-3-1"/>
          <p:cNvSpPr/>
          <p:nvPr/>
        </p:nvSpPr>
        <p:spPr>
          <a:xfrm>
            <a:off x="7334250" y="2690813"/>
            <a:ext cx="66675" cy="66675"/>
          </a:xfrm>
          <a:prstGeom prst="ellipse">
            <a:avLst/>
          </a:prstGeom>
          <a:solidFill>
            <a:srgbClr val="274C78"/>
          </a:solidFill>
          <a:ln w="12700">
            <a:solidFill>
              <a:srgbClr val="274C78"/>
            </a:solidFill>
            <a:prstDash val="solid"/>
          </a:ln>
        </p:spPr>
      </p:sp>
      <p:sp>
        <p:nvSpPr>
          <p:cNvPr id="51" name="cadence-dot-47-3-2"/>
          <p:cNvSpPr/>
          <p:nvPr/>
        </p:nvSpPr>
        <p:spPr>
          <a:xfrm>
            <a:off x="7439025" y="2690813"/>
            <a:ext cx="66675" cy="66675"/>
          </a:xfrm>
          <a:prstGeom prst="ellipse">
            <a:avLst/>
          </a:prstGeom>
          <a:solidFill>
            <a:srgbClr val="274C78"/>
          </a:solidFill>
          <a:ln w="12700">
            <a:solidFill>
              <a:srgbClr val="274C78"/>
            </a:solidFill>
            <a:prstDash val="solid"/>
          </a:ln>
        </p:spPr>
      </p:sp>
      <p:sp>
        <p:nvSpPr>
          <p:cNvPr id="52" name="cadence-dot-47-3-3"/>
          <p:cNvSpPr/>
          <p:nvPr/>
        </p:nvSpPr>
        <p:spPr>
          <a:xfrm>
            <a:off x="7543800" y="2690813"/>
            <a:ext cx="66675" cy="66675"/>
          </a:xfrm>
          <a:prstGeom prst="ellipse">
            <a:avLst/>
          </a:prstGeom>
          <a:solidFill>
            <a:srgbClr val="274C78"/>
          </a:solidFill>
          <a:ln w="12700">
            <a:solidFill>
              <a:srgbClr val="274C78"/>
            </a:solidFill>
            <a:prstDash val="solid"/>
          </a:ln>
        </p:spPr>
      </p:sp>
      <p:sp>
        <p:nvSpPr>
          <p:cNvPr id="53" name="cadence-dot-47-3-4"/>
          <p:cNvSpPr/>
          <p:nvPr/>
        </p:nvSpPr>
        <p:spPr>
          <a:xfrm>
            <a:off x="7648575" y="2690813"/>
            <a:ext cx="66675" cy="66675"/>
          </a:xfrm>
          <a:prstGeom prst="ellipse">
            <a:avLst/>
          </a:prstGeom>
          <a:solidFill>
            <a:srgbClr val="274C78"/>
          </a:solidFill>
          <a:ln w="12700">
            <a:solidFill>
              <a:srgbClr val="274C78"/>
            </a:solidFill>
            <a:prstDash val="solid"/>
          </a:ln>
        </p:spPr>
      </p:sp>
      <p:sp>
        <p:nvSpPr>
          <p:cNvPr id="54" name="cadence-dot-47-3-5"/>
          <p:cNvSpPr/>
          <p:nvPr/>
        </p:nvSpPr>
        <p:spPr>
          <a:xfrm>
            <a:off x="7753350" y="2690813"/>
            <a:ext cx="66675" cy="66675"/>
          </a:xfrm>
          <a:prstGeom prst="ellipse">
            <a:avLst/>
          </a:prstGeom>
          <a:solidFill>
            <a:srgbClr val="274C78"/>
          </a:solidFill>
          <a:ln w="12700">
            <a:solidFill>
              <a:srgbClr val="274C78"/>
            </a:solidFill>
            <a:prstDash val="solid"/>
          </a:ln>
        </p:spPr>
      </p:sp>
      <p:sp>
        <p:nvSpPr>
          <p:cNvPr id="55" name="cadence-dot-47-3-6"/>
          <p:cNvSpPr/>
          <p:nvPr/>
        </p:nvSpPr>
        <p:spPr>
          <a:xfrm>
            <a:off x="7858125" y="2690813"/>
            <a:ext cx="66675" cy="66675"/>
          </a:xfrm>
          <a:prstGeom prst="ellipse">
            <a:avLst/>
          </a:prstGeom>
          <a:solidFill>
            <a:srgbClr val="274C78"/>
          </a:solidFill>
          <a:ln w="12700">
            <a:solidFill>
              <a:srgbClr val="274C78"/>
            </a:solidFill>
            <a:prstDash val="solid"/>
          </a:ln>
        </p:spPr>
      </p:sp>
      <p:sp>
        <p:nvSpPr>
          <p:cNvPr id="56" name="cadence-dot-47-3-7"/>
          <p:cNvSpPr/>
          <p:nvPr/>
        </p:nvSpPr>
        <p:spPr>
          <a:xfrm>
            <a:off x="7962900" y="2690813"/>
            <a:ext cx="66675" cy="66675"/>
          </a:xfrm>
          <a:prstGeom prst="ellipse">
            <a:avLst/>
          </a:prstGeom>
          <a:solidFill>
            <a:srgbClr val="274C78"/>
          </a:solidFill>
          <a:ln w="12700">
            <a:solidFill>
              <a:srgbClr val="274C78"/>
            </a:solidFill>
            <a:prstDash val="solid"/>
          </a:ln>
        </p:spPr>
      </p:sp>
      <p:sp>
        <p:nvSpPr>
          <p:cNvPr id="57" name="cadence-dot-47-3-8"/>
          <p:cNvSpPr/>
          <p:nvPr/>
        </p:nvSpPr>
        <p:spPr>
          <a:xfrm>
            <a:off x="8067675" y="2690813"/>
            <a:ext cx="66675" cy="66675"/>
          </a:xfrm>
          <a:prstGeom prst="ellipse">
            <a:avLst/>
          </a:prstGeom>
          <a:solidFill>
            <a:srgbClr val="274C78"/>
          </a:solidFill>
          <a:ln w="12700">
            <a:solidFill>
              <a:srgbClr val="274C78"/>
            </a:solidFill>
            <a:prstDash val="solid"/>
          </a:ln>
        </p:spPr>
      </p:sp>
      <p:sp>
        <p:nvSpPr>
          <p:cNvPr id="58" name="cadence-dot-47-3-9"/>
          <p:cNvSpPr/>
          <p:nvPr/>
        </p:nvSpPr>
        <p:spPr>
          <a:xfrm>
            <a:off x="8172450" y="2690813"/>
            <a:ext cx="66675" cy="66675"/>
          </a:xfrm>
          <a:prstGeom prst="ellipse">
            <a:avLst/>
          </a:prstGeom>
          <a:solidFill>
            <a:srgbClr val="274C78"/>
          </a:solidFill>
          <a:ln w="12700">
            <a:solidFill>
              <a:srgbClr val="274C78"/>
            </a:solidFill>
            <a:prstDash val="solid"/>
          </a:ln>
        </p:spPr>
      </p:sp>
      <p:sp>
        <p:nvSpPr>
          <p:cNvPr id="59" name="cadence-dot-47-3-10"/>
          <p:cNvSpPr/>
          <p:nvPr/>
        </p:nvSpPr>
        <p:spPr>
          <a:xfrm>
            <a:off x="8277225" y="2690813"/>
            <a:ext cx="66675" cy="66675"/>
          </a:xfrm>
          <a:prstGeom prst="ellipse">
            <a:avLst/>
          </a:prstGeom>
          <a:solidFill>
            <a:srgbClr val="E5E7EB"/>
          </a:solidFill>
          <a:ln w="12700">
            <a:solidFill>
              <a:srgbClr val="E5E7EB"/>
            </a:solidFill>
            <a:prstDash val="solid"/>
          </a:ln>
        </p:spPr>
      </p:sp>
      <p:sp>
        <p:nvSpPr>
          <p:cNvPr id="60" name="cadence-dot-47-3-11"/>
          <p:cNvSpPr/>
          <p:nvPr/>
        </p:nvSpPr>
        <p:spPr>
          <a:xfrm>
            <a:off x="8382000" y="2690813"/>
            <a:ext cx="66675" cy="66675"/>
          </a:xfrm>
          <a:prstGeom prst="ellipse">
            <a:avLst/>
          </a:prstGeom>
          <a:solidFill>
            <a:srgbClr val="E5E7EB"/>
          </a:solidFill>
          <a:ln w="12700">
            <a:solidFill>
              <a:srgbClr val="E5E7EB"/>
            </a:solidFill>
            <a:prstDash val="solid"/>
          </a:ln>
        </p:spPr>
      </p:sp>
      <p:sp>
        <p:nvSpPr>
          <p:cNvPr id="61" name="cadence-dot-47-3-12"/>
          <p:cNvSpPr/>
          <p:nvPr/>
        </p:nvSpPr>
        <p:spPr>
          <a:xfrm>
            <a:off x="8486775" y="2690813"/>
            <a:ext cx="66675" cy="66675"/>
          </a:xfrm>
          <a:prstGeom prst="ellipse">
            <a:avLst/>
          </a:prstGeom>
          <a:solidFill>
            <a:srgbClr val="E5E7EB"/>
          </a:solidFill>
          <a:ln w="12700">
            <a:solidFill>
              <a:srgbClr val="E5E7EB"/>
            </a:solidFill>
            <a:prstDash val="solid"/>
          </a:ln>
        </p:spPr>
      </p:sp>
      <p:sp>
        <p:nvSpPr>
          <p:cNvPr id="62" name="cadence-dot-47-3-13"/>
          <p:cNvSpPr/>
          <p:nvPr/>
        </p:nvSpPr>
        <p:spPr>
          <a:xfrm>
            <a:off x="8591550" y="2690813"/>
            <a:ext cx="66675" cy="66675"/>
          </a:xfrm>
          <a:prstGeom prst="ellipse">
            <a:avLst/>
          </a:prstGeom>
          <a:solidFill>
            <a:srgbClr val="E5E7EB"/>
          </a:solidFill>
          <a:ln w="12700">
            <a:solidFill>
              <a:srgbClr val="E5E7EB"/>
            </a:solidFill>
            <a:prstDash val="solid"/>
          </a:ln>
        </p:spPr>
      </p:sp>
      <p:sp>
        <p:nvSpPr>
          <p:cNvPr id="63" name="cadence-weeks-47-3"/>
          <p:cNvSpPr/>
          <p:nvPr/>
        </p:nvSpPr>
        <p:spPr>
          <a:xfrm>
            <a:off x="8772525" y="25050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9</a:t>
            </a:r>
            <a:endParaRPr lang="en-US" sz="850" dirty="0"/>
          </a:p>
        </p:txBody>
      </p:sp>
      <p:sp>
        <p:nvSpPr>
          <p:cNvPr id="64" name="cadence-cadence-47-3"/>
          <p:cNvSpPr/>
          <p:nvPr/>
        </p:nvSpPr>
        <p:spPr>
          <a:xfrm>
            <a:off x="9810750" y="25050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65" name="cadence-type-47-4"/>
          <p:cNvSpPr/>
          <p:nvPr/>
        </p:nvSpPr>
        <p:spPr>
          <a:xfrm>
            <a:off x="609600" y="29432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Sales  ·  Sales</a:t>
            </a:r>
            <a:endParaRPr lang="en-US" sz="950" dirty="0"/>
          </a:p>
        </p:txBody>
      </p:sp>
      <p:sp>
        <p:nvSpPr>
          <p:cNvPr id="66" name="cadence-total-47-4"/>
          <p:cNvSpPr/>
          <p:nvPr/>
        </p:nvSpPr>
        <p:spPr>
          <a:xfrm>
            <a:off x="2990850" y="29432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14</a:t>
            </a:r>
            <a:endParaRPr lang="en-US" sz="1100" dirty="0"/>
          </a:p>
        </p:txBody>
      </p:sp>
      <p:sp>
        <p:nvSpPr>
          <p:cNvPr id="67" name="cadence-track-47-4"/>
          <p:cNvSpPr/>
          <p:nvPr/>
        </p:nvSpPr>
        <p:spPr>
          <a:xfrm>
            <a:off x="3981450" y="3095625"/>
            <a:ext cx="3143250" cy="133350"/>
          </a:xfrm>
          <a:prstGeom prst="roundRect">
            <a:avLst/>
          </a:prstGeom>
          <a:solidFill>
            <a:srgbClr val="F3F4F6"/>
          </a:solidFill>
          <a:ln w="12700">
            <a:solidFill>
              <a:srgbClr val="F3F4F6"/>
            </a:solidFill>
            <a:prstDash val="solid"/>
          </a:ln>
        </p:spPr>
      </p:sp>
      <p:sp>
        <p:nvSpPr>
          <p:cNvPr id="68" name="cadence-fill-47-4"/>
          <p:cNvSpPr/>
          <p:nvPr/>
        </p:nvSpPr>
        <p:spPr>
          <a:xfrm>
            <a:off x="3981450" y="3095625"/>
            <a:ext cx="1914525" cy="133350"/>
          </a:xfrm>
          <a:prstGeom prst="roundRect">
            <a:avLst/>
          </a:prstGeom>
          <a:solidFill>
            <a:srgbClr val="3D6698"/>
          </a:solidFill>
          <a:ln w="12700">
            <a:solidFill>
              <a:srgbClr val="3D6698"/>
            </a:solidFill>
            <a:prstDash val="solid"/>
          </a:ln>
        </p:spPr>
      </p:sp>
      <p:sp>
        <p:nvSpPr>
          <p:cNvPr id="69" name="cadence-dot-47-4-1"/>
          <p:cNvSpPr/>
          <p:nvPr/>
        </p:nvSpPr>
        <p:spPr>
          <a:xfrm>
            <a:off x="7334250" y="3128963"/>
            <a:ext cx="66675" cy="66675"/>
          </a:xfrm>
          <a:prstGeom prst="ellipse">
            <a:avLst/>
          </a:prstGeom>
          <a:solidFill>
            <a:srgbClr val="274C78"/>
          </a:solidFill>
          <a:ln w="12700">
            <a:solidFill>
              <a:srgbClr val="274C78"/>
            </a:solidFill>
            <a:prstDash val="solid"/>
          </a:ln>
        </p:spPr>
      </p:sp>
      <p:sp>
        <p:nvSpPr>
          <p:cNvPr id="70" name="cadence-dot-47-4-2"/>
          <p:cNvSpPr/>
          <p:nvPr/>
        </p:nvSpPr>
        <p:spPr>
          <a:xfrm>
            <a:off x="7439025" y="3128963"/>
            <a:ext cx="66675" cy="66675"/>
          </a:xfrm>
          <a:prstGeom prst="ellipse">
            <a:avLst/>
          </a:prstGeom>
          <a:solidFill>
            <a:srgbClr val="274C78"/>
          </a:solidFill>
          <a:ln w="12700">
            <a:solidFill>
              <a:srgbClr val="274C78"/>
            </a:solidFill>
            <a:prstDash val="solid"/>
          </a:ln>
        </p:spPr>
      </p:sp>
      <p:sp>
        <p:nvSpPr>
          <p:cNvPr id="71" name="cadence-dot-47-4-3"/>
          <p:cNvSpPr/>
          <p:nvPr/>
        </p:nvSpPr>
        <p:spPr>
          <a:xfrm>
            <a:off x="7543800" y="3128963"/>
            <a:ext cx="66675" cy="66675"/>
          </a:xfrm>
          <a:prstGeom prst="ellipse">
            <a:avLst/>
          </a:prstGeom>
          <a:solidFill>
            <a:srgbClr val="274C78"/>
          </a:solidFill>
          <a:ln w="12700">
            <a:solidFill>
              <a:srgbClr val="274C78"/>
            </a:solidFill>
            <a:prstDash val="solid"/>
          </a:ln>
        </p:spPr>
      </p:sp>
      <p:sp>
        <p:nvSpPr>
          <p:cNvPr id="72" name="cadence-dot-47-4-4"/>
          <p:cNvSpPr/>
          <p:nvPr/>
        </p:nvSpPr>
        <p:spPr>
          <a:xfrm>
            <a:off x="7648575" y="3128963"/>
            <a:ext cx="66675" cy="66675"/>
          </a:xfrm>
          <a:prstGeom prst="ellipse">
            <a:avLst/>
          </a:prstGeom>
          <a:solidFill>
            <a:srgbClr val="274C78"/>
          </a:solidFill>
          <a:ln w="12700">
            <a:solidFill>
              <a:srgbClr val="274C78"/>
            </a:solidFill>
            <a:prstDash val="solid"/>
          </a:ln>
        </p:spPr>
      </p:sp>
      <p:sp>
        <p:nvSpPr>
          <p:cNvPr id="73" name="cadence-dot-47-4-5"/>
          <p:cNvSpPr/>
          <p:nvPr/>
        </p:nvSpPr>
        <p:spPr>
          <a:xfrm>
            <a:off x="7753350" y="3128963"/>
            <a:ext cx="66675" cy="66675"/>
          </a:xfrm>
          <a:prstGeom prst="ellipse">
            <a:avLst/>
          </a:prstGeom>
          <a:solidFill>
            <a:srgbClr val="274C78"/>
          </a:solidFill>
          <a:ln w="12700">
            <a:solidFill>
              <a:srgbClr val="274C78"/>
            </a:solidFill>
            <a:prstDash val="solid"/>
          </a:ln>
        </p:spPr>
      </p:sp>
      <p:sp>
        <p:nvSpPr>
          <p:cNvPr id="74" name="cadence-dot-47-4-6"/>
          <p:cNvSpPr/>
          <p:nvPr/>
        </p:nvSpPr>
        <p:spPr>
          <a:xfrm>
            <a:off x="7858125" y="3128963"/>
            <a:ext cx="66675" cy="66675"/>
          </a:xfrm>
          <a:prstGeom prst="ellipse">
            <a:avLst/>
          </a:prstGeom>
          <a:solidFill>
            <a:srgbClr val="274C78"/>
          </a:solidFill>
          <a:ln w="12700">
            <a:solidFill>
              <a:srgbClr val="274C78"/>
            </a:solidFill>
            <a:prstDash val="solid"/>
          </a:ln>
        </p:spPr>
      </p:sp>
      <p:sp>
        <p:nvSpPr>
          <p:cNvPr id="75" name="cadence-dot-47-4-7"/>
          <p:cNvSpPr/>
          <p:nvPr/>
        </p:nvSpPr>
        <p:spPr>
          <a:xfrm>
            <a:off x="7962900" y="3128963"/>
            <a:ext cx="66675" cy="66675"/>
          </a:xfrm>
          <a:prstGeom prst="ellipse">
            <a:avLst/>
          </a:prstGeom>
          <a:solidFill>
            <a:srgbClr val="274C78"/>
          </a:solidFill>
          <a:ln w="12700">
            <a:solidFill>
              <a:srgbClr val="274C78"/>
            </a:solidFill>
            <a:prstDash val="solid"/>
          </a:ln>
        </p:spPr>
      </p:sp>
      <p:sp>
        <p:nvSpPr>
          <p:cNvPr id="76" name="cadence-dot-47-4-8"/>
          <p:cNvSpPr/>
          <p:nvPr/>
        </p:nvSpPr>
        <p:spPr>
          <a:xfrm>
            <a:off x="8067675" y="3128963"/>
            <a:ext cx="66675" cy="66675"/>
          </a:xfrm>
          <a:prstGeom prst="ellipse">
            <a:avLst/>
          </a:prstGeom>
          <a:solidFill>
            <a:srgbClr val="274C78"/>
          </a:solidFill>
          <a:ln w="12700">
            <a:solidFill>
              <a:srgbClr val="274C78"/>
            </a:solidFill>
            <a:prstDash val="solid"/>
          </a:ln>
        </p:spPr>
      </p:sp>
      <p:sp>
        <p:nvSpPr>
          <p:cNvPr id="77" name="cadence-dot-47-4-9"/>
          <p:cNvSpPr/>
          <p:nvPr/>
        </p:nvSpPr>
        <p:spPr>
          <a:xfrm>
            <a:off x="8172450" y="3128963"/>
            <a:ext cx="66675" cy="66675"/>
          </a:xfrm>
          <a:prstGeom prst="ellipse">
            <a:avLst/>
          </a:prstGeom>
          <a:solidFill>
            <a:srgbClr val="E5E7EB"/>
          </a:solidFill>
          <a:ln w="12700">
            <a:solidFill>
              <a:srgbClr val="E5E7EB"/>
            </a:solidFill>
            <a:prstDash val="solid"/>
          </a:ln>
        </p:spPr>
      </p:sp>
      <p:sp>
        <p:nvSpPr>
          <p:cNvPr id="78" name="cadence-dot-47-4-10"/>
          <p:cNvSpPr/>
          <p:nvPr/>
        </p:nvSpPr>
        <p:spPr>
          <a:xfrm>
            <a:off x="8277225" y="3128963"/>
            <a:ext cx="66675" cy="66675"/>
          </a:xfrm>
          <a:prstGeom prst="ellipse">
            <a:avLst/>
          </a:prstGeom>
          <a:solidFill>
            <a:srgbClr val="E5E7EB"/>
          </a:solidFill>
          <a:ln w="12700">
            <a:solidFill>
              <a:srgbClr val="E5E7EB"/>
            </a:solidFill>
            <a:prstDash val="solid"/>
          </a:ln>
        </p:spPr>
      </p:sp>
      <p:sp>
        <p:nvSpPr>
          <p:cNvPr id="79" name="cadence-dot-47-4-11"/>
          <p:cNvSpPr/>
          <p:nvPr/>
        </p:nvSpPr>
        <p:spPr>
          <a:xfrm>
            <a:off x="8382000" y="3128963"/>
            <a:ext cx="66675" cy="66675"/>
          </a:xfrm>
          <a:prstGeom prst="ellipse">
            <a:avLst/>
          </a:prstGeom>
          <a:solidFill>
            <a:srgbClr val="E5E7EB"/>
          </a:solidFill>
          <a:ln w="12700">
            <a:solidFill>
              <a:srgbClr val="E5E7EB"/>
            </a:solidFill>
            <a:prstDash val="solid"/>
          </a:ln>
        </p:spPr>
      </p:sp>
      <p:sp>
        <p:nvSpPr>
          <p:cNvPr id="80" name="cadence-dot-47-4-12"/>
          <p:cNvSpPr/>
          <p:nvPr/>
        </p:nvSpPr>
        <p:spPr>
          <a:xfrm>
            <a:off x="8486775" y="3128963"/>
            <a:ext cx="66675" cy="66675"/>
          </a:xfrm>
          <a:prstGeom prst="ellipse">
            <a:avLst/>
          </a:prstGeom>
          <a:solidFill>
            <a:srgbClr val="E5E7EB"/>
          </a:solidFill>
          <a:ln w="12700">
            <a:solidFill>
              <a:srgbClr val="E5E7EB"/>
            </a:solidFill>
            <a:prstDash val="solid"/>
          </a:ln>
        </p:spPr>
      </p:sp>
      <p:sp>
        <p:nvSpPr>
          <p:cNvPr id="81" name="cadence-dot-47-4-13"/>
          <p:cNvSpPr/>
          <p:nvPr/>
        </p:nvSpPr>
        <p:spPr>
          <a:xfrm>
            <a:off x="8591550" y="3128963"/>
            <a:ext cx="66675" cy="66675"/>
          </a:xfrm>
          <a:prstGeom prst="ellipse">
            <a:avLst/>
          </a:prstGeom>
          <a:solidFill>
            <a:srgbClr val="E5E7EB"/>
          </a:solidFill>
          <a:ln w="12700">
            <a:solidFill>
              <a:srgbClr val="E5E7EB"/>
            </a:solidFill>
            <a:prstDash val="solid"/>
          </a:ln>
        </p:spPr>
      </p:sp>
      <p:sp>
        <p:nvSpPr>
          <p:cNvPr id="82" name="cadence-weeks-47-4"/>
          <p:cNvSpPr/>
          <p:nvPr/>
        </p:nvSpPr>
        <p:spPr>
          <a:xfrm>
            <a:off x="8772525" y="29432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8</a:t>
            </a:r>
            <a:endParaRPr lang="en-US" sz="850" dirty="0"/>
          </a:p>
        </p:txBody>
      </p:sp>
      <p:sp>
        <p:nvSpPr>
          <p:cNvPr id="83" name="cadence-cadence-47-4"/>
          <p:cNvSpPr/>
          <p:nvPr/>
        </p:nvSpPr>
        <p:spPr>
          <a:xfrm>
            <a:off x="9810750" y="29432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84" name="cadence-type-47-5"/>
          <p:cNvSpPr/>
          <p:nvPr/>
        </p:nvSpPr>
        <p:spPr>
          <a:xfrm>
            <a:off x="609600" y="33813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Ads  ·  Marketing</a:t>
            </a:r>
            <a:endParaRPr lang="en-US" sz="950" dirty="0"/>
          </a:p>
        </p:txBody>
      </p:sp>
      <p:sp>
        <p:nvSpPr>
          <p:cNvPr id="85" name="cadence-total-47-5"/>
          <p:cNvSpPr/>
          <p:nvPr/>
        </p:nvSpPr>
        <p:spPr>
          <a:xfrm>
            <a:off x="2990850" y="33813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12</a:t>
            </a:r>
            <a:endParaRPr lang="en-US" sz="1100" dirty="0"/>
          </a:p>
        </p:txBody>
      </p:sp>
      <p:sp>
        <p:nvSpPr>
          <p:cNvPr id="86" name="cadence-track-47-5"/>
          <p:cNvSpPr/>
          <p:nvPr/>
        </p:nvSpPr>
        <p:spPr>
          <a:xfrm>
            <a:off x="3981450" y="3533775"/>
            <a:ext cx="3143250" cy="133350"/>
          </a:xfrm>
          <a:prstGeom prst="roundRect">
            <a:avLst/>
          </a:prstGeom>
          <a:solidFill>
            <a:srgbClr val="F3F4F6"/>
          </a:solidFill>
          <a:ln w="12700">
            <a:solidFill>
              <a:srgbClr val="F3F4F6"/>
            </a:solidFill>
            <a:prstDash val="solid"/>
          </a:ln>
        </p:spPr>
      </p:sp>
      <p:sp>
        <p:nvSpPr>
          <p:cNvPr id="87" name="cadence-fill-47-5"/>
          <p:cNvSpPr/>
          <p:nvPr/>
        </p:nvSpPr>
        <p:spPr>
          <a:xfrm>
            <a:off x="3981450" y="3533775"/>
            <a:ext cx="1638300" cy="133350"/>
          </a:xfrm>
          <a:prstGeom prst="roundRect">
            <a:avLst/>
          </a:prstGeom>
          <a:solidFill>
            <a:srgbClr val="274C78"/>
          </a:solidFill>
          <a:ln w="12700">
            <a:solidFill>
              <a:srgbClr val="274C78"/>
            </a:solidFill>
            <a:prstDash val="solid"/>
          </a:ln>
        </p:spPr>
      </p:sp>
      <p:sp>
        <p:nvSpPr>
          <p:cNvPr id="88" name="cadence-dot-47-5-1"/>
          <p:cNvSpPr/>
          <p:nvPr/>
        </p:nvSpPr>
        <p:spPr>
          <a:xfrm>
            <a:off x="7334250" y="3567113"/>
            <a:ext cx="66675" cy="66675"/>
          </a:xfrm>
          <a:prstGeom prst="ellipse">
            <a:avLst/>
          </a:prstGeom>
          <a:solidFill>
            <a:srgbClr val="274C78"/>
          </a:solidFill>
          <a:ln w="12700">
            <a:solidFill>
              <a:srgbClr val="274C78"/>
            </a:solidFill>
            <a:prstDash val="solid"/>
          </a:ln>
        </p:spPr>
      </p:sp>
      <p:sp>
        <p:nvSpPr>
          <p:cNvPr id="89" name="cadence-dot-47-5-2"/>
          <p:cNvSpPr/>
          <p:nvPr/>
        </p:nvSpPr>
        <p:spPr>
          <a:xfrm>
            <a:off x="7439025" y="3567113"/>
            <a:ext cx="66675" cy="66675"/>
          </a:xfrm>
          <a:prstGeom prst="ellipse">
            <a:avLst/>
          </a:prstGeom>
          <a:solidFill>
            <a:srgbClr val="274C78"/>
          </a:solidFill>
          <a:ln w="12700">
            <a:solidFill>
              <a:srgbClr val="274C78"/>
            </a:solidFill>
            <a:prstDash val="solid"/>
          </a:ln>
        </p:spPr>
      </p:sp>
      <p:sp>
        <p:nvSpPr>
          <p:cNvPr id="90" name="cadence-dot-47-5-3"/>
          <p:cNvSpPr/>
          <p:nvPr/>
        </p:nvSpPr>
        <p:spPr>
          <a:xfrm>
            <a:off x="7543800" y="3567113"/>
            <a:ext cx="66675" cy="66675"/>
          </a:xfrm>
          <a:prstGeom prst="ellipse">
            <a:avLst/>
          </a:prstGeom>
          <a:solidFill>
            <a:srgbClr val="274C78"/>
          </a:solidFill>
          <a:ln w="12700">
            <a:solidFill>
              <a:srgbClr val="274C78"/>
            </a:solidFill>
            <a:prstDash val="solid"/>
          </a:ln>
        </p:spPr>
      </p:sp>
      <p:sp>
        <p:nvSpPr>
          <p:cNvPr id="91" name="cadence-dot-47-5-4"/>
          <p:cNvSpPr/>
          <p:nvPr/>
        </p:nvSpPr>
        <p:spPr>
          <a:xfrm>
            <a:off x="7648575" y="3567113"/>
            <a:ext cx="66675" cy="66675"/>
          </a:xfrm>
          <a:prstGeom prst="ellipse">
            <a:avLst/>
          </a:prstGeom>
          <a:solidFill>
            <a:srgbClr val="274C78"/>
          </a:solidFill>
          <a:ln w="12700">
            <a:solidFill>
              <a:srgbClr val="274C78"/>
            </a:solidFill>
            <a:prstDash val="solid"/>
          </a:ln>
        </p:spPr>
      </p:sp>
      <p:sp>
        <p:nvSpPr>
          <p:cNvPr id="92" name="cadence-dot-47-5-5"/>
          <p:cNvSpPr/>
          <p:nvPr/>
        </p:nvSpPr>
        <p:spPr>
          <a:xfrm>
            <a:off x="7753350" y="3567113"/>
            <a:ext cx="66675" cy="66675"/>
          </a:xfrm>
          <a:prstGeom prst="ellipse">
            <a:avLst/>
          </a:prstGeom>
          <a:solidFill>
            <a:srgbClr val="274C78"/>
          </a:solidFill>
          <a:ln w="12700">
            <a:solidFill>
              <a:srgbClr val="274C78"/>
            </a:solidFill>
            <a:prstDash val="solid"/>
          </a:ln>
        </p:spPr>
      </p:sp>
      <p:sp>
        <p:nvSpPr>
          <p:cNvPr id="93" name="cadence-dot-47-5-6"/>
          <p:cNvSpPr/>
          <p:nvPr/>
        </p:nvSpPr>
        <p:spPr>
          <a:xfrm>
            <a:off x="7858125" y="3567113"/>
            <a:ext cx="66675" cy="66675"/>
          </a:xfrm>
          <a:prstGeom prst="ellipse">
            <a:avLst/>
          </a:prstGeom>
          <a:solidFill>
            <a:srgbClr val="E5E7EB"/>
          </a:solidFill>
          <a:ln w="12700">
            <a:solidFill>
              <a:srgbClr val="E5E7EB"/>
            </a:solidFill>
            <a:prstDash val="solid"/>
          </a:ln>
        </p:spPr>
      </p:sp>
      <p:sp>
        <p:nvSpPr>
          <p:cNvPr id="94" name="cadence-dot-47-5-7"/>
          <p:cNvSpPr/>
          <p:nvPr/>
        </p:nvSpPr>
        <p:spPr>
          <a:xfrm>
            <a:off x="7962900" y="3567113"/>
            <a:ext cx="66675" cy="66675"/>
          </a:xfrm>
          <a:prstGeom prst="ellipse">
            <a:avLst/>
          </a:prstGeom>
          <a:solidFill>
            <a:srgbClr val="E5E7EB"/>
          </a:solidFill>
          <a:ln w="12700">
            <a:solidFill>
              <a:srgbClr val="E5E7EB"/>
            </a:solidFill>
            <a:prstDash val="solid"/>
          </a:ln>
        </p:spPr>
      </p:sp>
      <p:sp>
        <p:nvSpPr>
          <p:cNvPr id="95" name="cadence-dot-47-5-8"/>
          <p:cNvSpPr/>
          <p:nvPr/>
        </p:nvSpPr>
        <p:spPr>
          <a:xfrm>
            <a:off x="8067675" y="3567113"/>
            <a:ext cx="66675" cy="66675"/>
          </a:xfrm>
          <a:prstGeom prst="ellipse">
            <a:avLst/>
          </a:prstGeom>
          <a:solidFill>
            <a:srgbClr val="E5E7EB"/>
          </a:solidFill>
          <a:ln w="12700">
            <a:solidFill>
              <a:srgbClr val="E5E7EB"/>
            </a:solidFill>
            <a:prstDash val="solid"/>
          </a:ln>
        </p:spPr>
      </p:sp>
      <p:sp>
        <p:nvSpPr>
          <p:cNvPr id="96" name="cadence-dot-47-5-9"/>
          <p:cNvSpPr/>
          <p:nvPr/>
        </p:nvSpPr>
        <p:spPr>
          <a:xfrm>
            <a:off x="8172450" y="3567113"/>
            <a:ext cx="66675" cy="66675"/>
          </a:xfrm>
          <a:prstGeom prst="ellipse">
            <a:avLst/>
          </a:prstGeom>
          <a:solidFill>
            <a:srgbClr val="E5E7EB"/>
          </a:solidFill>
          <a:ln w="12700">
            <a:solidFill>
              <a:srgbClr val="E5E7EB"/>
            </a:solidFill>
            <a:prstDash val="solid"/>
          </a:ln>
        </p:spPr>
      </p:sp>
      <p:sp>
        <p:nvSpPr>
          <p:cNvPr id="97" name="cadence-dot-47-5-10"/>
          <p:cNvSpPr/>
          <p:nvPr/>
        </p:nvSpPr>
        <p:spPr>
          <a:xfrm>
            <a:off x="8277225" y="3567113"/>
            <a:ext cx="66675" cy="66675"/>
          </a:xfrm>
          <a:prstGeom prst="ellipse">
            <a:avLst/>
          </a:prstGeom>
          <a:solidFill>
            <a:srgbClr val="E5E7EB"/>
          </a:solidFill>
          <a:ln w="12700">
            <a:solidFill>
              <a:srgbClr val="E5E7EB"/>
            </a:solidFill>
            <a:prstDash val="solid"/>
          </a:ln>
        </p:spPr>
      </p:sp>
      <p:sp>
        <p:nvSpPr>
          <p:cNvPr id="98" name="cadence-dot-47-5-11"/>
          <p:cNvSpPr/>
          <p:nvPr/>
        </p:nvSpPr>
        <p:spPr>
          <a:xfrm>
            <a:off x="8382000" y="3567113"/>
            <a:ext cx="66675" cy="66675"/>
          </a:xfrm>
          <a:prstGeom prst="ellipse">
            <a:avLst/>
          </a:prstGeom>
          <a:solidFill>
            <a:srgbClr val="E5E7EB"/>
          </a:solidFill>
          <a:ln w="12700">
            <a:solidFill>
              <a:srgbClr val="E5E7EB"/>
            </a:solidFill>
            <a:prstDash val="solid"/>
          </a:ln>
        </p:spPr>
      </p:sp>
      <p:sp>
        <p:nvSpPr>
          <p:cNvPr id="99" name="cadence-dot-47-5-12"/>
          <p:cNvSpPr/>
          <p:nvPr/>
        </p:nvSpPr>
        <p:spPr>
          <a:xfrm>
            <a:off x="8486775" y="3567113"/>
            <a:ext cx="66675" cy="66675"/>
          </a:xfrm>
          <a:prstGeom prst="ellipse">
            <a:avLst/>
          </a:prstGeom>
          <a:solidFill>
            <a:srgbClr val="E5E7EB"/>
          </a:solidFill>
          <a:ln w="12700">
            <a:solidFill>
              <a:srgbClr val="E5E7EB"/>
            </a:solidFill>
            <a:prstDash val="solid"/>
          </a:ln>
        </p:spPr>
      </p:sp>
      <p:sp>
        <p:nvSpPr>
          <p:cNvPr id="100" name="cadence-dot-47-5-13"/>
          <p:cNvSpPr/>
          <p:nvPr/>
        </p:nvSpPr>
        <p:spPr>
          <a:xfrm>
            <a:off x="8591550" y="3567113"/>
            <a:ext cx="66675" cy="66675"/>
          </a:xfrm>
          <a:prstGeom prst="ellipse">
            <a:avLst/>
          </a:prstGeom>
          <a:solidFill>
            <a:srgbClr val="E5E7EB"/>
          </a:solidFill>
          <a:ln w="12700">
            <a:solidFill>
              <a:srgbClr val="E5E7EB"/>
            </a:solidFill>
            <a:prstDash val="solid"/>
          </a:ln>
        </p:spPr>
      </p:sp>
      <p:sp>
        <p:nvSpPr>
          <p:cNvPr id="101" name="cadence-weeks-47-5"/>
          <p:cNvSpPr/>
          <p:nvPr/>
        </p:nvSpPr>
        <p:spPr>
          <a:xfrm>
            <a:off x="8772525" y="33813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5</a:t>
            </a:r>
            <a:endParaRPr lang="en-US" sz="850" dirty="0"/>
          </a:p>
        </p:txBody>
      </p:sp>
      <p:sp>
        <p:nvSpPr>
          <p:cNvPr id="102" name="cadence-cadence-47-5"/>
          <p:cNvSpPr/>
          <p:nvPr/>
        </p:nvSpPr>
        <p:spPr>
          <a:xfrm>
            <a:off x="9810750" y="33813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103" name="cadence-type-47-6"/>
          <p:cNvSpPr/>
          <p:nvPr/>
        </p:nvSpPr>
        <p:spPr>
          <a:xfrm>
            <a:off x="609600" y="38195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Blog  ·  Marketing</a:t>
            </a:r>
            <a:endParaRPr lang="en-US" sz="950" dirty="0"/>
          </a:p>
        </p:txBody>
      </p:sp>
      <p:sp>
        <p:nvSpPr>
          <p:cNvPr id="104" name="cadence-total-47-6"/>
          <p:cNvSpPr/>
          <p:nvPr/>
        </p:nvSpPr>
        <p:spPr>
          <a:xfrm>
            <a:off x="2990850" y="38195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12</a:t>
            </a:r>
            <a:endParaRPr lang="en-US" sz="1100" dirty="0"/>
          </a:p>
        </p:txBody>
      </p:sp>
      <p:sp>
        <p:nvSpPr>
          <p:cNvPr id="105" name="cadence-track-47-6"/>
          <p:cNvSpPr/>
          <p:nvPr/>
        </p:nvSpPr>
        <p:spPr>
          <a:xfrm>
            <a:off x="3981450" y="3971925"/>
            <a:ext cx="3143250" cy="133350"/>
          </a:xfrm>
          <a:prstGeom prst="roundRect">
            <a:avLst/>
          </a:prstGeom>
          <a:solidFill>
            <a:srgbClr val="F3F4F6"/>
          </a:solidFill>
          <a:ln w="12700">
            <a:solidFill>
              <a:srgbClr val="F3F4F6"/>
            </a:solidFill>
            <a:prstDash val="solid"/>
          </a:ln>
        </p:spPr>
      </p:sp>
      <p:sp>
        <p:nvSpPr>
          <p:cNvPr id="106" name="cadence-fill-47-6"/>
          <p:cNvSpPr/>
          <p:nvPr/>
        </p:nvSpPr>
        <p:spPr>
          <a:xfrm>
            <a:off x="3981450" y="3971925"/>
            <a:ext cx="1638300" cy="133350"/>
          </a:xfrm>
          <a:prstGeom prst="roundRect">
            <a:avLst/>
          </a:prstGeom>
          <a:solidFill>
            <a:srgbClr val="274C78"/>
          </a:solidFill>
          <a:ln w="12700">
            <a:solidFill>
              <a:srgbClr val="274C78"/>
            </a:solidFill>
            <a:prstDash val="solid"/>
          </a:ln>
        </p:spPr>
      </p:sp>
      <p:sp>
        <p:nvSpPr>
          <p:cNvPr id="107" name="cadence-dot-47-6-1"/>
          <p:cNvSpPr/>
          <p:nvPr/>
        </p:nvSpPr>
        <p:spPr>
          <a:xfrm>
            <a:off x="7334250" y="4005262"/>
            <a:ext cx="66675" cy="66675"/>
          </a:xfrm>
          <a:prstGeom prst="ellipse">
            <a:avLst/>
          </a:prstGeom>
          <a:solidFill>
            <a:srgbClr val="274C78"/>
          </a:solidFill>
          <a:ln w="12700">
            <a:solidFill>
              <a:srgbClr val="274C78"/>
            </a:solidFill>
            <a:prstDash val="solid"/>
          </a:ln>
        </p:spPr>
      </p:sp>
      <p:sp>
        <p:nvSpPr>
          <p:cNvPr id="108" name="cadence-dot-47-6-2"/>
          <p:cNvSpPr/>
          <p:nvPr/>
        </p:nvSpPr>
        <p:spPr>
          <a:xfrm>
            <a:off x="7439025" y="4005262"/>
            <a:ext cx="66675" cy="66675"/>
          </a:xfrm>
          <a:prstGeom prst="ellipse">
            <a:avLst/>
          </a:prstGeom>
          <a:solidFill>
            <a:srgbClr val="274C78"/>
          </a:solidFill>
          <a:ln w="12700">
            <a:solidFill>
              <a:srgbClr val="274C78"/>
            </a:solidFill>
            <a:prstDash val="solid"/>
          </a:ln>
        </p:spPr>
      </p:sp>
      <p:sp>
        <p:nvSpPr>
          <p:cNvPr id="109" name="cadence-dot-47-6-3"/>
          <p:cNvSpPr/>
          <p:nvPr/>
        </p:nvSpPr>
        <p:spPr>
          <a:xfrm>
            <a:off x="7543800" y="4005262"/>
            <a:ext cx="66675" cy="66675"/>
          </a:xfrm>
          <a:prstGeom prst="ellipse">
            <a:avLst/>
          </a:prstGeom>
          <a:solidFill>
            <a:srgbClr val="274C78"/>
          </a:solidFill>
          <a:ln w="12700">
            <a:solidFill>
              <a:srgbClr val="274C78"/>
            </a:solidFill>
            <a:prstDash val="solid"/>
          </a:ln>
        </p:spPr>
      </p:sp>
      <p:sp>
        <p:nvSpPr>
          <p:cNvPr id="110" name="cadence-dot-47-6-4"/>
          <p:cNvSpPr/>
          <p:nvPr/>
        </p:nvSpPr>
        <p:spPr>
          <a:xfrm>
            <a:off x="7648575" y="4005262"/>
            <a:ext cx="66675" cy="66675"/>
          </a:xfrm>
          <a:prstGeom prst="ellipse">
            <a:avLst/>
          </a:prstGeom>
          <a:solidFill>
            <a:srgbClr val="274C78"/>
          </a:solidFill>
          <a:ln w="12700">
            <a:solidFill>
              <a:srgbClr val="274C78"/>
            </a:solidFill>
            <a:prstDash val="solid"/>
          </a:ln>
        </p:spPr>
      </p:sp>
      <p:sp>
        <p:nvSpPr>
          <p:cNvPr id="111" name="cadence-dot-47-6-5"/>
          <p:cNvSpPr/>
          <p:nvPr/>
        </p:nvSpPr>
        <p:spPr>
          <a:xfrm>
            <a:off x="7753350" y="4005262"/>
            <a:ext cx="66675" cy="66675"/>
          </a:xfrm>
          <a:prstGeom prst="ellipse">
            <a:avLst/>
          </a:prstGeom>
          <a:solidFill>
            <a:srgbClr val="274C78"/>
          </a:solidFill>
          <a:ln w="12700">
            <a:solidFill>
              <a:srgbClr val="274C78"/>
            </a:solidFill>
            <a:prstDash val="solid"/>
          </a:ln>
        </p:spPr>
      </p:sp>
      <p:sp>
        <p:nvSpPr>
          <p:cNvPr id="112" name="cadence-dot-47-6-6"/>
          <p:cNvSpPr/>
          <p:nvPr/>
        </p:nvSpPr>
        <p:spPr>
          <a:xfrm>
            <a:off x="7858125" y="4005262"/>
            <a:ext cx="66675" cy="66675"/>
          </a:xfrm>
          <a:prstGeom prst="ellipse">
            <a:avLst/>
          </a:prstGeom>
          <a:solidFill>
            <a:srgbClr val="274C78"/>
          </a:solidFill>
          <a:ln w="12700">
            <a:solidFill>
              <a:srgbClr val="274C78"/>
            </a:solidFill>
            <a:prstDash val="solid"/>
          </a:ln>
        </p:spPr>
      </p:sp>
      <p:sp>
        <p:nvSpPr>
          <p:cNvPr id="113" name="cadence-dot-47-6-7"/>
          <p:cNvSpPr/>
          <p:nvPr/>
        </p:nvSpPr>
        <p:spPr>
          <a:xfrm>
            <a:off x="7962900" y="4005262"/>
            <a:ext cx="66675" cy="66675"/>
          </a:xfrm>
          <a:prstGeom prst="ellipse">
            <a:avLst/>
          </a:prstGeom>
          <a:solidFill>
            <a:srgbClr val="274C78"/>
          </a:solidFill>
          <a:ln w="12700">
            <a:solidFill>
              <a:srgbClr val="274C78"/>
            </a:solidFill>
            <a:prstDash val="solid"/>
          </a:ln>
        </p:spPr>
      </p:sp>
      <p:sp>
        <p:nvSpPr>
          <p:cNvPr id="114" name="cadence-dot-47-6-8"/>
          <p:cNvSpPr/>
          <p:nvPr/>
        </p:nvSpPr>
        <p:spPr>
          <a:xfrm>
            <a:off x="8067675" y="4005262"/>
            <a:ext cx="66675" cy="66675"/>
          </a:xfrm>
          <a:prstGeom prst="ellipse">
            <a:avLst/>
          </a:prstGeom>
          <a:solidFill>
            <a:srgbClr val="274C78"/>
          </a:solidFill>
          <a:ln w="12700">
            <a:solidFill>
              <a:srgbClr val="274C78"/>
            </a:solidFill>
            <a:prstDash val="solid"/>
          </a:ln>
        </p:spPr>
      </p:sp>
      <p:sp>
        <p:nvSpPr>
          <p:cNvPr id="115" name="cadence-dot-47-6-9"/>
          <p:cNvSpPr/>
          <p:nvPr/>
        </p:nvSpPr>
        <p:spPr>
          <a:xfrm>
            <a:off x="8172450" y="4005262"/>
            <a:ext cx="66675" cy="66675"/>
          </a:xfrm>
          <a:prstGeom prst="ellipse">
            <a:avLst/>
          </a:prstGeom>
          <a:solidFill>
            <a:srgbClr val="274C78"/>
          </a:solidFill>
          <a:ln w="12700">
            <a:solidFill>
              <a:srgbClr val="274C78"/>
            </a:solidFill>
            <a:prstDash val="solid"/>
          </a:ln>
        </p:spPr>
      </p:sp>
      <p:sp>
        <p:nvSpPr>
          <p:cNvPr id="116" name="cadence-dot-47-6-10"/>
          <p:cNvSpPr/>
          <p:nvPr/>
        </p:nvSpPr>
        <p:spPr>
          <a:xfrm>
            <a:off x="8277225" y="4005262"/>
            <a:ext cx="66675" cy="66675"/>
          </a:xfrm>
          <a:prstGeom prst="ellipse">
            <a:avLst/>
          </a:prstGeom>
          <a:solidFill>
            <a:srgbClr val="274C78"/>
          </a:solidFill>
          <a:ln w="12700">
            <a:solidFill>
              <a:srgbClr val="274C78"/>
            </a:solidFill>
            <a:prstDash val="solid"/>
          </a:ln>
        </p:spPr>
      </p:sp>
      <p:sp>
        <p:nvSpPr>
          <p:cNvPr id="117" name="cadence-dot-47-6-11"/>
          <p:cNvSpPr/>
          <p:nvPr/>
        </p:nvSpPr>
        <p:spPr>
          <a:xfrm>
            <a:off x="8382000" y="4005262"/>
            <a:ext cx="66675" cy="66675"/>
          </a:xfrm>
          <a:prstGeom prst="ellipse">
            <a:avLst/>
          </a:prstGeom>
          <a:solidFill>
            <a:srgbClr val="274C78"/>
          </a:solidFill>
          <a:ln w="12700">
            <a:solidFill>
              <a:srgbClr val="274C78"/>
            </a:solidFill>
            <a:prstDash val="solid"/>
          </a:ln>
        </p:spPr>
      </p:sp>
      <p:sp>
        <p:nvSpPr>
          <p:cNvPr id="118" name="cadence-dot-47-6-12"/>
          <p:cNvSpPr/>
          <p:nvPr/>
        </p:nvSpPr>
        <p:spPr>
          <a:xfrm>
            <a:off x="8486775" y="4005262"/>
            <a:ext cx="66675" cy="66675"/>
          </a:xfrm>
          <a:prstGeom prst="ellipse">
            <a:avLst/>
          </a:prstGeom>
          <a:solidFill>
            <a:srgbClr val="274C78"/>
          </a:solidFill>
          <a:ln w="12700">
            <a:solidFill>
              <a:srgbClr val="274C78"/>
            </a:solidFill>
            <a:prstDash val="solid"/>
          </a:ln>
        </p:spPr>
      </p:sp>
      <p:sp>
        <p:nvSpPr>
          <p:cNvPr id="119" name="cadence-dot-47-6-13"/>
          <p:cNvSpPr/>
          <p:nvPr/>
        </p:nvSpPr>
        <p:spPr>
          <a:xfrm>
            <a:off x="8591550" y="4005262"/>
            <a:ext cx="66675" cy="66675"/>
          </a:xfrm>
          <a:prstGeom prst="ellipse">
            <a:avLst/>
          </a:prstGeom>
          <a:solidFill>
            <a:srgbClr val="E5E7EB"/>
          </a:solidFill>
          <a:ln w="12700">
            <a:solidFill>
              <a:srgbClr val="E5E7EB"/>
            </a:solidFill>
            <a:prstDash val="solid"/>
          </a:ln>
        </p:spPr>
      </p:sp>
      <p:sp>
        <p:nvSpPr>
          <p:cNvPr id="120" name="cadence-weeks-47-6"/>
          <p:cNvSpPr/>
          <p:nvPr/>
        </p:nvSpPr>
        <p:spPr>
          <a:xfrm>
            <a:off x="8772525" y="38195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12</a:t>
            </a:r>
            <a:endParaRPr lang="en-US" sz="850" dirty="0"/>
          </a:p>
        </p:txBody>
      </p:sp>
      <p:sp>
        <p:nvSpPr>
          <p:cNvPr id="121" name="cadence-cadence-47-6"/>
          <p:cNvSpPr/>
          <p:nvPr/>
        </p:nvSpPr>
        <p:spPr>
          <a:xfrm>
            <a:off x="9810750" y="38195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122" name="cadence-type-47-7"/>
          <p:cNvSpPr/>
          <p:nvPr/>
        </p:nvSpPr>
        <p:spPr>
          <a:xfrm>
            <a:off x="609600" y="42576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Other  ·  Marketing</a:t>
            </a:r>
            <a:endParaRPr lang="en-US" sz="950" dirty="0"/>
          </a:p>
        </p:txBody>
      </p:sp>
      <p:sp>
        <p:nvSpPr>
          <p:cNvPr id="123" name="cadence-total-47-7"/>
          <p:cNvSpPr/>
          <p:nvPr/>
        </p:nvSpPr>
        <p:spPr>
          <a:xfrm>
            <a:off x="2990850" y="42576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7</a:t>
            </a:r>
            <a:endParaRPr lang="en-US" sz="1100" dirty="0"/>
          </a:p>
        </p:txBody>
      </p:sp>
      <p:sp>
        <p:nvSpPr>
          <p:cNvPr id="124" name="cadence-track-47-7"/>
          <p:cNvSpPr/>
          <p:nvPr/>
        </p:nvSpPr>
        <p:spPr>
          <a:xfrm>
            <a:off x="3981450" y="4410075"/>
            <a:ext cx="3143250" cy="133350"/>
          </a:xfrm>
          <a:prstGeom prst="roundRect">
            <a:avLst/>
          </a:prstGeom>
          <a:solidFill>
            <a:srgbClr val="F3F4F6"/>
          </a:solidFill>
          <a:ln w="12700">
            <a:solidFill>
              <a:srgbClr val="F3F4F6"/>
            </a:solidFill>
            <a:prstDash val="solid"/>
          </a:ln>
        </p:spPr>
      </p:sp>
      <p:sp>
        <p:nvSpPr>
          <p:cNvPr id="125" name="cadence-fill-47-7"/>
          <p:cNvSpPr/>
          <p:nvPr/>
        </p:nvSpPr>
        <p:spPr>
          <a:xfrm>
            <a:off x="3981450" y="4410075"/>
            <a:ext cx="952500" cy="133350"/>
          </a:xfrm>
          <a:prstGeom prst="roundRect">
            <a:avLst/>
          </a:prstGeom>
          <a:solidFill>
            <a:srgbClr val="274C78"/>
          </a:solidFill>
          <a:ln w="12700">
            <a:solidFill>
              <a:srgbClr val="274C78"/>
            </a:solidFill>
            <a:prstDash val="solid"/>
          </a:ln>
        </p:spPr>
      </p:sp>
      <p:sp>
        <p:nvSpPr>
          <p:cNvPr id="126" name="cadence-dot-47-7-1"/>
          <p:cNvSpPr/>
          <p:nvPr/>
        </p:nvSpPr>
        <p:spPr>
          <a:xfrm>
            <a:off x="7334250" y="4443413"/>
            <a:ext cx="66675" cy="66675"/>
          </a:xfrm>
          <a:prstGeom prst="ellipse">
            <a:avLst/>
          </a:prstGeom>
          <a:solidFill>
            <a:srgbClr val="274C78"/>
          </a:solidFill>
          <a:ln w="12700">
            <a:solidFill>
              <a:srgbClr val="274C78"/>
            </a:solidFill>
            <a:prstDash val="solid"/>
          </a:ln>
        </p:spPr>
      </p:sp>
      <p:sp>
        <p:nvSpPr>
          <p:cNvPr id="127" name="cadence-dot-47-7-2"/>
          <p:cNvSpPr/>
          <p:nvPr/>
        </p:nvSpPr>
        <p:spPr>
          <a:xfrm>
            <a:off x="7439025" y="4443413"/>
            <a:ext cx="66675" cy="66675"/>
          </a:xfrm>
          <a:prstGeom prst="ellipse">
            <a:avLst/>
          </a:prstGeom>
          <a:solidFill>
            <a:srgbClr val="274C78"/>
          </a:solidFill>
          <a:ln w="12700">
            <a:solidFill>
              <a:srgbClr val="274C78"/>
            </a:solidFill>
            <a:prstDash val="solid"/>
          </a:ln>
        </p:spPr>
      </p:sp>
      <p:sp>
        <p:nvSpPr>
          <p:cNvPr id="128" name="cadence-dot-47-7-3"/>
          <p:cNvSpPr/>
          <p:nvPr/>
        </p:nvSpPr>
        <p:spPr>
          <a:xfrm>
            <a:off x="7543800" y="4443413"/>
            <a:ext cx="66675" cy="66675"/>
          </a:xfrm>
          <a:prstGeom prst="ellipse">
            <a:avLst/>
          </a:prstGeom>
          <a:solidFill>
            <a:srgbClr val="274C78"/>
          </a:solidFill>
          <a:ln w="12700">
            <a:solidFill>
              <a:srgbClr val="274C78"/>
            </a:solidFill>
            <a:prstDash val="solid"/>
          </a:ln>
        </p:spPr>
      </p:sp>
      <p:sp>
        <p:nvSpPr>
          <p:cNvPr id="129" name="cadence-dot-47-7-4"/>
          <p:cNvSpPr/>
          <p:nvPr/>
        </p:nvSpPr>
        <p:spPr>
          <a:xfrm>
            <a:off x="7648575" y="4443413"/>
            <a:ext cx="66675" cy="66675"/>
          </a:xfrm>
          <a:prstGeom prst="ellipse">
            <a:avLst/>
          </a:prstGeom>
          <a:solidFill>
            <a:srgbClr val="274C78"/>
          </a:solidFill>
          <a:ln w="12700">
            <a:solidFill>
              <a:srgbClr val="274C78"/>
            </a:solidFill>
            <a:prstDash val="solid"/>
          </a:ln>
        </p:spPr>
      </p:sp>
      <p:sp>
        <p:nvSpPr>
          <p:cNvPr id="130" name="cadence-dot-47-7-5"/>
          <p:cNvSpPr/>
          <p:nvPr/>
        </p:nvSpPr>
        <p:spPr>
          <a:xfrm>
            <a:off x="7753350" y="4443413"/>
            <a:ext cx="66675" cy="66675"/>
          </a:xfrm>
          <a:prstGeom prst="ellipse">
            <a:avLst/>
          </a:prstGeom>
          <a:solidFill>
            <a:srgbClr val="274C78"/>
          </a:solidFill>
          <a:ln w="12700">
            <a:solidFill>
              <a:srgbClr val="274C78"/>
            </a:solidFill>
            <a:prstDash val="solid"/>
          </a:ln>
        </p:spPr>
      </p:sp>
      <p:sp>
        <p:nvSpPr>
          <p:cNvPr id="131" name="cadence-dot-47-7-6"/>
          <p:cNvSpPr/>
          <p:nvPr/>
        </p:nvSpPr>
        <p:spPr>
          <a:xfrm>
            <a:off x="7858125" y="4443413"/>
            <a:ext cx="66675" cy="66675"/>
          </a:xfrm>
          <a:prstGeom prst="ellipse">
            <a:avLst/>
          </a:prstGeom>
          <a:solidFill>
            <a:srgbClr val="E5E7EB"/>
          </a:solidFill>
          <a:ln w="12700">
            <a:solidFill>
              <a:srgbClr val="E5E7EB"/>
            </a:solidFill>
            <a:prstDash val="solid"/>
          </a:ln>
        </p:spPr>
      </p:sp>
      <p:sp>
        <p:nvSpPr>
          <p:cNvPr id="132" name="cadence-dot-47-7-7"/>
          <p:cNvSpPr/>
          <p:nvPr/>
        </p:nvSpPr>
        <p:spPr>
          <a:xfrm>
            <a:off x="7962900" y="4443413"/>
            <a:ext cx="66675" cy="66675"/>
          </a:xfrm>
          <a:prstGeom prst="ellipse">
            <a:avLst/>
          </a:prstGeom>
          <a:solidFill>
            <a:srgbClr val="E5E7EB"/>
          </a:solidFill>
          <a:ln w="12700">
            <a:solidFill>
              <a:srgbClr val="E5E7EB"/>
            </a:solidFill>
            <a:prstDash val="solid"/>
          </a:ln>
        </p:spPr>
      </p:sp>
      <p:sp>
        <p:nvSpPr>
          <p:cNvPr id="133" name="cadence-dot-47-7-8"/>
          <p:cNvSpPr/>
          <p:nvPr/>
        </p:nvSpPr>
        <p:spPr>
          <a:xfrm>
            <a:off x="8067675" y="4443413"/>
            <a:ext cx="66675" cy="66675"/>
          </a:xfrm>
          <a:prstGeom prst="ellipse">
            <a:avLst/>
          </a:prstGeom>
          <a:solidFill>
            <a:srgbClr val="E5E7EB"/>
          </a:solidFill>
          <a:ln w="12700">
            <a:solidFill>
              <a:srgbClr val="E5E7EB"/>
            </a:solidFill>
            <a:prstDash val="solid"/>
          </a:ln>
        </p:spPr>
      </p:sp>
      <p:sp>
        <p:nvSpPr>
          <p:cNvPr id="134" name="cadence-dot-47-7-9"/>
          <p:cNvSpPr/>
          <p:nvPr/>
        </p:nvSpPr>
        <p:spPr>
          <a:xfrm>
            <a:off x="8172450" y="4443413"/>
            <a:ext cx="66675" cy="66675"/>
          </a:xfrm>
          <a:prstGeom prst="ellipse">
            <a:avLst/>
          </a:prstGeom>
          <a:solidFill>
            <a:srgbClr val="E5E7EB"/>
          </a:solidFill>
          <a:ln w="12700">
            <a:solidFill>
              <a:srgbClr val="E5E7EB"/>
            </a:solidFill>
            <a:prstDash val="solid"/>
          </a:ln>
        </p:spPr>
      </p:sp>
      <p:sp>
        <p:nvSpPr>
          <p:cNvPr id="135" name="cadence-dot-47-7-10"/>
          <p:cNvSpPr/>
          <p:nvPr/>
        </p:nvSpPr>
        <p:spPr>
          <a:xfrm>
            <a:off x="8277225" y="4443413"/>
            <a:ext cx="66675" cy="66675"/>
          </a:xfrm>
          <a:prstGeom prst="ellipse">
            <a:avLst/>
          </a:prstGeom>
          <a:solidFill>
            <a:srgbClr val="E5E7EB"/>
          </a:solidFill>
          <a:ln w="12700">
            <a:solidFill>
              <a:srgbClr val="E5E7EB"/>
            </a:solidFill>
            <a:prstDash val="solid"/>
          </a:ln>
        </p:spPr>
      </p:sp>
      <p:sp>
        <p:nvSpPr>
          <p:cNvPr id="136" name="cadence-dot-47-7-11"/>
          <p:cNvSpPr/>
          <p:nvPr/>
        </p:nvSpPr>
        <p:spPr>
          <a:xfrm>
            <a:off x="8382000" y="4443413"/>
            <a:ext cx="66675" cy="66675"/>
          </a:xfrm>
          <a:prstGeom prst="ellipse">
            <a:avLst/>
          </a:prstGeom>
          <a:solidFill>
            <a:srgbClr val="E5E7EB"/>
          </a:solidFill>
          <a:ln w="12700">
            <a:solidFill>
              <a:srgbClr val="E5E7EB"/>
            </a:solidFill>
            <a:prstDash val="solid"/>
          </a:ln>
        </p:spPr>
      </p:sp>
      <p:sp>
        <p:nvSpPr>
          <p:cNvPr id="137" name="cadence-dot-47-7-12"/>
          <p:cNvSpPr/>
          <p:nvPr/>
        </p:nvSpPr>
        <p:spPr>
          <a:xfrm>
            <a:off x="8486775" y="4443413"/>
            <a:ext cx="66675" cy="66675"/>
          </a:xfrm>
          <a:prstGeom prst="ellipse">
            <a:avLst/>
          </a:prstGeom>
          <a:solidFill>
            <a:srgbClr val="E5E7EB"/>
          </a:solidFill>
          <a:ln w="12700">
            <a:solidFill>
              <a:srgbClr val="E5E7EB"/>
            </a:solidFill>
            <a:prstDash val="solid"/>
          </a:ln>
        </p:spPr>
      </p:sp>
      <p:sp>
        <p:nvSpPr>
          <p:cNvPr id="138" name="cadence-dot-47-7-13"/>
          <p:cNvSpPr/>
          <p:nvPr/>
        </p:nvSpPr>
        <p:spPr>
          <a:xfrm>
            <a:off x="8591550" y="4443413"/>
            <a:ext cx="66675" cy="66675"/>
          </a:xfrm>
          <a:prstGeom prst="ellipse">
            <a:avLst/>
          </a:prstGeom>
          <a:solidFill>
            <a:srgbClr val="E5E7EB"/>
          </a:solidFill>
          <a:ln w="12700">
            <a:solidFill>
              <a:srgbClr val="E5E7EB"/>
            </a:solidFill>
            <a:prstDash val="solid"/>
          </a:ln>
        </p:spPr>
      </p:sp>
      <p:sp>
        <p:nvSpPr>
          <p:cNvPr id="139" name="cadence-weeks-47-7"/>
          <p:cNvSpPr/>
          <p:nvPr/>
        </p:nvSpPr>
        <p:spPr>
          <a:xfrm>
            <a:off x="8772525" y="42576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5</a:t>
            </a:r>
            <a:endParaRPr lang="en-US" sz="850" dirty="0"/>
          </a:p>
        </p:txBody>
      </p:sp>
      <p:sp>
        <p:nvSpPr>
          <p:cNvPr id="140" name="cadence-cadence-47-7"/>
          <p:cNvSpPr/>
          <p:nvPr/>
        </p:nvSpPr>
        <p:spPr>
          <a:xfrm>
            <a:off x="9810750" y="42576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Every other week</a:t>
            </a:r>
            <a:endParaRPr lang="en-US" sz="950" dirty="0"/>
          </a:p>
        </p:txBody>
      </p:sp>
      <p:sp>
        <p:nvSpPr>
          <p:cNvPr id="141" name="eyebrow-4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Acquisition Channel Mix &amp; Funnel Strategy</a:t>
            </a:r>
            <a:endParaRPr lang="en-US" sz="1100" dirty="0"/>
          </a:p>
        </p:txBody>
      </p:sp>
      <p:sp>
        <p:nvSpPr>
          <p:cNvPr id="142" name="title-4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Ongoing Cadence</a:t>
            </a:r>
            <a:endParaRPr lang="en-US" sz="2500" dirty="0"/>
          </a:p>
        </p:txBody>
      </p:sp>
      <p:sp>
        <p:nvSpPr>
          <p:cNvPr id="143" name="footer-rule-4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4" name="footer-title-4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45" name="footer-meta-4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eyebrow-4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Unit Economics &amp; Efficiency Metrics · Editable placeholder</a:t>
            </a:r>
            <a:endParaRPr lang="en-US" sz="1100" dirty="0"/>
          </a:p>
        </p:txBody>
      </p:sp>
      <p:sp>
        <p:nvSpPr>
          <p:cNvPr id="3" name="title-4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CAC, LTV &amp; Payback Period</a:t>
            </a:r>
            <a:endParaRPr lang="en-US" sz="2500" dirty="0"/>
          </a:p>
        </p:txBody>
      </p:sp>
      <p:sp>
        <p:nvSpPr>
          <p:cNvPr id="4" name="tile-48-1"/>
          <p:cNvSpPr/>
          <p:nvPr/>
        </p:nvSpPr>
        <p:spPr>
          <a:xfrm>
            <a:off x="609600" y="1304925"/>
            <a:ext cx="2505075" cy="2733675"/>
          </a:xfrm>
          <a:prstGeom prst="roundRect">
            <a:avLst/>
          </a:prstGeom>
          <a:solidFill>
            <a:srgbClr val="EFF6FF"/>
          </a:solidFill>
          <a:ln w="12700">
            <a:solidFill>
              <a:srgbClr val="DBEAFE"/>
            </a:solidFill>
            <a:prstDash val="solid"/>
          </a:ln>
        </p:spPr>
      </p:sp>
      <p:sp>
        <p:nvSpPr>
          <p:cNvPr id="5" name="tile-status-48-1"/>
          <p:cNvSpPr/>
          <p:nvPr/>
        </p:nvSpPr>
        <p:spPr>
          <a:xfrm>
            <a:off x="857250" y="2219325"/>
            <a:ext cx="2009775"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6" name="tile-value-48-1"/>
          <p:cNvSpPr/>
          <p:nvPr/>
        </p:nvSpPr>
        <p:spPr>
          <a:xfrm>
            <a:off x="857250" y="2486025"/>
            <a:ext cx="2009775"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a:t>
            </a:r>
            <a:endParaRPr lang="en-US" sz="3100" dirty="0"/>
          </a:p>
        </p:txBody>
      </p:sp>
      <p:sp>
        <p:nvSpPr>
          <p:cNvPr id="7" name="tile-label-48-1"/>
          <p:cNvSpPr/>
          <p:nvPr/>
        </p:nvSpPr>
        <p:spPr>
          <a:xfrm>
            <a:off x="857250" y="3076575"/>
            <a:ext cx="2009775"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CAC</a:t>
            </a:r>
            <a:endParaRPr lang="en-US" sz="1050" dirty="0"/>
          </a:p>
        </p:txBody>
      </p:sp>
      <p:sp>
        <p:nvSpPr>
          <p:cNvPr id="8" name="tile-48-2"/>
          <p:cNvSpPr/>
          <p:nvPr/>
        </p:nvSpPr>
        <p:spPr>
          <a:xfrm>
            <a:off x="3295650" y="1304925"/>
            <a:ext cx="2505075" cy="2733675"/>
          </a:xfrm>
          <a:prstGeom prst="roundRect">
            <a:avLst/>
          </a:prstGeom>
          <a:solidFill>
            <a:srgbClr val="EFF6FF"/>
          </a:solidFill>
          <a:ln w="12700">
            <a:solidFill>
              <a:srgbClr val="DBEAFE"/>
            </a:solidFill>
            <a:prstDash val="solid"/>
          </a:ln>
        </p:spPr>
      </p:sp>
      <p:sp>
        <p:nvSpPr>
          <p:cNvPr id="9" name="tile-status-48-2"/>
          <p:cNvSpPr/>
          <p:nvPr/>
        </p:nvSpPr>
        <p:spPr>
          <a:xfrm>
            <a:off x="3543300" y="2219325"/>
            <a:ext cx="2009775"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10" name="tile-value-48-2"/>
          <p:cNvSpPr/>
          <p:nvPr/>
        </p:nvSpPr>
        <p:spPr>
          <a:xfrm>
            <a:off x="3543300" y="2486025"/>
            <a:ext cx="2009775"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a:t>
            </a:r>
            <a:endParaRPr lang="en-US" sz="3100" dirty="0"/>
          </a:p>
        </p:txBody>
      </p:sp>
      <p:sp>
        <p:nvSpPr>
          <p:cNvPr id="11" name="tile-label-48-2"/>
          <p:cNvSpPr/>
          <p:nvPr/>
        </p:nvSpPr>
        <p:spPr>
          <a:xfrm>
            <a:off x="3543300" y="3076575"/>
            <a:ext cx="2009775"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LTV</a:t>
            </a:r>
            <a:endParaRPr lang="en-US" sz="1050" dirty="0"/>
          </a:p>
        </p:txBody>
      </p:sp>
      <p:sp>
        <p:nvSpPr>
          <p:cNvPr id="12" name="tile-48-3"/>
          <p:cNvSpPr/>
          <p:nvPr/>
        </p:nvSpPr>
        <p:spPr>
          <a:xfrm>
            <a:off x="5981700" y="1304925"/>
            <a:ext cx="2505075" cy="2733675"/>
          </a:xfrm>
          <a:prstGeom prst="roundRect">
            <a:avLst/>
          </a:prstGeom>
          <a:solidFill>
            <a:srgbClr val="EFF6FF"/>
          </a:solidFill>
          <a:ln w="12700">
            <a:solidFill>
              <a:srgbClr val="DBEAFE"/>
            </a:solidFill>
            <a:prstDash val="solid"/>
          </a:ln>
        </p:spPr>
      </p:sp>
      <p:sp>
        <p:nvSpPr>
          <p:cNvPr id="13" name="tile-status-48-3"/>
          <p:cNvSpPr/>
          <p:nvPr/>
        </p:nvSpPr>
        <p:spPr>
          <a:xfrm>
            <a:off x="6229350" y="2219325"/>
            <a:ext cx="2009775"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14" name="tile-value-48-3"/>
          <p:cNvSpPr/>
          <p:nvPr/>
        </p:nvSpPr>
        <p:spPr>
          <a:xfrm>
            <a:off x="6229350" y="2486025"/>
            <a:ext cx="2009775"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XX:1</a:t>
            </a:r>
            <a:endParaRPr lang="en-US" sz="3100" dirty="0"/>
          </a:p>
        </p:txBody>
      </p:sp>
      <p:sp>
        <p:nvSpPr>
          <p:cNvPr id="15" name="tile-label-48-3"/>
          <p:cNvSpPr/>
          <p:nvPr/>
        </p:nvSpPr>
        <p:spPr>
          <a:xfrm>
            <a:off x="6229350" y="3076575"/>
            <a:ext cx="2009775"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LTV:CAC</a:t>
            </a:r>
            <a:endParaRPr lang="en-US" sz="1050" dirty="0"/>
          </a:p>
        </p:txBody>
      </p:sp>
      <p:sp>
        <p:nvSpPr>
          <p:cNvPr id="16" name="tile-48-4"/>
          <p:cNvSpPr/>
          <p:nvPr/>
        </p:nvSpPr>
        <p:spPr>
          <a:xfrm>
            <a:off x="8667750" y="1304925"/>
            <a:ext cx="2505075" cy="2733675"/>
          </a:xfrm>
          <a:prstGeom prst="roundRect">
            <a:avLst/>
          </a:prstGeom>
          <a:solidFill>
            <a:srgbClr val="EFF6FF"/>
          </a:solidFill>
          <a:ln w="12700">
            <a:solidFill>
              <a:srgbClr val="DBEAFE"/>
            </a:solidFill>
            <a:prstDash val="solid"/>
          </a:ln>
        </p:spPr>
      </p:sp>
      <p:sp>
        <p:nvSpPr>
          <p:cNvPr id="17" name="tile-status-48-4"/>
          <p:cNvSpPr/>
          <p:nvPr/>
        </p:nvSpPr>
        <p:spPr>
          <a:xfrm>
            <a:off x="8915400" y="2219325"/>
            <a:ext cx="2009775"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AWAITING INPUT</a:t>
            </a:r>
            <a:endParaRPr lang="en-US" sz="800" dirty="0"/>
          </a:p>
        </p:txBody>
      </p:sp>
      <p:sp>
        <p:nvSpPr>
          <p:cNvPr id="18" name="tile-value-48-4"/>
          <p:cNvSpPr/>
          <p:nvPr/>
        </p:nvSpPr>
        <p:spPr>
          <a:xfrm>
            <a:off x="8915400" y="2486025"/>
            <a:ext cx="2009775" cy="514350"/>
          </a:xfrm>
          <a:prstGeom prst="rect">
            <a:avLst/>
          </a:prstGeom>
          <a:noFill/>
          <a:ln/>
        </p:spPr>
        <p:txBody>
          <a:bodyPr wrap="square" lIns="0" tIns="0" rIns="0" bIns="0" rtlCol="0" anchor="t"/>
          <a:lstStyle/>
          <a:p>
            <a:pPr algn="l" indent="0" marL="0">
              <a:buNone/>
            </a:pPr>
            <a:r>
              <a:rPr lang="en-US" sz="3100" b="1" dirty="0">
                <a:solidFill>
                  <a:srgbClr val="274C78"/>
                </a:solidFill>
                <a:latin typeface="Aptos" pitchFamily="34" charset="0"/>
                <a:ea typeface="Aptos" pitchFamily="34" charset="-122"/>
                <a:cs typeface="Aptos" pitchFamily="34" charset="-120"/>
              </a:rPr>
              <a:t>XX mo</a:t>
            </a:r>
            <a:endParaRPr lang="en-US" sz="3100" dirty="0"/>
          </a:p>
        </p:txBody>
      </p:sp>
      <p:sp>
        <p:nvSpPr>
          <p:cNvPr id="19" name="tile-label-48-4"/>
          <p:cNvSpPr/>
          <p:nvPr/>
        </p:nvSpPr>
        <p:spPr>
          <a:xfrm>
            <a:off x="8915400" y="3076575"/>
            <a:ext cx="2009775" cy="571500"/>
          </a:xfrm>
          <a:prstGeom prst="rect">
            <a:avLst/>
          </a:prstGeom>
          <a:noFill/>
          <a:ln/>
        </p:spPr>
        <p:txBody>
          <a:bodyPr wrap="square" lIns="0" tIns="0" rIns="0" bIns="0" rtlCol="0" anchor="t">
            <a:normAutofit/>
          </a:bodyPr>
          <a:lstStyle/>
          <a:p>
            <a:pPr algn="l" indent="0" marL="0">
              <a:buNone/>
            </a:pPr>
            <a:r>
              <a:rPr lang="en-US" sz="1050" dirty="0">
                <a:solidFill>
                  <a:srgbClr val="374151"/>
                </a:solidFill>
                <a:latin typeface="Aptos" pitchFamily="34" charset="0"/>
                <a:ea typeface="Aptos" pitchFamily="34" charset="-122"/>
                <a:cs typeface="Aptos" pitchFamily="34" charset="-120"/>
              </a:rPr>
              <a:t>Marketing spend payback period</a:t>
            </a:r>
            <a:endParaRPr lang="en-US" sz="1050" dirty="0"/>
          </a:p>
        </p:txBody>
      </p:sp>
      <p:sp>
        <p:nvSpPr>
          <p:cNvPr id="20" name="footer-rule-4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1" name="footer-title-4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2" name="footer-meta-4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eyebrow-4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3" name="title-4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Allocation</a:t>
            </a:r>
            <a:endParaRPr lang="en-US" sz="2500" dirty="0"/>
          </a:p>
        </p:txBody>
      </p:sp>
      <p:sp>
        <p:nvSpPr>
          <p:cNvPr id="4" name="alloc-seg-49-1"/>
          <p:cNvSpPr/>
          <p:nvPr/>
        </p:nvSpPr>
        <p:spPr>
          <a:xfrm>
            <a:off x="609600" y="1304925"/>
            <a:ext cx="2400300" cy="476250"/>
          </a:xfrm>
          <a:prstGeom prst="rect">
            <a:avLst/>
          </a:prstGeom>
          <a:solidFill>
            <a:srgbClr val="16324F"/>
          </a:solidFill>
          <a:ln w="12700">
            <a:solidFill>
              <a:srgbClr val="FFFFFF"/>
            </a:solidFill>
            <a:prstDash val="solid"/>
          </a:ln>
        </p:spPr>
      </p:sp>
      <p:sp>
        <p:nvSpPr>
          <p:cNvPr id="5" name="alloc-seg-49-1"/>
          <p:cNvSpPr/>
          <p:nvPr/>
        </p:nvSpPr>
        <p:spPr>
          <a:xfrm>
            <a:off x="609600" y="1304925"/>
            <a:ext cx="2400300"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22.7%</a:t>
            </a:r>
            <a:endParaRPr lang="en-US" sz="1000" dirty="0"/>
          </a:p>
        </p:txBody>
      </p:sp>
      <p:sp>
        <p:nvSpPr>
          <p:cNvPr id="6" name="alloc-seg-49-2"/>
          <p:cNvSpPr/>
          <p:nvPr/>
        </p:nvSpPr>
        <p:spPr>
          <a:xfrm>
            <a:off x="3009900" y="1304925"/>
            <a:ext cx="2190750" cy="476250"/>
          </a:xfrm>
          <a:prstGeom prst="rect">
            <a:avLst/>
          </a:prstGeom>
          <a:solidFill>
            <a:srgbClr val="274C78"/>
          </a:solidFill>
          <a:ln w="12700">
            <a:solidFill>
              <a:srgbClr val="FFFFFF"/>
            </a:solidFill>
            <a:prstDash val="solid"/>
          </a:ln>
        </p:spPr>
      </p:sp>
      <p:sp>
        <p:nvSpPr>
          <p:cNvPr id="7" name="alloc-seg-49-2"/>
          <p:cNvSpPr/>
          <p:nvPr/>
        </p:nvSpPr>
        <p:spPr>
          <a:xfrm>
            <a:off x="3009900" y="1304925"/>
            <a:ext cx="2190750"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20.7%</a:t>
            </a:r>
            <a:endParaRPr lang="en-US" sz="1000" dirty="0"/>
          </a:p>
        </p:txBody>
      </p:sp>
      <p:sp>
        <p:nvSpPr>
          <p:cNvPr id="8" name="alloc-seg-49-3"/>
          <p:cNvSpPr/>
          <p:nvPr/>
        </p:nvSpPr>
        <p:spPr>
          <a:xfrm>
            <a:off x="5200650" y="1304925"/>
            <a:ext cx="1695450" cy="476250"/>
          </a:xfrm>
          <a:prstGeom prst="rect">
            <a:avLst/>
          </a:prstGeom>
          <a:solidFill>
            <a:srgbClr val="35608F"/>
          </a:solidFill>
          <a:ln w="12700">
            <a:solidFill>
              <a:srgbClr val="FFFFFF"/>
            </a:solidFill>
            <a:prstDash val="solid"/>
          </a:ln>
        </p:spPr>
      </p:sp>
      <p:sp>
        <p:nvSpPr>
          <p:cNvPr id="9" name="alloc-seg-49-3"/>
          <p:cNvSpPr/>
          <p:nvPr/>
        </p:nvSpPr>
        <p:spPr>
          <a:xfrm>
            <a:off x="5200650" y="1304925"/>
            <a:ext cx="1695450"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16%</a:t>
            </a:r>
            <a:endParaRPr lang="en-US" sz="1000" dirty="0"/>
          </a:p>
        </p:txBody>
      </p:sp>
      <p:sp>
        <p:nvSpPr>
          <p:cNvPr id="10" name="alloc-seg-49-4"/>
          <p:cNvSpPr/>
          <p:nvPr/>
        </p:nvSpPr>
        <p:spPr>
          <a:xfrm>
            <a:off x="6896100" y="1304925"/>
            <a:ext cx="1133475" cy="476250"/>
          </a:xfrm>
          <a:prstGeom prst="rect">
            <a:avLst/>
          </a:prstGeom>
          <a:solidFill>
            <a:srgbClr val="4A76A3"/>
          </a:solidFill>
          <a:ln w="12700">
            <a:solidFill>
              <a:srgbClr val="FFFFFF"/>
            </a:solidFill>
            <a:prstDash val="solid"/>
          </a:ln>
        </p:spPr>
      </p:sp>
      <p:sp>
        <p:nvSpPr>
          <p:cNvPr id="11" name="alloc-seg-49-4"/>
          <p:cNvSpPr/>
          <p:nvPr/>
        </p:nvSpPr>
        <p:spPr>
          <a:xfrm>
            <a:off x="6896100" y="1304925"/>
            <a:ext cx="1133475"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10.7%</a:t>
            </a:r>
            <a:endParaRPr lang="en-US" sz="1000" dirty="0"/>
          </a:p>
        </p:txBody>
      </p:sp>
      <p:sp>
        <p:nvSpPr>
          <p:cNvPr id="12" name="alloc-seg-49-5"/>
          <p:cNvSpPr/>
          <p:nvPr/>
        </p:nvSpPr>
        <p:spPr>
          <a:xfrm>
            <a:off x="8029575" y="1304925"/>
            <a:ext cx="981075" cy="476250"/>
          </a:xfrm>
          <a:prstGeom prst="rect">
            <a:avLst/>
          </a:prstGeom>
          <a:solidFill>
            <a:srgbClr val="5F8BB5"/>
          </a:solidFill>
          <a:ln w="12700">
            <a:solidFill>
              <a:srgbClr val="FFFFFF"/>
            </a:solidFill>
            <a:prstDash val="solid"/>
          </a:ln>
        </p:spPr>
      </p:sp>
      <p:sp>
        <p:nvSpPr>
          <p:cNvPr id="13" name="alloc-seg-49-5"/>
          <p:cNvSpPr/>
          <p:nvPr/>
        </p:nvSpPr>
        <p:spPr>
          <a:xfrm>
            <a:off x="8029575" y="1304925"/>
            <a:ext cx="981075"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9.3%</a:t>
            </a:r>
            <a:endParaRPr lang="en-US" sz="1000" dirty="0"/>
          </a:p>
        </p:txBody>
      </p:sp>
      <p:sp>
        <p:nvSpPr>
          <p:cNvPr id="14" name="alloc-seg-49-6"/>
          <p:cNvSpPr/>
          <p:nvPr/>
        </p:nvSpPr>
        <p:spPr>
          <a:xfrm>
            <a:off x="9010650" y="1304925"/>
            <a:ext cx="923925" cy="476250"/>
          </a:xfrm>
          <a:prstGeom prst="rect">
            <a:avLst/>
          </a:prstGeom>
          <a:solidFill>
            <a:srgbClr val="7FA4C6"/>
          </a:solidFill>
          <a:ln w="12700">
            <a:solidFill>
              <a:srgbClr val="FFFFFF"/>
            </a:solidFill>
            <a:prstDash val="solid"/>
          </a:ln>
        </p:spPr>
      </p:sp>
      <p:sp>
        <p:nvSpPr>
          <p:cNvPr id="15" name="alloc-seg-49-6"/>
          <p:cNvSpPr/>
          <p:nvPr/>
        </p:nvSpPr>
        <p:spPr>
          <a:xfrm>
            <a:off x="9010650" y="1304925"/>
            <a:ext cx="923925"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8.7%</a:t>
            </a:r>
            <a:endParaRPr lang="en-US" sz="1000" dirty="0"/>
          </a:p>
        </p:txBody>
      </p:sp>
      <p:sp>
        <p:nvSpPr>
          <p:cNvPr id="16" name="alloc-seg-49-7"/>
          <p:cNvSpPr/>
          <p:nvPr/>
        </p:nvSpPr>
        <p:spPr>
          <a:xfrm>
            <a:off x="9934575" y="1304925"/>
            <a:ext cx="714375" cy="476250"/>
          </a:xfrm>
          <a:prstGeom prst="rect">
            <a:avLst/>
          </a:prstGeom>
          <a:solidFill>
            <a:srgbClr val="9DBAD4"/>
          </a:solidFill>
          <a:ln w="12700">
            <a:solidFill>
              <a:srgbClr val="FFFFFF"/>
            </a:solidFill>
            <a:prstDash val="solid"/>
          </a:ln>
        </p:spPr>
      </p:sp>
      <p:sp>
        <p:nvSpPr>
          <p:cNvPr id="17" name="alloc-seg-49-7"/>
          <p:cNvSpPr/>
          <p:nvPr/>
        </p:nvSpPr>
        <p:spPr>
          <a:xfrm>
            <a:off x="9934575" y="1304925"/>
            <a:ext cx="714375"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111827"/>
                </a:solidFill>
                <a:latin typeface="Aptos" pitchFamily="34" charset="0"/>
                <a:ea typeface="Aptos" pitchFamily="34" charset="-122"/>
                <a:cs typeface="Aptos" pitchFamily="34" charset="-120"/>
              </a:rPr>
              <a:t>6.7%</a:t>
            </a:r>
            <a:endParaRPr lang="en-US" sz="1000" dirty="0"/>
          </a:p>
        </p:txBody>
      </p:sp>
      <p:sp>
        <p:nvSpPr>
          <p:cNvPr id="18" name="alloc-seg-49-8"/>
          <p:cNvSpPr/>
          <p:nvPr/>
        </p:nvSpPr>
        <p:spPr>
          <a:xfrm>
            <a:off x="10648950" y="1304925"/>
            <a:ext cx="552450" cy="476250"/>
          </a:xfrm>
          <a:prstGeom prst="rect">
            <a:avLst/>
          </a:prstGeom>
          <a:solidFill>
            <a:srgbClr val="BCD0E3"/>
          </a:solidFill>
          <a:ln w="12700">
            <a:solidFill>
              <a:srgbClr val="FFFFFF"/>
            </a:solidFill>
            <a:prstDash val="solid"/>
          </a:ln>
        </p:spPr>
      </p:sp>
      <p:sp>
        <p:nvSpPr>
          <p:cNvPr id="19" name="alloc-seg-49-8"/>
          <p:cNvSpPr/>
          <p:nvPr/>
        </p:nvSpPr>
        <p:spPr>
          <a:xfrm>
            <a:off x="10648950" y="1304925"/>
            <a:ext cx="552450" cy="476250"/>
          </a:xfrm>
          <a:prstGeom prst="rect">
            <a:avLst/>
          </a:prstGeom>
          <a:noFill/>
          <a:ln/>
        </p:spPr>
        <p:txBody>
          <a:bodyPr wrap="square" lIns="76200" tIns="76200" rIns="76200" bIns="76200" rtlCol="0" anchor="ctr">
            <a:normAutofit/>
          </a:bodyPr>
          <a:lstStyle/>
          <a:p>
            <a:pPr algn="ctr" indent="0" marL="0">
              <a:buNone/>
            </a:pPr>
            <a:r>
              <a:rPr lang="en-US" sz="1000" b="1" dirty="0">
                <a:solidFill>
                  <a:srgbClr val="111827"/>
                </a:solidFill>
                <a:latin typeface="Aptos" pitchFamily="34" charset="0"/>
                <a:ea typeface="Aptos" pitchFamily="34" charset="-122"/>
                <a:cs typeface="Aptos" pitchFamily="34" charset="-120"/>
              </a:rPr>
              <a:t>5.3%</a:t>
            </a:r>
            <a:endParaRPr lang="en-US" sz="1000" dirty="0"/>
          </a:p>
        </p:txBody>
      </p:sp>
      <p:sp>
        <p:nvSpPr>
          <p:cNvPr id="20" name="alloc-scale-49-1"/>
          <p:cNvSpPr/>
          <p:nvPr/>
        </p:nvSpPr>
        <p:spPr>
          <a:xfrm>
            <a:off x="609600" y="1838325"/>
            <a:ext cx="571500" cy="171450"/>
          </a:xfrm>
          <a:prstGeom prst="rect">
            <a:avLst/>
          </a:prstGeom>
          <a:noFill/>
          <a:ln/>
        </p:spPr>
        <p:txBody>
          <a:bodyPr wrap="square" lIns="0" tIns="0" rIns="0" bIns="0" rtlCol="0" anchor="t">
            <a:normAutofit/>
          </a:bodyPr>
          <a:lstStyle/>
          <a:p>
            <a:pPr algn="l" indent="0" marL="0">
              <a:buNone/>
            </a:pPr>
            <a:r>
              <a:rPr lang="en-US" sz="800" dirty="0">
                <a:solidFill>
                  <a:srgbClr val="9CA3AF"/>
                </a:solidFill>
                <a:latin typeface="Aptos" pitchFamily="34" charset="0"/>
                <a:ea typeface="Aptos" pitchFamily="34" charset="-122"/>
                <a:cs typeface="Aptos" pitchFamily="34" charset="-120"/>
              </a:rPr>
              <a:t>0%</a:t>
            </a:r>
            <a:endParaRPr lang="en-US" sz="800" dirty="0"/>
          </a:p>
        </p:txBody>
      </p:sp>
      <p:sp>
        <p:nvSpPr>
          <p:cNvPr id="21" name="alloc-scale-49-2"/>
          <p:cNvSpPr/>
          <p:nvPr/>
        </p:nvSpPr>
        <p:spPr>
          <a:xfrm>
            <a:off x="2876550" y="1838325"/>
            <a:ext cx="762000" cy="171450"/>
          </a:xfrm>
          <a:prstGeom prst="rect">
            <a:avLst/>
          </a:prstGeom>
          <a:noFill/>
          <a:ln/>
        </p:spPr>
        <p:txBody>
          <a:bodyPr wrap="square" lIns="0" tIns="0" rIns="0" bIns="0" rtlCol="0" anchor="t">
            <a:normAutofit/>
          </a:bodyPr>
          <a:lstStyle/>
          <a:p>
            <a:pPr algn="ctr" indent="0" marL="0">
              <a:buNone/>
            </a:pPr>
            <a:r>
              <a:rPr lang="en-US" sz="800" dirty="0">
                <a:solidFill>
                  <a:srgbClr val="9CA3AF"/>
                </a:solidFill>
                <a:latin typeface="Aptos" pitchFamily="34" charset="0"/>
                <a:ea typeface="Aptos" pitchFamily="34" charset="-122"/>
                <a:cs typeface="Aptos" pitchFamily="34" charset="-120"/>
              </a:rPr>
              <a:t>25%</a:t>
            </a:r>
            <a:endParaRPr lang="en-US" sz="800" dirty="0"/>
          </a:p>
        </p:txBody>
      </p:sp>
      <p:sp>
        <p:nvSpPr>
          <p:cNvPr id="22" name="alloc-scale-49-3"/>
          <p:cNvSpPr/>
          <p:nvPr/>
        </p:nvSpPr>
        <p:spPr>
          <a:xfrm>
            <a:off x="5524500" y="1838325"/>
            <a:ext cx="762000" cy="171450"/>
          </a:xfrm>
          <a:prstGeom prst="rect">
            <a:avLst/>
          </a:prstGeom>
          <a:noFill/>
          <a:ln/>
        </p:spPr>
        <p:txBody>
          <a:bodyPr wrap="square" lIns="0" tIns="0" rIns="0" bIns="0" rtlCol="0" anchor="t">
            <a:normAutofit/>
          </a:bodyPr>
          <a:lstStyle/>
          <a:p>
            <a:pPr algn="ctr" indent="0" marL="0">
              <a:buNone/>
            </a:pPr>
            <a:r>
              <a:rPr lang="en-US" sz="800" dirty="0">
                <a:solidFill>
                  <a:srgbClr val="9CA3AF"/>
                </a:solidFill>
                <a:latin typeface="Aptos" pitchFamily="34" charset="0"/>
                <a:ea typeface="Aptos" pitchFamily="34" charset="-122"/>
                <a:cs typeface="Aptos" pitchFamily="34" charset="-120"/>
              </a:rPr>
              <a:t>50%</a:t>
            </a:r>
            <a:endParaRPr lang="en-US" sz="800" dirty="0"/>
          </a:p>
        </p:txBody>
      </p:sp>
      <p:sp>
        <p:nvSpPr>
          <p:cNvPr id="23" name="alloc-scale-49-4"/>
          <p:cNvSpPr/>
          <p:nvPr/>
        </p:nvSpPr>
        <p:spPr>
          <a:xfrm>
            <a:off x="8172450" y="1838325"/>
            <a:ext cx="762000" cy="171450"/>
          </a:xfrm>
          <a:prstGeom prst="rect">
            <a:avLst/>
          </a:prstGeom>
          <a:noFill/>
          <a:ln/>
        </p:spPr>
        <p:txBody>
          <a:bodyPr wrap="square" lIns="0" tIns="0" rIns="0" bIns="0" rtlCol="0" anchor="t">
            <a:normAutofit/>
          </a:bodyPr>
          <a:lstStyle/>
          <a:p>
            <a:pPr algn="ctr" indent="0" marL="0">
              <a:buNone/>
            </a:pPr>
            <a:r>
              <a:rPr lang="en-US" sz="800" dirty="0">
                <a:solidFill>
                  <a:srgbClr val="9CA3AF"/>
                </a:solidFill>
                <a:latin typeface="Aptos" pitchFamily="34" charset="0"/>
                <a:ea typeface="Aptos" pitchFamily="34" charset="-122"/>
                <a:cs typeface="Aptos" pitchFamily="34" charset="-120"/>
              </a:rPr>
              <a:t>75%</a:t>
            </a:r>
            <a:endParaRPr lang="en-US" sz="800" dirty="0"/>
          </a:p>
        </p:txBody>
      </p:sp>
      <p:sp>
        <p:nvSpPr>
          <p:cNvPr id="24" name="alloc-scale-49-5"/>
          <p:cNvSpPr/>
          <p:nvPr/>
        </p:nvSpPr>
        <p:spPr>
          <a:xfrm>
            <a:off x="9296400" y="1838325"/>
            <a:ext cx="1905000" cy="171450"/>
          </a:xfrm>
          <a:prstGeom prst="rect">
            <a:avLst/>
          </a:prstGeom>
          <a:noFill/>
          <a:ln/>
        </p:spPr>
        <p:txBody>
          <a:bodyPr wrap="square" lIns="0" tIns="0" rIns="0" bIns="0" rtlCol="0" anchor="t">
            <a:normAutofit/>
          </a:bodyPr>
          <a:lstStyle/>
          <a:p>
            <a:pPr algn="r" indent="0" marL="0">
              <a:buNone/>
            </a:pPr>
            <a:r>
              <a:rPr lang="en-US" sz="800" dirty="0">
                <a:solidFill>
                  <a:srgbClr val="9CA3AF"/>
                </a:solidFill>
                <a:latin typeface="Aptos" pitchFamily="34" charset="0"/>
                <a:ea typeface="Aptos" pitchFamily="34" charset="-122"/>
                <a:cs typeface="Aptos" pitchFamily="34" charset="-120"/>
              </a:rPr>
              <a:t>100% of annual budget</a:t>
            </a:r>
            <a:endParaRPr lang="en-US" sz="800" dirty="0"/>
          </a:p>
        </p:txBody>
      </p:sp>
      <p:sp>
        <p:nvSpPr>
          <p:cNvPr id="25" name="alloc-swatch-49-1"/>
          <p:cNvSpPr/>
          <p:nvPr/>
        </p:nvSpPr>
        <p:spPr>
          <a:xfrm>
            <a:off x="609600" y="2181225"/>
            <a:ext cx="76200" cy="361950"/>
          </a:xfrm>
          <a:prstGeom prst="rect">
            <a:avLst/>
          </a:prstGeom>
          <a:solidFill>
            <a:srgbClr val="16324F"/>
          </a:solidFill>
          <a:ln w="12700">
            <a:solidFill>
              <a:srgbClr val="16324F"/>
            </a:solidFill>
            <a:prstDash val="solid"/>
          </a:ln>
        </p:spPr>
      </p:sp>
      <p:sp>
        <p:nvSpPr>
          <p:cNvPr id="26" name="alloc-name-49-1"/>
          <p:cNvSpPr/>
          <p:nvPr/>
        </p:nvSpPr>
        <p:spPr>
          <a:xfrm>
            <a:off x="762000" y="216217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Paid media spend</a:t>
            </a:r>
            <a:endParaRPr lang="en-US" sz="950" dirty="0"/>
          </a:p>
        </p:txBody>
      </p:sp>
      <p:sp>
        <p:nvSpPr>
          <p:cNvPr id="27" name="alloc-value-49-1"/>
          <p:cNvSpPr/>
          <p:nvPr/>
        </p:nvSpPr>
        <p:spPr>
          <a:xfrm>
            <a:off x="762000" y="237172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$170,000</a:t>
            </a:r>
            <a:endParaRPr lang="en-US" sz="1300" dirty="0"/>
          </a:p>
        </p:txBody>
      </p:sp>
      <p:sp>
        <p:nvSpPr>
          <p:cNvPr id="28" name="alloc-priority-49-1"/>
          <p:cNvSpPr/>
          <p:nvPr/>
        </p:nvSpPr>
        <p:spPr>
          <a:xfrm>
            <a:off x="3305175" y="2400300"/>
            <a:ext cx="704850" cy="171450"/>
          </a:xfrm>
          <a:prstGeom prst="roundRect">
            <a:avLst/>
          </a:prstGeom>
          <a:solidFill>
            <a:srgbClr val="EFF6FF"/>
          </a:solidFill>
          <a:ln w="12700">
            <a:solidFill>
              <a:srgbClr val="E5E7EB"/>
            </a:solidFill>
            <a:prstDash val="solid"/>
          </a:ln>
        </p:spPr>
      </p:sp>
      <p:sp>
        <p:nvSpPr>
          <p:cNvPr id="29" name="alloc-priority-49-1"/>
          <p:cNvSpPr/>
          <p:nvPr/>
        </p:nvSpPr>
        <p:spPr>
          <a:xfrm>
            <a:off x="3305175" y="240030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274C78"/>
                </a:solidFill>
                <a:latin typeface="Aptos" pitchFamily="34" charset="0"/>
                <a:ea typeface="Aptos" pitchFamily="34" charset="-122"/>
                <a:cs typeface="Aptos" pitchFamily="34" charset="-120"/>
              </a:rPr>
              <a:t>HIGH</a:t>
            </a:r>
            <a:endParaRPr lang="en-US" sz="650" dirty="0"/>
          </a:p>
        </p:txBody>
      </p:sp>
      <p:sp>
        <p:nvSpPr>
          <p:cNvPr id="30" name="alloc-swatch-49-2"/>
          <p:cNvSpPr/>
          <p:nvPr/>
        </p:nvSpPr>
        <p:spPr>
          <a:xfrm>
            <a:off x="4200525" y="2181225"/>
            <a:ext cx="76200" cy="361950"/>
          </a:xfrm>
          <a:prstGeom prst="rect">
            <a:avLst/>
          </a:prstGeom>
          <a:solidFill>
            <a:srgbClr val="274C78"/>
          </a:solidFill>
          <a:ln w="12700">
            <a:solidFill>
              <a:srgbClr val="274C78"/>
            </a:solidFill>
            <a:prstDash val="solid"/>
          </a:ln>
        </p:spPr>
      </p:sp>
      <p:sp>
        <p:nvSpPr>
          <p:cNvPr id="31" name="alloc-name-49-2"/>
          <p:cNvSpPr/>
          <p:nvPr/>
        </p:nvSpPr>
        <p:spPr>
          <a:xfrm>
            <a:off x="4352925" y="216217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Content and sales enablement</a:t>
            </a:r>
            <a:endParaRPr lang="en-US" sz="950" dirty="0"/>
          </a:p>
        </p:txBody>
      </p:sp>
      <p:sp>
        <p:nvSpPr>
          <p:cNvPr id="32" name="alloc-value-49-2"/>
          <p:cNvSpPr/>
          <p:nvPr/>
        </p:nvSpPr>
        <p:spPr>
          <a:xfrm>
            <a:off x="4352925" y="237172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$155,000</a:t>
            </a:r>
            <a:endParaRPr lang="en-US" sz="1300" dirty="0"/>
          </a:p>
        </p:txBody>
      </p:sp>
      <p:sp>
        <p:nvSpPr>
          <p:cNvPr id="33" name="alloc-priority-49-2"/>
          <p:cNvSpPr/>
          <p:nvPr/>
        </p:nvSpPr>
        <p:spPr>
          <a:xfrm>
            <a:off x="6896100" y="2400300"/>
            <a:ext cx="704850" cy="171450"/>
          </a:xfrm>
          <a:prstGeom prst="roundRect">
            <a:avLst/>
          </a:prstGeom>
          <a:solidFill>
            <a:srgbClr val="274C78"/>
          </a:solidFill>
          <a:ln w="12700">
            <a:solidFill>
              <a:srgbClr val="274C78"/>
            </a:solidFill>
            <a:prstDash val="solid"/>
          </a:ln>
        </p:spPr>
      </p:sp>
      <p:sp>
        <p:nvSpPr>
          <p:cNvPr id="34" name="alloc-priority-49-2"/>
          <p:cNvSpPr/>
          <p:nvPr/>
        </p:nvSpPr>
        <p:spPr>
          <a:xfrm>
            <a:off x="6896100" y="240030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FFFFFF"/>
                </a:solidFill>
                <a:latin typeface="Aptos" pitchFamily="34" charset="0"/>
                <a:ea typeface="Aptos" pitchFamily="34" charset="-122"/>
                <a:cs typeface="Aptos" pitchFamily="34" charset="-120"/>
              </a:rPr>
              <a:t>CRITICAL</a:t>
            </a:r>
            <a:endParaRPr lang="en-US" sz="650" dirty="0"/>
          </a:p>
        </p:txBody>
      </p:sp>
      <p:sp>
        <p:nvSpPr>
          <p:cNvPr id="35" name="alloc-swatch-49-3"/>
          <p:cNvSpPr/>
          <p:nvPr/>
        </p:nvSpPr>
        <p:spPr>
          <a:xfrm>
            <a:off x="7791450" y="2181225"/>
            <a:ext cx="76200" cy="361950"/>
          </a:xfrm>
          <a:prstGeom prst="rect">
            <a:avLst/>
          </a:prstGeom>
          <a:solidFill>
            <a:srgbClr val="35608F"/>
          </a:solidFill>
          <a:ln w="12700">
            <a:solidFill>
              <a:srgbClr val="35608F"/>
            </a:solidFill>
            <a:prstDash val="solid"/>
          </a:ln>
        </p:spPr>
      </p:sp>
      <p:sp>
        <p:nvSpPr>
          <p:cNvPr id="36" name="alloc-name-49-3"/>
          <p:cNvSpPr/>
          <p:nvPr/>
        </p:nvSpPr>
        <p:spPr>
          <a:xfrm>
            <a:off x="7943850" y="216217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Website, conversion, and SEO implementation</a:t>
            </a:r>
            <a:endParaRPr lang="en-US" sz="950" dirty="0"/>
          </a:p>
        </p:txBody>
      </p:sp>
      <p:sp>
        <p:nvSpPr>
          <p:cNvPr id="37" name="alloc-value-49-3"/>
          <p:cNvSpPr/>
          <p:nvPr/>
        </p:nvSpPr>
        <p:spPr>
          <a:xfrm>
            <a:off x="7943850" y="237172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$120,000</a:t>
            </a:r>
            <a:endParaRPr lang="en-US" sz="1300" dirty="0"/>
          </a:p>
        </p:txBody>
      </p:sp>
      <p:sp>
        <p:nvSpPr>
          <p:cNvPr id="38" name="alloc-priority-49-3"/>
          <p:cNvSpPr/>
          <p:nvPr/>
        </p:nvSpPr>
        <p:spPr>
          <a:xfrm>
            <a:off x="10487025" y="2400300"/>
            <a:ext cx="704850" cy="171450"/>
          </a:xfrm>
          <a:prstGeom prst="roundRect">
            <a:avLst/>
          </a:prstGeom>
          <a:solidFill>
            <a:srgbClr val="274C78"/>
          </a:solidFill>
          <a:ln w="12700">
            <a:solidFill>
              <a:srgbClr val="274C78"/>
            </a:solidFill>
            <a:prstDash val="solid"/>
          </a:ln>
        </p:spPr>
      </p:sp>
      <p:sp>
        <p:nvSpPr>
          <p:cNvPr id="39" name="alloc-priority-49-3"/>
          <p:cNvSpPr/>
          <p:nvPr/>
        </p:nvSpPr>
        <p:spPr>
          <a:xfrm>
            <a:off x="10487025" y="240030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FFFFFF"/>
                </a:solidFill>
                <a:latin typeface="Aptos" pitchFamily="34" charset="0"/>
                <a:ea typeface="Aptos" pitchFamily="34" charset="-122"/>
                <a:cs typeface="Aptos" pitchFamily="34" charset="-120"/>
              </a:rPr>
              <a:t>CRITICAL</a:t>
            </a:r>
            <a:endParaRPr lang="en-US" sz="650" dirty="0"/>
          </a:p>
        </p:txBody>
      </p:sp>
      <p:sp>
        <p:nvSpPr>
          <p:cNvPr id="40" name="alloc-swatch-49-4"/>
          <p:cNvSpPr/>
          <p:nvPr/>
        </p:nvSpPr>
        <p:spPr>
          <a:xfrm>
            <a:off x="609600" y="2771775"/>
            <a:ext cx="76200" cy="361950"/>
          </a:xfrm>
          <a:prstGeom prst="rect">
            <a:avLst/>
          </a:prstGeom>
          <a:solidFill>
            <a:srgbClr val="4A76A3"/>
          </a:solidFill>
          <a:ln w="12700">
            <a:solidFill>
              <a:srgbClr val="4A76A3"/>
            </a:solidFill>
            <a:prstDash val="solid"/>
          </a:ln>
        </p:spPr>
      </p:sp>
      <p:sp>
        <p:nvSpPr>
          <p:cNvPr id="41" name="alloc-name-49-4"/>
          <p:cNvSpPr/>
          <p:nvPr/>
        </p:nvSpPr>
        <p:spPr>
          <a:xfrm>
            <a:off x="762000" y="275272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Measurement, tooling, operations, and compliance</a:t>
            </a:r>
            <a:endParaRPr lang="en-US" sz="950" dirty="0"/>
          </a:p>
        </p:txBody>
      </p:sp>
      <p:sp>
        <p:nvSpPr>
          <p:cNvPr id="42" name="alloc-value-49-4"/>
          <p:cNvSpPr/>
          <p:nvPr/>
        </p:nvSpPr>
        <p:spPr>
          <a:xfrm>
            <a:off x="762000" y="296227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$80,000</a:t>
            </a:r>
            <a:endParaRPr lang="en-US" sz="1300" dirty="0"/>
          </a:p>
        </p:txBody>
      </p:sp>
      <p:sp>
        <p:nvSpPr>
          <p:cNvPr id="43" name="alloc-priority-49-4"/>
          <p:cNvSpPr/>
          <p:nvPr/>
        </p:nvSpPr>
        <p:spPr>
          <a:xfrm>
            <a:off x="3305175" y="2990850"/>
            <a:ext cx="704850" cy="171450"/>
          </a:xfrm>
          <a:prstGeom prst="roundRect">
            <a:avLst/>
          </a:prstGeom>
          <a:solidFill>
            <a:srgbClr val="274C78"/>
          </a:solidFill>
          <a:ln w="12700">
            <a:solidFill>
              <a:srgbClr val="274C78"/>
            </a:solidFill>
            <a:prstDash val="solid"/>
          </a:ln>
        </p:spPr>
      </p:sp>
      <p:sp>
        <p:nvSpPr>
          <p:cNvPr id="44" name="alloc-priority-49-4"/>
          <p:cNvSpPr/>
          <p:nvPr/>
        </p:nvSpPr>
        <p:spPr>
          <a:xfrm>
            <a:off x="3305175" y="299085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FFFFFF"/>
                </a:solidFill>
                <a:latin typeface="Aptos" pitchFamily="34" charset="0"/>
                <a:ea typeface="Aptos" pitchFamily="34" charset="-122"/>
                <a:cs typeface="Aptos" pitchFamily="34" charset="-120"/>
              </a:rPr>
              <a:t>CRITICAL</a:t>
            </a:r>
            <a:endParaRPr lang="en-US" sz="650" dirty="0"/>
          </a:p>
        </p:txBody>
      </p:sp>
      <p:sp>
        <p:nvSpPr>
          <p:cNvPr id="45" name="alloc-swatch-49-5"/>
          <p:cNvSpPr/>
          <p:nvPr/>
        </p:nvSpPr>
        <p:spPr>
          <a:xfrm>
            <a:off x="4200525" y="2771775"/>
            <a:ext cx="76200" cy="361950"/>
          </a:xfrm>
          <a:prstGeom prst="rect">
            <a:avLst/>
          </a:prstGeom>
          <a:solidFill>
            <a:srgbClr val="5F8BB5"/>
          </a:solidFill>
          <a:ln w="12700">
            <a:solidFill>
              <a:srgbClr val="5F8BB5"/>
            </a:solidFill>
            <a:prstDash val="solid"/>
          </a:ln>
        </p:spPr>
      </p:sp>
      <p:sp>
        <p:nvSpPr>
          <p:cNvPr id="46" name="alloc-name-49-5"/>
          <p:cNvSpPr/>
          <p:nvPr/>
        </p:nvSpPr>
        <p:spPr>
          <a:xfrm>
            <a:off x="4352925" y="275272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ICP, messaging, and launch strategy validation</a:t>
            </a:r>
            <a:endParaRPr lang="en-US" sz="950" dirty="0"/>
          </a:p>
        </p:txBody>
      </p:sp>
      <p:sp>
        <p:nvSpPr>
          <p:cNvPr id="47" name="alloc-value-49-5"/>
          <p:cNvSpPr/>
          <p:nvPr/>
        </p:nvSpPr>
        <p:spPr>
          <a:xfrm>
            <a:off x="4352925" y="296227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$70,000</a:t>
            </a:r>
            <a:endParaRPr lang="en-US" sz="1300" dirty="0"/>
          </a:p>
        </p:txBody>
      </p:sp>
      <p:sp>
        <p:nvSpPr>
          <p:cNvPr id="48" name="alloc-priority-49-5"/>
          <p:cNvSpPr/>
          <p:nvPr/>
        </p:nvSpPr>
        <p:spPr>
          <a:xfrm>
            <a:off x="6896100" y="2990850"/>
            <a:ext cx="704850" cy="171450"/>
          </a:xfrm>
          <a:prstGeom prst="roundRect">
            <a:avLst/>
          </a:prstGeom>
          <a:solidFill>
            <a:srgbClr val="274C78"/>
          </a:solidFill>
          <a:ln w="12700">
            <a:solidFill>
              <a:srgbClr val="274C78"/>
            </a:solidFill>
            <a:prstDash val="solid"/>
          </a:ln>
        </p:spPr>
      </p:sp>
      <p:sp>
        <p:nvSpPr>
          <p:cNvPr id="49" name="alloc-priority-49-5"/>
          <p:cNvSpPr/>
          <p:nvPr/>
        </p:nvSpPr>
        <p:spPr>
          <a:xfrm>
            <a:off x="6896100" y="299085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FFFFFF"/>
                </a:solidFill>
                <a:latin typeface="Aptos" pitchFamily="34" charset="0"/>
                <a:ea typeface="Aptos" pitchFamily="34" charset="-122"/>
                <a:cs typeface="Aptos" pitchFamily="34" charset="-120"/>
              </a:rPr>
              <a:t>CRITICAL</a:t>
            </a:r>
            <a:endParaRPr lang="en-US" sz="650" dirty="0"/>
          </a:p>
        </p:txBody>
      </p:sp>
      <p:sp>
        <p:nvSpPr>
          <p:cNvPr id="50" name="alloc-swatch-49-6"/>
          <p:cNvSpPr/>
          <p:nvPr/>
        </p:nvSpPr>
        <p:spPr>
          <a:xfrm>
            <a:off x="7791450" y="2771775"/>
            <a:ext cx="76200" cy="361950"/>
          </a:xfrm>
          <a:prstGeom prst="rect">
            <a:avLst/>
          </a:prstGeom>
          <a:solidFill>
            <a:srgbClr val="7FA4C6"/>
          </a:solidFill>
          <a:ln w="12700">
            <a:solidFill>
              <a:srgbClr val="7FA4C6"/>
            </a:solidFill>
            <a:prstDash val="solid"/>
          </a:ln>
        </p:spPr>
      </p:sp>
      <p:sp>
        <p:nvSpPr>
          <p:cNvPr id="51" name="alloc-name-49-6"/>
          <p:cNvSpPr/>
          <p:nvPr/>
        </p:nvSpPr>
        <p:spPr>
          <a:xfrm>
            <a:off x="7943850" y="275272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Paid campaign management and creative</a:t>
            </a:r>
            <a:endParaRPr lang="en-US" sz="950" dirty="0"/>
          </a:p>
        </p:txBody>
      </p:sp>
      <p:sp>
        <p:nvSpPr>
          <p:cNvPr id="52" name="alloc-value-49-6"/>
          <p:cNvSpPr/>
          <p:nvPr/>
        </p:nvSpPr>
        <p:spPr>
          <a:xfrm>
            <a:off x="7943850" y="296227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$65,000</a:t>
            </a:r>
            <a:endParaRPr lang="en-US" sz="1300" dirty="0"/>
          </a:p>
        </p:txBody>
      </p:sp>
      <p:sp>
        <p:nvSpPr>
          <p:cNvPr id="53" name="alloc-priority-49-6"/>
          <p:cNvSpPr/>
          <p:nvPr/>
        </p:nvSpPr>
        <p:spPr>
          <a:xfrm>
            <a:off x="10487025" y="2990850"/>
            <a:ext cx="704850" cy="171450"/>
          </a:xfrm>
          <a:prstGeom prst="roundRect">
            <a:avLst/>
          </a:prstGeom>
          <a:solidFill>
            <a:srgbClr val="EFF6FF"/>
          </a:solidFill>
          <a:ln w="12700">
            <a:solidFill>
              <a:srgbClr val="E5E7EB"/>
            </a:solidFill>
            <a:prstDash val="solid"/>
          </a:ln>
        </p:spPr>
      </p:sp>
      <p:sp>
        <p:nvSpPr>
          <p:cNvPr id="54" name="alloc-priority-49-6"/>
          <p:cNvSpPr/>
          <p:nvPr/>
        </p:nvSpPr>
        <p:spPr>
          <a:xfrm>
            <a:off x="10487025" y="299085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274C78"/>
                </a:solidFill>
                <a:latin typeface="Aptos" pitchFamily="34" charset="0"/>
                <a:ea typeface="Aptos" pitchFamily="34" charset="-122"/>
                <a:cs typeface="Aptos" pitchFamily="34" charset="-120"/>
              </a:rPr>
              <a:t>HIGH</a:t>
            </a:r>
            <a:endParaRPr lang="en-US" sz="650" dirty="0"/>
          </a:p>
        </p:txBody>
      </p:sp>
      <p:sp>
        <p:nvSpPr>
          <p:cNvPr id="55" name="alloc-swatch-49-7"/>
          <p:cNvSpPr/>
          <p:nvPr/>
        </p:nvSpPr>
        <p:spPr>
          <a:xfrm>
            <a:off x="609600" y="3362325"/>
            <a:ext cx="76200" cy="361950"/>
          </a:xfrm>
          <a:prstGeom prst="rect">
            <a:avLst/>
          </a:prstGeom>
          <a:solidFill>
            <a:srgbClr val="9DBAD4"/>
          </a:solidFill>
          <a:ln w="12700">
            <a:solidFill>
              <a:srgbClr val="9DBAD4"/>
            </a:solidFill>
            <a:prstDash val="solid"/>
          </a:ln>
        </p:spPr>
      </p:sp>
      <p:sp>
        <p:nvSpPr>
          <p:cNvPr id="56" name="alloc-name-49-7"/>
          <p:cNvSpPr/>
          <p:nvPr/>
        </p:nvSpPr>
        <p:spPr>
          <a:xfrm>
            <a:off x="762000" y="334327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Virtual events, demonstrations, and proof development</a:t>
            </a:r>
            <a:endParaRPr lang="en-US" sz="950" dirty="0"/>
          </a:p>
        </p:txBody>
      </p:sp>
      <p:sp>
        <p:nvSpPr>
          <p:cNvPr id="57" name="alloc-value-49-7"/>
          <p:cNvSpPr/>
          <p:nvPr/>
        </p:nvSpPr>
        <p:spPr>
          <a:xfrm>
            <a:off x="762000" y="355282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$50,000</a:t>
            </a:r>
            <a:endParaRPr lang="en-US" sz="1300" dirty="0"/>
          </a:p>
        </p:txBody>
      </p:sp>
      <p:sp>
        <p:nvSpPr>
          <p:cNvPr id="58" name="alloc-priority-49-7"/>
          <p:cNvSpPr/>
          <p:nvPr/>
        </p:nvSpPr>
        <p:spPr>
          <a:xfrm>
            <a:off x="3305175" y="3581400"/>
            <a:ext cx="704850" cy="171450"/>
          </a:xfrm>
          <a:prstGeom prst="roundRect">
            <a:avLst/>
          </a:prstGeom>
          <a:solidFill>
            <a:srgbClr val="EFF6FF"/>
          </a:solidFill>
          <a:ln w="12700">
            <a:solidFill>
              <a:srgbClr val="E5E7EB"/>
            </a:solidFill>
            <a:prstDash val="solid"/>
          </a:ln>
        </p:spPr>
      </p:sp>
      <p:sp>
        <p:nvSpPr>
          <p:cNvPr id="59" name="alloc-priority-49-7"/>
          <p:cNvSpPr/>
          <p:nvPr/>
        </p:nvSpPr>
        <p:spPr>
          <a:xfrm>
            <a:off x="3305175" y="358140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274C78"/>
                </a:solidFill>
                <a:latin typeface="Aptos" pitchFamily="34" charset="0"/>
                <a:ea typeface="Aptos" pitchFamily="34" charset="-122"/>
                <a:cs typeface="Aptos" pitchFamily="34" charset="-120"/>
              </a:rPr>
              <a:t>HIGH</a:t>
            </a:r>
            <a:endParaRPr lang="en-US" sz="650" dirty="0"/>
          </a:p>
        </p:txBody>
      </p:sp>
      <p:sp>
        <p:nvSpPr>
          <p:cNvPr id="60" name="alloc-swatch-49-8"/>
          <p:cNvSpPr/>
          <p:nvPr/>
        </p:nvSpPr>
        <p:spPr>
          <a:xfrm>
            <a:off x="4200525" y="3362325"/>
            <a:ext cx="76200" cy="361950"/>
          </a:xfrm>
          <a:prstGeom prst="rect">
            <a:avLst/>
          </a:prstGeom>
          <a:solidFill>
            <a:srgbClr val="BCD0E3"/>
          </a:solidFill>
          <a:ln w="12700">
            <a:solidFill>
              <a:srgbClr val="BCD0E3"/>
            </a:solidFill>
            <a:prstDash val="solid"/>
          </a:ln>
        </p:spPr>
      </p:sp>
      <p:sp>
        <p:nvSpPr>
          <p:cNvPr id="61" name="alloc-name-49-8"/>
          <p:cNvSpPr/>
          <p:nvPr/>
        </p:nvSpPr>
        <p:spPr>
          <a:xfrm>
            <a:off x="4352925" y="3343275"/>
            <a:ext cx="3248025" cy="209550"/>
          </a:xfrm>
          <a:prstGeom prst="rect">
            <a:avLst/>
          </a:prstGeom>
          <a:noFill/>
          <a:ln/>
        </p:spPr>
        <p:txBody>
          <a:bodyPr wrap="square" lIns="0" tIns="0" rIns="0" bIns="0" rtlCol="0" anchor="t">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Testing and contingency reserve</a:t>
            </a:r>
            <a:endParaRPr lang="en-US" sz="950" dirty="0"/>
          </a:p>
        </p:txBody>
      </p:sp>
      <p:sp>
        <p:nvSpPr>
          <p:cNvPr id="62" name="alloc-value-49-8"/>
          <p:cNvSpPr/>
          <p:nvPr/>
        </p:nvSpPr>
        <p:spPr>
          <a:xfrm>
            <a:off x="4352925" y="3552825"/>
            <a:ext cx="1238250" cy="2286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$40,000</a:t>
            </a:r>
            <a:endParaRPr lang="en-US" sz="1300" dirty="0"/>
          </a:p>
        </p:txBody>
      </p:sp>
      <p:sp>
        <p:nvSpPr>
          <p:cNvPr id="63" name="alloc-priority-49-8"/>
          <p:cNvSpPr/>
          <p:nvPr/>
        </p:nvSpPr>
        <p:spPr>
          <a:xfrm>
            <a:off x="6896100" y="3581400"/>
            <a:ext cx="704850" cy="171450"/>
          </a:xfrm>
          <a:prstGeom prst="roundRect">
            <a:avLst/>
          </a:prstGeom>
          <a:solidFill>
            <a:srgbClr val="F3F4F6"/>
          </a:solidFill>
          <a:ln w="12700">
            <a:solidFill>
              <a:srgbClr val="E5E7EB"/>
            </a:solidFill>
            <a:prstDash val="solid"/>
          </a:ln>
        </p:spPr>
      </p:sp>
      <p:sp>
        <p:nvSpPr>
          <p:cNvPr id="64" name="alloc-priority-49-8"/>
          <p:cNvSpPr/>
          <p:nvPr/>
        </p:nvSpPr>
        <p:spPr>
          <a:xfrm>
            <a:off x="6896100" y="3581400"/>
            <a:ext cx="704850" cy="171450"/>
          </a:xfrm>
          <a:prstGeom prst="rect">
            <a:avLst/>
          </a:prstGeom>
          <a:noFill/>
          <a:ln/>
        </p:spPr>
        <p:txBody>
          <a:bodyPr wrap="square" lIns="76200" tIns="76200" rIns="76200" bIns="76200" rtlCol="0" anchor="ctr">
            <a:normAutofit/>
          </a:bodyPr>
          <a:lstStyle/>
          <a:p>
            <a:pPr algn="ctr" indent="0" marL="0">
              <a:buNone/>
            </a:pPr>
            <a:r>
              <a:rPr lang="en-US" sz="650" b="1" dirty="0">
                <a:solidFill>
                  <a:srgbClr val="6B7280"/>
                </a:solidFill>
                <a:latin typeface="Aptos" pitchFamily="34" charset="0"/>
                <a:ea typeface="Aptos" pitchFamily="34" charset="-122"/>
                <a:cs typeface="Aptos" pitchFamily="34" charset="-120"/>
              </a:rPr>
              <a:t>MEDIUM</a:t>
            </a:r>
            <a:endParaRPr lang="en-US" sz="650" dirty="0"/>
          </a:p>
        </p:txBody>
      </p:sp>
      <p:sp>
        <p:nvSpPr>
          <p:cNvPr id="65" name="footer-rule-4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6" name="footer-title-4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67" name="footer-meta-4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eyebrow-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TAM / SAM / SOM</a:t>
            </a:r>
            <a:endParaRPr lang="en-US" sz="2500" dirty="0"/>
          </a:p>
        </p:txBody>
      </p:sp>
      <p:sp>
        <p:nvSpPr>
          <p:cNvPr id="4" name="ladder-rung-5-1"/>
          <p:cNvSpPr/>
          <p:nvPr/>
        </p:nvSpPr>
        <p:spPr>
          <a:xfrm>
            <a:off x="609600" y="1304925"/>
            <a:ext cx="10591800" cy="1419225"/>
          </a:xfrm>
          <a:prstGeom prst="rect">
            <a:avLst/>
          </a:prstGeom>
          <a:solidFill>
            <a:srgbClr val="FFFFFF"/>
          </a:solidFill>
          <a:ln w="12700">
            <a:solidFill>
              <a:srgbClr val="DBEAFE"/>
            </a:solidFill>
            <a:prstDash val="solid"/>
          </a:ln>
        </p:spPr>
      </p:sp>
      <p:sp>
        <p:nvSpPr>
          <p:cNvPr id="5" name="ladder-scope-5-1"/>
          <p:cNvSpPr/>
          <p:nvPr/>
        </p:nvSpPr>
        <p:spPr>
          <a:xfrm>
            <a:off x="609600" y="1304925"/>
            <a:ext cx="838200" cy="1419225"/>
          </a:xfrm>
          <a:prstGeom prst="rect">
            <a:avLst/>
          </a:prstGeom>
          <a:solidFill>
            <a:srgbClr val="16324F"/>
          </a:solidFill>
          <a:ln w="12700">
            <a:solidFill>
              <a:srgbClr val="FFFFFF">
                <a:alpha val="0"/>
              </a:srgbClr>
            </a:solidFill>
            <a:prstDash val="solid"/>
          </a:ln>
        </p:spPr>
      </p:sp>
      <p:sp>
        <p:nvSpPr>
          <p:cNvPr id="6" name="ladder-scope-abbr-5-1"/>
          <p:cNvSpPr/>
          <p:nvPr/>
        </p:nvSpPr>
        <p:spPr>
          <a:xfrm>
            <a:off x="609600" y="1766888"/>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TAM</a:t>
            </a:r>
            <a:endParaRPr lang="en-US" sz="1800" dirty="0"/>
          </a:p>
        </p:txBody>
      </p:sp>
      <p:sp>
        <p:nvSpPr>
          <p:cNvPr id="7" name="ladder-scope-word-5-1"/>
          <p:cNvSpPr/>
          <p:nvPr/>
        </p:nvSpPr>
        <p:spPr>
          <a:xfrm>
            <a:off x="609600" y="2071688"/>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ADDRESSABLE MARKET</a:t>
            </a:r>
            <a:endParaRPr lang="en-US" sz="700" dirty="0"/>
          </a:p>
        </p:txBody>
      </p:sp>
      <p:sp>
        <p:nvSpPr>
          <p:cNvPr id="8" name="ladder-value-5-1"/>
          <p:cNvSpPr/>
          <p:nvPr/>
        </p:nvSpPr>
        <p:spPr>
          <a:xfrm>
            <a:off x="1619250" y="1457325"/>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16324F"/>
                </a:solidFill>
                <a:latin typeface="Aptos" pitchFamily="34" charset="0"/>
                <a:ea typeface="Aptos" pitchFamily="34" charset="-122"/>
                <a:cs typeface="Aptos" pitchFamily="34" charset="-120"/>
              </a:rPr>
              <a:t>$1.9B–$6.9B</a:t>
            </a:r>
            <a:endParaRPr lang="en-US" sz="2500" dirty="0"/>
          </a:p>
        </p:txBody>
      </p:sp>
      <p:sp>
        <p:nvSpPr>
          <p:cNvPr id="9" name="ladder-value-note-5-1"/>
          <p:cNvSpPr/>
          <p:nvPr/>
        </p:nvSpPr>
        <p:spPr>
          <a:xfrm>
            <a:off x="1619250" y="1895475"/>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80,000-115,000 U.S. organization accounts</a:t>
            </a:r>
            <a:endParaRPr lang="en-US" sz="800" dirty="0"/>
          </a:p>
        </p:txBody>
      </p:sp>
      <p:sp>
        <p:nvSpPr>
          <p:cNvPr id="10" name="ladder-def-5-1"/>
          <p:cNvSpPr/>
          <p:nvPr/>
        </p:nvSpPr>
        <p:spPr>
          <a:xfrm>
            <a:off x="4667250" y="1438275"/>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at maturity; buyer unit is one 200-2,000-employee B2B organization with cross-functional, customer-facing workflows and sufficient use of RelayOps-supported systems to connect at least three of Slack, Jira, Salesforce, and HubSpot.</a:t>
            </a:r>
            <a:endParaRPr lang="en-US" sz="950" dirty="0"/>
          </a:p>
        </p:txBody>
      </p:sp>
      <p:sp>
        <p:nvSpPr>
          <p:cNvPr id="11" name="ladder-rung-5-2"/>
          <p:cNvSpPr/>
          <p:nvPr/>
        </p:nvSpPr>
        <p:spPr>
          <a:xfrm>
            <a:off x="609600" y="2857500"/>
            <a:ext cx="10591800" cy="1419225"/>
          </a:xfrm>
          <a:prstGeom prst="rect">
            <a:avLst/>
          </a:prstGeom>
          <a:solidFill>
            <a:srgbClr val="FFFFFF"/>
          </a:solidFill>
          <a:ln w="12700">
            <a:solidFill>
              <a:srgbClr val="DBEAFE"/>
            </a:solidFill>
            <a:prstDash val="solid"/>
          </a:ln>
        </p:spPr>
      </p:sp>
      <p:sp>
        <p:nvSpPr>
          <p:cNvPr id="12" name="ladder-scope-5-2"/>
          <p:cNvSpPr/>
          <p:nvPr/>
        </p:nvSpPr>
        <p:spPr>
          <a:xfrm>
            <a:off x="609600" y="2857500"/>
            <a:ext cx="838200" cy="1419225"/>
          </a:xfrm>
          <a:prstGeom prst="rect">
            <a:avLst/>
          </a:prstGeom>
          <a:solidFill>
            <a:srgbClr val="39618F"/>
          </a:solidFill>
          <a:ln w="12700">
            <a:solidFill>
              <a:srgbClr val="FFFFFF">
                <a:alpha val="0"/>
              </a:srgbClr>
            </a:solidFill>
            <a:prstDash val="solid"/>
          </a:ln>
        </p:spPr>
      </p:sp>
      <p:sp>
        <p:nvSpPr>
          <p:cNvPr id="13" name="ladder-scope-abbr-5-2"/>
          <p:cNvSpPr/>
          <p:nvPr/>
        </p:nvSpPr>
        <p:spPr>
          <a:xfrm>
            <a:off x="609600" y="3319463"/>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SAM</a:t>
            </a:r>
            <a:endParaRPr lang="en-US" sz="1800" dirty="0"/>
          </a:p>
        </p:txBody>
      </p:sp>
      <p:sp>
        <p:nvSpPr>
          <p:cNvPr id="14" name="ladder-scope-word-5-2"/>
          <p:cNvSpPr/>
          <p:nvPr/>
        </p:nvSpPr>
        <p:spPr>
          <a:xfrm>
            <a:off x="609600" y="3624263"/>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SERVICEABLE MARKET</a:t>
            </a:r>
            <a:endParaRPr lang="en-US" sz="700" dirty="0"/>
          </a:p>
        </p:txBody>
      </p:sp>
      <p:sp>
        <p:nvSpPr>
          <p:cNvPr id="15" name="ladder-value-5-2"/>
          <p:cNvSpPr/>
          <p:nvPr/>
        </p:nvSpPr>
        <p:spPr>
          <a:xfrm>
            <a:off x="1619250" y="3009900"/>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274C78"/>
                </a:solidFill>
                <a:latin typeface="Aptos" pitchFamily="34" charset="0"/>
                <a:ea typeface="Aptos" pitchFamily="34" charset="-122"/>
                <a:cs typeface="Aptos" pitchFamily="34" charset="-120"/>
              </a:rPr>
              <a:t>$0.6B–$3.1B</a:t>
            </a:r>
            <a:endParaRPr lang="en-US" sz="2500" dirty="0"/>
          </a:p>
        </p:txBody>
      </p:sp>
      <p:sp>
        <p:nvSpPr>
          <p:cNvPr id="16" name="ladder-value-note-5-2"/>
          <p:cNvSpPr/>
          <p:nvPr/>
        </p:nvSpPr>
        <p:spPr>
          <a:xfrm>
            <a:off x="1619250" y="3448050"/>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24,000-52,000 U.S. organization accounts</a:t>
            </a:r>
            <a:endParaRPr lang="en-US" sz="800" dirty="0"/>
          </a:p>
        </p:txBody>
      </p:sp>
      <p:sp>
        <p:nvSpPr>
          <p:cNvPr id="17" name="ladder-def-5-2"/>
          <p:cNvSpPr/>
          <p:nvPr/>
        </p:nvSpPr>
        <p:spPr>
          <a:xfrm>
            <a:off x="4667250" y="2990850"/>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buyer unit is one qualified 200-2,000-employee B2B organization in the initial high-potential demand pool: complex sales-to-service transitions, recurring onboarding, project delivery, regulated or SLA-sensitive operations, and decentralized ownership.</a:t>
            </a:r>
            <a:endParaRPr lang="en-US" sz="950" dirty="0"/>
          </a:p>
        </p:txBody>
      </p:sp>
      <p:sp>
        <p:nvSpPr>
          <p:cNvPr id="18" name="ladder-rung-5-3"/>
          <p:cNvSpPr/>
          <p:nvPr/>
        </p:nvSpPr>
        <p:spPr>
          <a:xfrm>
            <a:off x="609600" y="4410075"/>
            <a:ext cx="10591800" cy="1419225"/>
          </a:xfrm>
          <a:prstGeom prst="rect">
            <a:avLst/>
          </a:prstGeom>
          <a:solidFill>
            <a:srgbClr val="FFFFFF"/>
          </a:solidFill>
          <a:ln w="12700">
            <a:solidFill>
              <a:srgbClr val="DBEAFE"/>
            </a:solidFill>
            <a:prstDash val="solid"/>
          </a:ln>
        </p:spPr>
      </p:sp>
      <p:sp>
        <p:nvSpPr>
          <p:cNvPr id="19" name="ladder-scope-5-3"/>
          <p:cNvSpPr/>
          <p:nvPr/>
        </p:nvSpPr>
        <p:spPr>
          <a:xfrm>
            <a:off x="609600" y="4410075"/>
            <a:ext cx="838200" cy="1419225"/>
          </a:xfrm>
          <a:prstGeom prst="rect">
            <a:avLst/>
          </a:prstGeom>
          <a:solidFill>
            <a:srgbClr val="5B83B1"/>
          </a:solidFill>
          <a:ln w="12700">
            <a:solidFill>
              <a:srgbClr val="FFFFFF">
                <a:alpha val="0"/>
              </a:srgbClr>
            </a:solidFill>
            <a:prstDash val="solid"/>
          </a:ln>
        </p:spPr>
      </p:sp>
      <p:sp>
        <p:nvSpPr>
          <p:cNvPr id="20" name="ladder-scope-abbr-5-3"/>
          <p:cNvSpPr/>
          <p:nvPr/>
        </p:nvSpPr>
        <p:spPr>
          <a:xfrm>
            <a:off x="609600" y="4872038"/>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SOM</a:t>
            </a:r>
            <a:endParaRPr lang="en-US" sz="1800" dirty="0"/>
          </a:p>
        </p:txBody>
      </p:sp>
      <p:sp>
        <p:nvSpPr>
          <p:cNvPr id="21" name="ladder-scope-word-5-3"/>
          <p:cNvSpPr/>
          <p:nvPr/>
        </p:nvSpPr>
        <p:spPr>
          <a:xfrm>
            <a:off x="609600" y="5176838"/>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OBTAINABLE MARKET</a:t>
            </a:r>
            <a:endParaRPr lang="en-US" sz="700" dirty="0"/>
          </a:p>
        </p:txBody>
      </p:sp>
      <p:sp>
        <p:nvSpPr>
          <p:cNvPr id="22" name="ladder-value-5-3"/>
          <p:cNvSpPr/>
          <p:nvPr/>
        </p:nvSpPr>
        <p:spPr>
          <a:xfrm>
            <a:off x="1619250" y="4562475"/>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39618F"/>
                </a:solidFill>
                <a:latin typeface="Aptos" pitchFamily="34" charset="0"/>
                <a:ea typeface="Aptos" pitchFamily="34" charset="-122"/>
                <a:cs typeface="Aptos" pitchFamily="34" charset="-120"/>
              </a:rPr>
              <a:t>$1.4M–$10.8M</a:t>
            </a:r>
            <a:endParaRPr lang="en-US" sz="2500" dirty="0"/>
          </a:p>
        </p:txBody>
      </p:sp>
      <p:sp>
        <p:nvSpPr>
          <p:cNvPr id="23" name="ladder-value-note-5-3"/>
          <p:cNvSpPr/>
          <p:nvPr/>
        </p:nvSpPr>
        <p:spPr>
          <a:xfrm>
            <a:off x="1619250" y="5000625"/>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revenue at the end of a three-year initial U.S. go-to-market period; approximately 60-180 customer accounts</a:t>
            </a:r>
            <a:endParaRPr lang="en-US" sz="800" dirty="0"/>
          </a:p>
        </p:txBody>
      </p:sp>
      <p:sp>
        <p:nvSpPr>
          <p:cNvPr id="24" name="ladder-def-5-3"/>
          <p:cNvSpPr/>
          <p:nvPr/>
        </p:nvSpPr>
        <p:spPr>
          <a:xfrm>
            <a:off x="4667250" y="4543425"/>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Three-year, U.S.-only initial beachhead; buyer unit is one sales-accepted and deployed organization account within the SAM.</a:t>
            </a:r>
            <a:endParaRPr lang="en-US" sz="950" dirty="0"/>
          </a:p>
        </p:txBody>
      </p:sp>
      <p:sp>
        <p:nvSpPr>
          <p:cNvPr id="25" name="ladder-foot-rule-5"/>
          <p:cNvSpPr/>
          <p:nvPr/>
        </p:nvSpPr>
        <p:spPr>
          <a:xfrm>
            <a:off x="609600" y="5905500"/>
            <a:ext cx="10591800" cy="9525"/>
          </a:xfrm>
          <a:prstGeom prst="line">
            <a:avLst/>
          </a:prstGeom>
          <a:solidFill>
            <a:srgbClr val="FFFFFF">
              <a:alpha val="0"/>
            </a:srgbClr>
          </a:solidFill>
          <a:ln w="12700">
            <a:solidFill>
              <a:srgbClr val="E5E7EB"/>
            </a:solidFill>
            <a:prstDash val="solid"/>
          </a:ln>
        </p:spPr>
      </p:sp>
      <p:sp>
        <p:nvSpPr>
          <p:cNvPr id="26" name="ladder-foot-5"/>
          <p:cNvSpPr/>
          <p:nvPr/>
        </p:nvSpPr>
        <p:spPr>
          <a:xfrm>
            <a:off x="609600" y="5962650"/>
            <a:ext cx="10591800" cy="190500"/>
          </a:xfrm>
          <a:prstGeom prst="rect">
            <a:avLst/>
          </a:prstGeom>
          <a:noFill/>
          <a:ln/>
        </p:spPr>
        <p:txBody>
          <a:bodyPr wrap="square" lIns="0" tIns="0" rIns="0" bIns="0" rtlCol="0" anchor="t">
            <a:normAutofit/>
          </a:bodyPr>
          <a:lstStyle/>
          <a:p>
            <a:pPr algn="l" indent="0" marL="0">
              <a:buNone/>
            </a:pPr>
            <a:r>
              <a:rPr lang="en-US" sz="75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750" dirty="0"/>
          </a:p>
        </p:txBody>
      </p:sp>
      <p:sp>
        <p:nvSpPr>
          <p:cNvPr id="27" name="footer-rule-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29" name="footer-meta-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graphicFrame>
        <p:nvGraphicFramePr>
          <p:cNvPr id="2" name="table-50"/>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648200"/>
        </p:xfrm>
        <a:graphic>
          <a:graphicData uri="http://schemas.openxmlformats.org/drawingml/2006/table">
            <a:tbl>
              <a:tblPr/>
              <a:tblGrid>
                <a:gridCol w="1905000"/>
                <a:gridCol w="1990725"/>
                <a:gridCol w="847725"/>
                <a:gridCol w="866775"/>
                <a:gridCol w="847725"/>
                <a:gridCol w="4133850"/>
              </a:tblGrid>
              <a:tr h="523875">
                <a:tc>
                  <a:txBody>
                    <a:bodyPr/>
                    <a:lstStyle/>
                    <a:p>
                      <a:pPr indent="0" marL="0">
                        <a:buNone/>
                      </a:pPr>
                      <a:r>
                        <a:rPr lang="en-US" sz="1025" b="1" dirty="0">
                          <a:solidFill>
                            <a:srgbClr val="FFFFFF"/>
                          </a:solidFill>
                          <a:latin typeface="Aptos" pitchFamily="34" charset="0"/>
                          <a:ea typeface="Aptos" pitchFamily="34" charset="-122"/>
                          <a:cs typeface="Aptos" pitchFamily="34" charset="-120"/>
                        </a:rPr>
                        <a:t>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Line Item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Allocation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Total</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Rationale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ICP, messaging, and launch strategy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ICP and Jobs-To-Be-Done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35.7%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Refines qualification criteria for US companies with 200–2,000 employees, cross-system fragmentation, and visible handoff risk.</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ICP, messaging, and launch strategy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Persona focus groups and messaging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35.7%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Funds recruitment, facilitation, synthesis, and refinement of existing message anchors across executive, technical, and administrative operations personas.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ICP, messaging, and launch strategy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Launch planning, claim governance, and quarterly reviews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28.6%</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Translates validated findings into campaign briefs, approval rules, qualification standards, and quarterly prioritization decisions.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Website, conversion, and SEO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Information architecture and website copy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37.5%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6%</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Implements the homepage, platform positioning, workflow-intelligence answer page, persona pages, trust content, integrations evidence, and ROI methodology narrative.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Website, conversion, and SEO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Landing-page development and diagnostic conversion path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37.5%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6%</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Builds tailored diagnostic and demo destinations, forms, routing, thank-you experiences, and campaign-specific landing-page variants.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Website, conversion, and SEO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Technical SEO and answer-engine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$18,000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2.4%</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Supports canonical governance, crawlability, structured content, internal linking, search intent mapping, and answer-first page formatting.</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Website, conversion, and SEO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CRO, accessibility QA, and website maintenance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$12,000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1.6%</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Funds form testing, usability corrections, message-to-page alignment checks, accessibility QA, and maintenance after launch.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Content and sales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Editorial and organic-search content production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32.3%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6.7%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Produces answer-first articles covering handoff failure, bottlenecks, workflow baselines, governance, comparisons, and improvement prioritization.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Content and sales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Sales collateral and committee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35.5%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7.3%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Implements diagnostic preparation, evaluation frameworks, ROI worksheets, business-case materials, battlecards, objection responses, and committee comparison assets.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5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4" name="title-5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Line Items</a:t>
            </a:r>
            <a:endParaRPr lang="en-US" sz="2500" dirty="0"/>
          </a:p>
        </p:txBody>
      </p:sp>
      <p:sp>
        <p:nvSpPr>
          <p:cNvPr id="5" name="footer-rule-5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graphicFrame>
        <p:nvGraphicFramePr>
          <p:cNvPr id="2" name="table-51"/>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352925"/>
        </p:xfrm>
        <a:graphic>
          <a:graphicData uri="http://schemas.openxmlformats.org/drawingml/2006/table">
            <a:tbl>
              <a:tblPr/>
              <a:tblGrid>
                <a:gridCol w="1905000"/>
                <a:gridCol w="1990725"/>
                <a:gridCol w="847725"/>
                <a:gridCol w="866775"/>
                <a:gridCol w="847725"/>
                <a:gridCol w="4133850"/>
              </a:tblGrid>
              <a:tr h="523875">
                <a:tc>
                  <a:txBody>
                    <a:bodyPr/>
                    <a:lstStyle/>
                    <a:p>
                      <a:pPr indent="0" marL="0">
                        <a:buNone/>
                      </a:pPr>
                      <a:r>
                        <a:rPr lang="en-US" sz="1025" b="1" dirty="0">
                          <a:solidFill>
                            <a:srgbClr val="FFFFFF"/>
                          </a:solidFill>
                          <a:latin typeface="Aptos" pitchFamily="34" charset="0"/>
                          <a:ea typeface="Aptos" pitchFamily="34" charset="-122"/>
                          <a:cs typeface="Aptos" pitchFamily="34" charset="-120"/>
                        </a:rPr>
                        <a:t>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Line Item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Allocation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Total</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Rationale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Content and sales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Technical proof and trust content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19.4%</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Adapts validated product evidence into connector, governance, data-flow, explainability, privacy, and technical-evaluation materials without asserting unsupported capabilities.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Content and sales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Content design, repurposing, and maintenance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12.9%</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Supports the medium-effort cadence through templates, design, persona adaptation, version control, refreshes, and reuse of major assets across multiple calendar instances.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media spend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Google high-intent Search media</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58.8%</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Prioritizes exact- and phrase-match problem, category, and evaluation intent related to broken handoffs, workflow risk, process intelligence, and cross-system operations visibility.</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media spend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LinkedIn persona and account targeting media</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32.4%</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7.3%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Targets approved executive operations, IT and systems operations, and administrative operations roles at qualified US mid-market accounts.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media spend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Multi-stakeholder retargeting media</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8.8%</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Re-engages qualified site visitors and proof-seeking committee members with governance, ROI, diagnostic, and objection-handling messages.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campaign management and creative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Campaign architecture, management, and optimization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46.2%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Covers setup, keyword and audience controls, exclusions, pacing, search-term review, reporting, and optimization toward qualified diagnostic and demo outcomes.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campaign management and creative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Paid creative production and message testing</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53.8%</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Produces search copy, LinkedIn units, retargeting variants, and persona-specific proof messages aligned with the 22 planned ad instances and subsequent optimization cycles.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Virtual events, demonstrations, and proof development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Workflow-risk webinars and virtual programs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Funds planning, speakers, promotion support, production, moderation, follow-up, and repurposing for diagnostic-led educational sessions.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4" name="title-5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Line Items — Continued</a:t>
            </a:r>
            <a:endParaRPr lang="en-US" sz="2500" dirty="0"/>
          </a:p>
        </p:txBody>
      </p:sp>
      <p:sp>
        <p:nvSpPr>
          <p:cNvPr id="5" name="footer-rule-5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graphicFrame>
        <p:nvGraphicFramePr>
          <p:cNvPr id="2" name="table-52"/>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648200"/>
        </p:xfrm>
        <a:graphic>
          <a:graphicData uri="http://schemas.openxmlformats.org/drawingml/2006/table">
            <a:tbl>
              <a:tblPr/>
              <a:tblGrid>
                <a:gridCol w="1905000"/>
                <a:gridCol w="1990725"/>
                <a:gridCol w="847725"/>
                <a:gridCol w="866775"/>
                <a:gridCol w="847725"/>
                <a:gridCol w="4133850"/>
              </a:tblGrid>
              <a:tr h="523875">
                <a:tc>
                  <a:txBody>
                    <a:bodyPr/>
                    <a:lstStyle/>
                    <a:p>
                      <a:pPr indent="0" marL="0">
                        <a:buNone/>
                      </a:pPr>
                      <a:r>
                        <a:rPr lang="en-US" sz="1025" b="1" dirty="0">
                          <a:solidFill>
                            <a:srgbClr val="FFFFFF"/>
                          </a:solidFill>
                          <a:latin typeface="Aptos" pitchFamily="34" charset="0"/>
                          <a:ea typeface="Aptos" pitchFamily="34" charset="-122"/>
                          <a:cs typeface="Aptos" pitchFamily="34" charset="-120"/>
                        </a:rPr>
                        <a:t>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Line Item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Allocation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Total</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Rationale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Virtual events, demonstrations, and proof development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Persona-specific workflow teardowns and demo programs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Operationalizes executive, technical, and administrative demonstrations around handoff risk, ownership, governance, and improvement prioritization.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Virtual events, demonstrations, and proof development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Referenceable proof and pilot-evidence development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Creates approved frameworks for capturing pilot baselines, outcome evidence, quotes, and proof artifacts when substantiated evidence becomes available.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Measurement, tooling, operations, and compliance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Analytics and conversion-tracking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31.2%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Implements event definitions, form and CTA tracking, campaign taxonomy, diagnostic funnel visibility, and tracking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Measurement, tooling, operations, and compliance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Marketing and reporting tools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31.2%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Provides a controlled allowance for analytics, SEO research, webinar, content workflow, testing, and dashboard capabilities, subject to existing-stack review.</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Measurement, tooling, operations, and compliance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CRM operations, lead routing, and reporting</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Supports source capture, qualification fields, routing, sales disposition, dashboarding, and closed-loop feedback on demo quality.</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Measurement, tooling, operations, and compliance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Privacy, compliance, claim review, and campaign QA</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12.5%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Funds consent, data-use, accessibility, brand, claim-substantiation, targeting, and launch-readiness checks appropriate to US B2B execution.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Testing and contingency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Validated media test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37.5%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Can be released to proven search themes, persona segments, or retargeting audiences after lead-quality and tracking gates are met.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Testing and contingency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Production and technical contingency</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37.5%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Covers unplanned development, integration, content correction, accessibility, or tracking remediation discovered during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Testing and contingency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Proof, legal, and claim-substantiation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25%</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Provides capacity for evidence review or specialist support when technical, privacy, security, or outcome claims require additional substantiation.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5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4" name="title-5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Line Items — Continued</a:t>
            </a:r>
            <a:endParaRPr lang="en-US" sz="2500" dirty="0"/>
          </a:p>
        </p:txBody>
      </p:sp>
      <p:sp>
        <p:nvSpPr>
          <p:cNvPr id="5" name="footer-rule-5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graphicFrame>
        <p:nvGraphicFramePr>
          <p:cNvPr id="2" name="table-53"/>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114800"/>
        </p:xfrm>
        <a:graphic>
          <a:graphicData uri="http://schemas.openxmlformats.org/drawingml/2006/table">
            <a:tbl>
              <a:tblPr/>
              <a:tblGrid>
                <a:gridCol w="1428750"/>
                <a:gridCol w="847725"/>
                <a:gridCol w="847725"/>
                <a:gridCol w="847725"/>
                <a:gridCol w="2895600"/>
                <a:gridCol w="3724275"/>
              </a:tblGrid>
              <a:tr h="419100">
                <a:tc>
                  <a:txBody>
                    <a:bodyPr/>
                    <a:lstStyle/>
                    <a:p>
                      <a:pPr indent="0" marL="0">
                        <a:buNone/>
                      </a:pPr>
                      <a:r>
                        <a:rPr lang="en-US" sz="1025" b="1" dirty="0">
                          <a:solidFill>
                            <a:srgbClr val="FFFFFF"/>
                          </a:solidFill>
                          <a:latin typeface="Aptos" pitchFamily="34" charset="0"/>
                          <a:ea typeface="Aptos" pitchFamily="34" charset="-122"/>
                          <a:cs typeface="Aptos" pitchFamily="34" charset="-120"/>
                        </a:rPr>
                        <a:t>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Allocation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Total</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Priority</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Purpose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Planning Rationale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ICP, messaging, and launch strategy validation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$70,000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9.3%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critical</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Refine and validate the existing ICP, messaging matrix, claims, qualification logic, and launch decisions before scaling execution.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RelayOps has a defined roadmap and three supplied personas, but market language, objections, proof requirements, and prioritization still need real-world validation and operational approval.</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04825">
                <a:tc>
                  <a:txBody>
                    <a:bodyPr/>
                    <a:lstStyle/>
                    <a:p>
                      <a:pPr indent="0" marL="0">
                        <a:buNone/>
                      </a:pPr>
                      <a:r>
                        <a:rPr lang="en-US" sz="975" b="1" dirty="0">
                          <a:solidFill>
                            <a:srgbClr val="111827"/>
                          </a:solidFill>
                          <a:latin typeface="Aptos" pitchFamily="34" charset="0"/>
                          <a:ea typeface="Aptos" pitchFamily="34" charset="-122"/>
                          <a:cs typeface="Aptos" pitchFamily="34" charset="-120"/>
                        </a:rPr>
                        <a:t>Website, conversion, and SEO implementation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$120,000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16%</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critical</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Implement the diagnostic-led website journey, category education, persona destinations, trust content, and conversion infrastructure.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Paid activation depends on approved canonical URLs, role-specific pages, technical evidence, clear CTAs, reliable forms, CRM routing, and measurable diagnostic and demo paths.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Content and sales enablement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$155,000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20.7%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critical</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Produce and maintain the educational, proof-oriented, persona-specific, and sales-assisted assets required by the approved calendar and buying journey.</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A committee-based SaaS sale requires coordinated content for category comprehension, technical confidence, operational value, objection handling, and diagnostic follow-up.</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media spend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$170,000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22.7%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high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Capture validated high-intent demand and re-engage qualified buying-committee members after conversion and measurement readiness.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The mix follows the supplied targeting guidance: search leads demand capture, LinkedIn addresses role-specific audiences, and retargeting reinforces proof across committee members. Media spend is separate from management, creative, and analytics.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Paid campaign management and creative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$65,000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8.7%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high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Operate paid campaigns, enforce targeting quality, and produce testable persona- and funnel-specific creative independently from media spend.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A controlled launch requires keyword governance, exclusions, audience QA, budget pacing, creative iteration, landing-page alignment, and qualified-lead optimization.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Virtual events, demonstrations, and proof development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6.7%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high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Create credible interaction points that demonstrate workflow-risk diagnosis, technical fit, and measurable operational value.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The approved calendar includes virtual focus-group, workflow-teardown, webinar, and demo activity. These formats support committee education and produce qualitative evidence for message and sales-process refinement.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4" name="title-5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Workstreams</a:t>
            </a:r>
            <a:endParaRPr lang="en-US" sz="2500" dirty="0"/>
          </a:p>
        </p:txBody>
      </p:sp>
      <p:sp>
        <p:nvSpPr>
          <p:cNvPr id="5" name="footer-rule-5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graphicFrame>
        <p:nvGraphicFramePr>
          <p:cNvPr id="2" name="table-54"/>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95450"/>
        </p:xfrm>
        <a:graphic>
          <a:graphicData uri="http://schemas.openxmlformats.org/drawingml/2006/table">
            <a:tbl>
              <a:tblPr/>
              <a:tblGrid>
                <a:gridCol w="1428750"/>
                <a:gridCol w="847725"/>
                <a:gridCol w="847725"/>
                <a:gridCol w="847725"/>
                <a:gridCol w="2895600"/>
                <a:gridCol w="3724275"/>
              </a:tblGrid>
              <a:tr h="419100">
                <a:tc>
                  <a:txBody>
                    <a:bodyPr/>
                    <a:lstStyle/>
                    <a:p>
                      <a:pPr indent="0" marL="0">
                        <a:buNone/>
                      </a:pPr>
                      <a:r>
                        <a:rPr lang="en-US" sz="1025" b="1" dirty="0">
                          <a:solidFill>
                            <a:srgbClr val="FFFFFF"/>
                          </a:solidFill>
                          <a:latin typeface="Aptos" pitchFamily="34" charset="0"/>
                          <a:ea typeface="Aptos" pitchFamily="34" charset="-122"/>
                          <a:cs typeface="Aptos" pitchFamily="34" charset="-120"/>
                        </a:rPr>
                        <a:t>Workstream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Allocation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 of Total</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Priority</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Purpose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Planning Rationale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Measurement, tooling, operations, and compliance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$80,000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10.7%</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critical</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Establish reliable attribution, CRM capture, reporting, workflow management, quality assurance, and responsible campaign operations.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RelayOps needs baseline funnel data and complete source, campaign, and sales-disposition capture before media performance or acquisition economics can be interpreted.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38175">
                <a:tc>
                  <a:txBody>
                    <a:bodyPr/>
                    <a:lstStyle/>
                    <a:p>
                      <a:pPr indent="0" marL="0">
                        <a:buNone/>
                      </a:pPr>
                      <a:r>
                        <a:rPr lang="en-US" sz="975" b="1" dirty="0">
                          <a:solidFill>
                            <a:srgbClr val="111827"/>
                          </a:solidFill>
                          <a:latin typeface="Aptos" pitchFamily="34" charset="0"/>
                          <a:ea typeface="Aptos" pitchFamily="34" charset="-122"/>
                          <a:cs typeface="Aptos" pitchFamily="34" charset="-120"/>
                        </a:rPr>
                        <a:t>Testing and contingency reserve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$40,000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5.3%</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medium</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Preserve flexibility for validated opportunities, implementation corrections, proof requirements, and controlled experiments without disrupting core execution.</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Because baseline performance and implementation complexity are not yet known, a visible reserve is more responsible than prematurely assigning all funds to channels.</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Budget</a:t>
            </a:r>
            <a:endParaRPr lang="en-US" sz="1100" dirty="0"/>
          </a:p>
        </p:txBody>
      </p:sp>
      <p:sp>
        <p:nvSpPr>
          <p:cNvPr id="4" name="title-5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Draft Budget — Workstreams — Continued</a:t>
            </a:r>
            <a:endParaRPr lang="en-US" sz="2500" dirty="0"/>
          </a:p>
        </p:txBody>
      </p:sp>
      <p:sp>
        <p:nvSpPr>
          <p:cNvPr id="5" name="footer-rule-5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eyebrow-55"/>
          <p:cNvSpPr/>
          <p:nvPr/>
        </p:nvSpPr>
        <p:spPr>
          <a:xfrm>
            <a:off x="609600" y="381000"/>
            <a:ext cx="5143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KPIs</a:t>
            </a:r>
            <a:endParaRPr lang="en-US" sz="1100" dirty="0"/>
          </a:p>
        </p:txBody>
      </p:sp>
      <p:sp>
        <p:nvSpPr>
          <p:cNvPr id="3" name="statement-rule-55"/>
          <p:cNvSpPr/>
          <p:nvPr/>
        </p:nvSpPr>
        <p:spPr>
          <a:xfrm>
            <a:off x="609600" y="914400"/>
            <a:ext cx="1238250" cy="57150"/>
          </a:xfrm>
          <a:prstGeom prst="rect">
            <a:avLst/>
          </a:prstGeom>
          <a:solidFill>
            <a:srgbClr val="274C78"/>
          </a:solidFill>
          <a:ln w="12700">
            <a:solidFill>
              <a:srgbClr val="FFFFFF">
                <a:alpha val="0"/>
              </a:srgbClr>
            </a:solidFill>
            <a:prstDash val="solid"/>
          </a:ln>
        </p:spPr>
      </p:sp>
      <p:sp>
        <p:nvSpPr>
          <p:cNvPr id="4" name="statement-55"/>
          <p:cNvSpPr/>
          <p:nvPr/>
        </p:nvSpPr>
        <p:spPr>
          <a:xfrm>
            <a:off x="609600" y="1200150"/>
            <a:ext cx="9810750" cy="1323975"/>
          </a:xfrm>
          <a:prstGeom prst="rect">
            <a:avLst/>
          </a:prstGeom>
          <a:noFill/>
          <a:ln/>
        </p:spPr>
        <p:txBody>
          <a:bodyPr wrap="square" lIns="0" tIns="0" rIns="0" bIns="0" rtlCol="0" anchor="t"/>
          <a:lstStyle/>
          <a:p>
            <a:pPr algn="l" indent="0" marL="0">
              <a:buNone/>
            </a:pPr>
            <a:r>
              <a:rPr lang="en-US" sz="4200" b="1" dirty="0">
                <a:solidFill>
                  <a:srgbClr val="16324F"/>
                </a:solidFill>
                <a:latin typeface="Aptos" pitchFamily="34" charset="0"/>
                <a:ea typeface="Aptos" pitchFamily="34" charset="-122"/>
                <a:cs typeface="Aptos" pitchFamily="34" charset="-120"/>
              </a:rPr>
              <a:t>Sales-accepted qualified demo requests</a:t>
            </a:r>
            <a:endParaRPr lang="en-US" sz="4200" dirty="0"/>
          </a:p>
        </p:txBody>
      </p:sp>
      <p:sp>
        <p:nvSpPr>
          <p:cNvPr id="5" name="statement-label-55"/>
          <p:cNvSpPr/>
          <p:nvPr/>
        </p:nvSpPr>
        <p:spPr>
          <a:xfrm>
            <a:off x="609600" y="2790825"/>
            <a:ext cx="8572500" cy="22860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PRIMARY GOAL METRIC</a:t>
            </a:r>
            <a:endParaRPr lang="en-US" sz="900" dirty="0"/>
          </a:p>
        </p:txBody>
      </p:sp>
      <p:sp>
        <p:nvSpPr>
          <p:cNvPr id="6" name="footer-rule-5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5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8" name="footer-meta-5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eyebrow-5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KPIs</a:t>
            </a:r>
            <a:endParaRPr lang="en-US" sz="1100" dirty="0"/>
          </a:p>
        </p:txBody>
      </p:sp>
      <p:sp>
        <p:nvSpPr>
          <p:cNvPr id="3" name="title-5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North Star Metrics</a:t>
            </a:r>
            <a:endParaRPr lang="en-US" sz="2500" dirty="0"/>
          </a:p>
        </p:txBody>
      </p:sp>
      <p:sp>
        <p:nvSpPr>
          <p:cNvPr id="4" name="bullet-list-56"/>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Sales-accepted workflow diagnostic and demo requests from qualified target accounts.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Diagnostic-to-demo and demo-to-opportunity progression after CRM stage definitions are operational.</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Buying-committee engagement with operations, technical trust, integration, executive value, and ROI methodology content.</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Content-influenced qualified pipeline using an approved attribution model.</a:t>
            </a:r>
            <a:endParaRPr lang="en-US" sz="1400" dirty="0"/>
          </a:p>
        </p:txBody>
      </p:sp>
      <p:sp>
        <p:nvSpPr>
          <p:cNvPr id="5" name="footer-rule-5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graphicFrame>
        <p:nvGraphicFramePr>
          <p:cNvPr id="2" name="table-57"/>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30530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828675">
                <a:tc>
                  <a:txBody>
                    <a:bodyPr/>
                    <a:lstStyle/>
                    <a:p>
                      <a:pPr indent="0" marL="0">
                        <a:buNone/>
                      </a:pPr>
                      <a:r>
                        <a:rPr lang="en-US" sz="1075" b="1" dirty="0">
                          <a:solidFill>
                            <a:srgbClr val="111827"/>
                          </a:solidFill>
                          <a:latin typeface="Aptos" pitchFamily="34" charset="0"/>
                          <a:ea typeface="Aptos" pitchFamily="34" charset="-122"/>
                          <a:cs typeface="Aptos" pitchFamily="34" charset="-120"/>
                        </a:rPr>
                        <a:t>Audience and message validation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Validation sessions completed across the supplied personas.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Repeated problem-language patterns documented.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Role-specific objections and proof needs confirmed.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Diagnostic triggers and disqualification signals approved.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Message revisions resulting from structured feedback.</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9715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Awareness and discoverability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organic sessions.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Search impressions and clicks for workflow-intelligence and cross-system handoff topics.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Engaged visits to category and answer pages.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Target-account LinkedIn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Checklist starts and completions.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Assisted diagnostic requests.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Interest and consideration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Platform and use-case page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Return-visitor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Integration-page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Technical and operations guide usage.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ROI methodology interactions.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Multi-page and multi-role engagement within target accounts.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Progression to evaluation or diagnostic content.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9715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Evaluation and trust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Trust-center and security-content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Evaluation scorecard usage.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Technical-review progression.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Stakeholder participation in diagnostic planning.</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Documented objection resolution.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Evaluation-to-booking progression.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KPIs</a:t>
            </a:r>
            <a:endParaRPr lang="en-US" sz="1100" dirty="0"/>
          </a:p>
        </p:txBody>
      </p:sp>
      <p:sp>
        <p:nvSpPr>
          <p:cNvPr id="4" name="title-5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a:t>
            </a:r>
            <a:endParaRPr lang="en-US" sz="2500" dirty="0"/>
          </a:p>
        </p:txBody>
      </p:sp>
      <p:sp>
        <p:nvSpPr>
          <p:cNvPr id="5" name="footer-rule-5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graphicFrame>
        <p:nvGraphicFramePr>
          <p:cNvPr id="2" name="table-58"/>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21945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1543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Conversion and sales handoff</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diagnostic and demo requests.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Sales-accepted request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Landing-page conversion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Form completion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Booking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Attendance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Lead-routing success.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Median sales follow-up time.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Diagnostic-to-demo progression.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Opportunity creation after stage definitions are approved.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125730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Paid channel quality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conversion rate by channel and message.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Sales-accepted request rate by channel.</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Search-term relevance.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Target-account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Buying-committee role coverage.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Cost per sales-accepted request.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Frequency and audience saturation.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Landing-page quality by intent segment.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KPIs</a:t>
            </a:r>
            <a:endParaRPr lang="en-US" sz="1100" dirty="0"/>
          </a:p>
        </p:txBody>
      </p:sp>
      <p:sp>
        <p:nvSpPr>
          <p:cNvPr id="4" name="title-5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 — Continued</a:t>
            </a:r>
            <a:endParaRPr lang="en-US" sz="2500" dirty="0"/>
          </a:p>
        </p:txBody>
      </p:sp>
      <p:sp>
        <p:nvSpPr>
          <p:cNvPr id="5" name="footer-rule-5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graphicFrame>
        <p:nvGraphicFramePr>
          <p:cNvPr id="2" name="table-59"/>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64795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Content operations and governance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Priority assets completed on schedule.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Percentage of high-risk claims with approved evidence.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Percentage of governed pages with owners and last-validated dates.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Review turnaround time.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Broken-link, schema, canonical, form, and tracking QA pass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 usage of enablement assets.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Content refreshes triggered by product or policy changes.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Retention foundation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Onboarding-template completion.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Workflow baseline documentation.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Action ownership recorded.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Workflow review participation.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Executive report delivery.</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Additional qualified workflows identified.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Customer evidence requests completed with approval.</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KPIs</a:t>
            </a:r>
            <a:endParaRPr lang="en-US" sz="1100" dirty="0"/>
          </a:p>
        </p:txBody>
      </p:sp>
      <p:sp>
        <p:nvSpPr>
          <p:cNvPr id="4" name="title-5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 — Continued</a:t>
            </a:r>
            <a:endParaRPr lang="en-US" sz="2500" dirty="0"/>
          </a:p>
        </p:txBody>
      </p:sp>
      <p:sp>
        <p:nvSpPr>
          <p:cNvPr id="5" name="footer-rule-5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5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eyebrow-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TAM Methodology</a:t>
            </a:r>
            <a:endParaRPr lang="en-US" sz="2500" dirty="0"/>
          </a:p>
        </p:txBody>
      </p:sp>
      <p:sp>
        <p:nvSpPr>
          <p:cNvPr id="4" name="mdetail-card-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6"/>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TAM — ADDRESSABLE MARKET</a:t>
            </a:r>
            <a:endParaRPr lang="en-US" sz="950" dirty="0"/>
          </a:p>
        </p:txBody>
      </p:sp>
      <p:sp>
        <p:nvSpPr>
          <p:cNvPr id="7" name="mdetail-abbr-6"/>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TAM</a:t>
            </a:r>
            <a:endParaRPr lang="en-US" sz="2000" dirty="0"/>
          </a:p>
        </p:txBody>
      </p:sp>
      <p:sp>
        <p:nvSpPr>
          <p:cNvPr id="8" name="mdetail-value-6"/>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$1.9B–$6.9B</a:t>
            </a:r>
            <a:endParaRPr lang="en-US" sz="1300" dirty="0"/>
          </a:p>
        </p:txBody>
      </p:sp>
      <p:sp>
        <p:nvSpPr>
          <p:cNvPr id="9" name="mdetail-qualifier-6"/>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80,000-115,000 U.S. organization accounts</a:t>
            </a:r>
            <a:endParaRPr lang="en-US" sz="800" dirty="0"/>
          </a:p>
        </p:txBody>
      </p:sp>
      <p:sp>
        <p:nvSpPr>
          <p:cNvPr id="10" name="mdetail-h-6-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6-185"/>
          <p:cNvSpPr/>
          <p:nvPr/>
        </p:nvSpPr>
        <p:spPr>
          <a:xfrm>
            <a:off x="3467100" y="19716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at maturity; buyer unit is one 200-2,000-employee B2B organization with cross-functional, customer-facing workflows and sufficient use of RelayOps-supported systems to connect at least three of Slack, Jira, Salesforce, and HubSpot.</a:t>
            </a:r>
            <a:endParaRPr lang="en-US" sz="950" dirty="0"/>
          </a:p>
        </p:txBody>
      </p:sp>
      <p:sp>
        <p:nvSpPr>
          <p:cNvPr id="12" name="mdetail-h-6-252"/>
          <p:cNvSpPr/>
          <p:nvPr/>
        </p:nvSpPr>
        <p:spPr>
          <a:xfrm>
            <a:off x="3467100" y="24003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6-252"/>
          <p:cNvSpPr/>
          <p:nvPr/>
        </p:nvSpPr>
        <p:spPr>
          <a:xfrm>
            <a:off x="3467100" y="2609850"/>
            <a:ext cx="7524750" cy="49530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Estimated 120,000-145,000 U.S. employer firms in the 200-2,000 employee band, using Census firm-size data for 200-499, 500-999, and a pro-rated portion of the 1,000-2,499 band; multiplied by an estimated 65%-80% B2B, multi-team, multi-system workflow-fit rate = 80,000-115,000 eligible accounts. Multiplied by a $24,000-$60,000 indicative annual contract-value proxy = $1.9B-$6.9B.</a:t>
            </a:r>
            <a:endParaRPr lang="en-US" sz="950" dirty="0"/>
          </a:p>
        </p:txBody>
      </p:sp>
      <p:sp>
        <p:nvSpPr>
          <p:cNvPr id="14" name="mdetail-h-assumptions-6"/>
          <p:cNvSpPr/>
          <p:nvPr/>
        </p:nvSpPr>
        <p:spPr>
          <a:xfrm>
            <a:off x="3467100" y="32004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6"/>
          <p:cNvSpPr/>
          <p:nvPr/>
        </p:nvSpPr>
        <p:spPr>
          <a:xfrm>
            <a:off x="3467100" y="3409950"/>
            <a:ext cx="7524750" cy="13811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Census employer-firm base is an appropriate upper-bound denominator, although it includes some organizations outside RelayOps's B2B and workflow-complexity criteria.</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A 65%-80% qualification factor removes organizations that are primarily consumer-facing, operate with too little cross-functional process complexity, lack enough supported systems, or have unsuitable data access.</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The $24,000-$60,000 annual contract-value proxy is not a proposed RelayOps price. It brackets public comparable annual subscription spend from $2,000 per month for HubSpot Data Hub Enterprise to $4,700 per month for HubSpot Customer Platform Enterprise, before additional seats, usage, services, or discounts.</a:t>
            </a:r>
            <a:endParaRPr lang="en-US" sz="900" dirty="0"/>
          </a:p>
        </p:txBody>
      </p:sp>
      <p:sp>
        <p:nvSpPr>
          <p:cNvPr id="16" name="mdetail-sources-6"/>
          <p:cNvSpPr/>
          <p:nvPr/>
        </p:nvSpPr>
        <p:spPr>
          <a:xfrm>
            <a:off x="3467100" y="4886325"/>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800" dirty="0"/>
          </a:p>
        </p:txBody>
      </p:sp>
      <p:sp>
        <p:nvSpPr>
          <p:cNvPr id="17" name="footer-rule-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9" name="footer-meta-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graphicFrame>
        <p:nvGraphicFramePr>
          <p:cNvPr id="2" name="table-60"/>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419350"/>
        </p:xfrm>
        <a:graphic>
          <a:graphicData uri="http://schemas.openxmlformats.org/drawingml/2006/table">
            <a:tbl>
              <a:tblPr/>
              <a:tblGrid>
                <a:gridCol w="2600325"/>
                <a:gridCol w="2638425"/>
                <a:gridCol w="2600325"/>
                <a:gridCol w="2752725"/>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Action or vote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Owner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Timing / status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1</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2</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3</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4</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5</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6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11 — Action Items · Editable placeholder</a:t>
            </a:r>
            <a:endParaRPr lang="en-US" sz="1100" dirty="0"/>
          </a:p>
        </p:txBody>
      </p:sp>
      <p:sp>
        <p:nvSpPr>
          <p:cNvPr id="4" name="title-6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Board Actions &amp; Vote Request</a:t>
            </a:r>
            <a:endParaRPr lang="en-US" sz="2500" dirty="0"/>
          </a:p>
        </p:txBody>
      </p:sp>
      <p:sp>
        <p:nvSpPr>
          <p:cNvPr id="5" name="footer-rule-6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6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6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eyebrow-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SAM Methodology</a:t>
            </a:r>
            <a:endParaRPr lang="en-US" sz="2500" dirty="0"/>
          </a:p>
        </p:txBody>
      </p:sp>
      <p:sp>
        <p:nvSpPr>
          <p:cNvPr id="4" name="mdetail-card-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7"/>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SAM — SERVICEABLE MARKET</a:t>
            </a:r>
            <a:endParaRPr lang="en-US" sz="950" dirty="0"/>
          </a:p>
        </p:txBody>
      </p:sp>
      <p:sp>
        <p:nvSpPr>
          <p:cNvPr id="7" name="mdetail-abbr-7"/>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SAM</a:t>
            </a:r>
            <a:endParaRPr lang="en-US" sz="2000" dirty="0"/>
          </a:p>
        </p:txBody>
      </p:sp>
      <p:sp>
        <p:nvSpPr>
          <p:cNvPr id="8" name="mdetail-value-7"/>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$0.6B–$3.1B</a:t>
            </a:r>
            <a:endParaRPr lang="en-US" sz="1300" dirty="0"/>
          </a:p>
        </p:txBody>
      </p:sp>
      <p:sp>
        <p:nvSpPr>
          <p:cNvPr id="9" name="mdetail-qualifier-7"/>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24,000-52,000 U.S. organization accounts</a:t>
            </a:r>
            <a:endParaRPr lang="en-US" sz="800" dirty="0"/>
          </a:p>
        </p:txBody>
      </p:sp>
      <p:sp>
        <p:nvSpPr>
          <p:cNvPr id="10" name="mdetail-h-7-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7-185"/>
          <p:cNvSpPr/>
          <p:nvPr/>
        </p:nvSpPr>
        <p:spPr>
          <a:xfrm>
            <a:off x="3467100" y="1971675"/>
            <a:ext cx="7524750" cy="49530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buyer unit is one qualified 200-2,000-employee B2B organization in the initial high-potential demand pool: complex sales-to-service transitions, recurring onboarding, project delivery, regulated or SLA-sensitive operations, and decentralized ownership.</a:t>
            </a:r>
            <a:endParaRPr lang="en-US" sz="950" dirty="0"/>
          </a:p>
        </p:txBody>
      </p:sp>
      <p:sp>
        <p:nvSpPr>
          <p:cNvPr id="12" name="mdetail-h-7-269"/>
          <p:cNvSpPr/>
          <p:nvPr/>
        </p:nvSpPr>
        <p:spPr>
          <a:xfrm>
            <a:off x="3467100" y="25622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7-269"/>
          <p:cNvSpPr/>
          <p:nvPr/>
        </p:nvSpPr>
        <p:spPr>
          <a:xfrm>
            <a:off x="3467100" y="27717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TAM eligible-account range of 80,000-115,000 multiplied by a 30%-45% priority-use-case and vertical concentration factor = 24,000-52,000 SAM accounts. Multiplied by the same $24,000-$60,000 indicative annual contract-value proxy = $0.6B-$3.1B.</a:t>
            </a:r>
            <a:endParaRPr lang="en-US" sz="950" dirty="0"/>
          </a:p>
        </p:txBody>
      </p:sp>
      <p:sp>
        <p:nvSpPr>
          <p:cNvPr id="14" name="mdetail-h-assumptions-7"/>
          <p:cNvSpPr/>
          <p:nvPr/>
        </p:nvSpPr>
        <p:spPr>
          <a:xfrm>
            <a:off x="3467100" y="32004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7"/>
          <p:cNvSpPr/>
          <p:nvPr/>
        </p:nvSpPr>
        <p:spPr>
          <a:xfrm>
            <a:off x="3467100" y="3409950"/>
            <a:ext cx="7524750" cy="10763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30%-45% factor is a planning proxy, not a published market statistic; it concentrates on firms where cross-system handoff visibility, process-risk detection, and improvement measurement are more likely to be urgent.</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Priority demand includes, but is not limited to, B2B software and technology, professional and project-based services, logistics and distribution, manufacturing, financial-services-adjacent operations, and other SLA- or compliance-sensitive teams.</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SAM requires a viable initial integration footprint and excludes firms needing ERP-centered enterprise process mining as their first requirement.</a:t>
            </a:r>
            <a:endParaRPr lang="en-US" sz="900" dirty="0"/>
          </a:p>
        </p:txBody>
      </p:sp>
      <p:sp>
        <p:nvSpPr>
          <p:cNvPr id="16" name="mdetail-sources-7"/>
          <p:cNvSpPr/>
          <p:nvPr/>
        </p:nvSpPr>
        <p:spPr>
          <a:xfrm>
            <a:off x="3467100" y="4581525"/>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800" dirty="0"/>
          </a:p>
        </p:txBody>
      </p:sp>
      <p:sp>
        <p:nvSpPr>
          <p:cNvPr id="17" name="footer-rule-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9" name="footer-meta-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eyebrow-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SOM Methodology</a:t>
            </a:r>
            <a:endParaRPr lang="en-US" sz="2500" dirty="0"/>
          </a:p>
        </p:txBody>
      </p:sp>
      <p:sp>
        <p:nvSpPr>
          <p:cNvPr id="4" name="mdetail-card-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8"/>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SOM — OBTAINABLE MARKET</a:t>
            </a:r>
            <a:endParaRPr lang="en-US" sz="950" dirty="0"/>
          </a:p>
        </p:txBody>
      </p:sp>
      <p:sp>
        <p:nvSpPr>
          <p:cNvPr id="7" name="mdetail-abbr-8"/>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SOM</a:t>
            </a:r>
            <a:endParaRPr lang="en-US" sz="2000" dirty="0"/>
          </a:p>
        </p:txBody>
      </p:sp>
      <p:sp>
        <p:nvSpPr>
          <p:cNvPr id="8" name="mdetail-value-8"/>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$1.4M–$10.8M</a:t>
            </a:r>
            <a:endParaRPr lang="en-US" sz="1300" dirty="0"/>
          </a:p>
        </p:txBody>
      </p:sp>
      <p:sp>
        <p:nvSpPr>
          <p:cNvPr id="9" name="mdetail-qualifier-8"/>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revenue at the end of a three-year initial U.S. go-to-market period; approximately 60-180 customer accounts</a:t>
            </a:r>
            <a:endParaRPr lang="en-US" sz="800" dirty="0"/>
          </a:p>
        </p:txBody>
      </p:sp>
      <p:sp>
        <p:nvSpPr>
          <p:cNvPr id="10" name="mdetail-h-8-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8-185"/>
          <p:cNvSpPr/>
          <p:nvPr/>
        </p:nvSpPr>
        <p:spPr>
          <a:xfrm>
            <a:off x="3467100" y="19716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Three-year, U.S.-only initial beachhead; buyer unit is one sales-accepted and deployed organization account within the SAM. This is a reachable-revenue planning range, not a forecast of booked revenue.</a:t>
            </a:r>
            <a:endParaRPr lang="en-US" sz="950" dirty="0"/>
          </a:p>
        </p:txBody>
      </p:sp>
      <p:sp>
        <p:nvSpPr>
          <p:cNvPr id="12" name="mdetail-h-8-252"/>
          <p:cNvSpPr/>
          <p:nvPr/>
        </p:nvSpPr>
        <p:spPr>
          <a:xfrm>
            <a:off x="3467100" y="24003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8-252"/>
          <p:cNvSpPr/>
          <p:nvPr/>
        </p:nvSpPr>
        <p:spPr>
          <a:xfrm>
            <a:off x="3467100" y="2609850"/>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60-180 deployed accounts by the end of year three multiplied by $24,000-$60,000 annual recurring contract value = $1.4M-$10.8M ARR. This represents approximately 0.1%-0.8% of the 24,000-52,000-account SAM.</a:t>
            </a:r>
            <a:endParaRPr lang="en-US" sz="950" dirty="0"/>
          </a:p>
        </p:txBody>
      </p:sp>
      <p:sp>
        <p:nvSpPr>
          <p:cNvPr id="14" name="mdetail-h-assumptions-8"/>
          <p:cNvSpPr/>
          <p:nvPr/>
        </p:nvSpPr>
        <p:spPr>
          <a:xfrm>
            <a:off x="3467100" y="303847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8"/>
          <p:cNvSpPr/>
          <p:nvPr/>
        </p:nvSpPr>
        <p:spPr>
          <a:xfrm>
            <a:off x="3467100" y="3248025"/>
            <a:ext cx="7524750" cy="13811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A sales-led motion with a 30-90 day consideration cycle can support an initial diagnostic-led land motion, but deployment, security review, data access, and proof creation may extend realized close-to-live time.</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range assumes a constrained new-entrant GTM organization rather than broad national coverage: roughly 15-35 net deployed accounts in year one, then increasing annual deployment capacity through referenceability, repeatable onboarding, partners, and additional sales/customer-success capacity.</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Sales acceptance, diagnostic completion, demo-to-qualified-opportunity progression, and conversion instrumentation stated in the brief are treated as operating gates, not as validated historical performance.</a:t>
            </a:r>
            <a:endParaRPr lang="en-US" sz="900" dirty="0"/>
          </a:p>
        </p:txBody>
      </p:sp>
      <p:sp>
        <p:nvSpPr>
          <p:cNvPr id="16" name="mdetail-sources-8"/>
          <p:cNvSpPr/>
          <p:nvPr/>
        </p:nvSpPr>
        <p:spPr>
          <a:xfrm>
            <a:off x="3467100" y="4724400"/>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Customer Platform Pricing | HubSpot · 2022 SUSB Annual Datasets by Establishment Industry.</a:t>
            </a:r>
            <a:endParaRPr lang="en-US" sz="800" dirty="0"/>
          </a:p>
        </p:txBody>
      </p:sp>
      <p:sp>
        <p:nvSpPr>
          <p:cNvPr id="17" name="footer-rule-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19" name="footer-meta-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eyebrow-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Market Context &amp; Opportunity</a:t>
            </a:r>
            <a:endParaRPr lang="en-US" sz="1100" dirty="0"/>
          </a:p>
        </p:txBody>
      </p:sp>
      <p:sp>
        <p:nvSpPr>
          <p:cNvPr id="3" name="title-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Methodology &amp; Limitations</a:t>
            </a:r>
            <a:endParaRPr lang="en-US" sz="2500" dirty="0"/>
          </a:p>
        </p:txBody>
      </p:sp>
      <p:sp>
        <p:nvSpPr>
          <p:cNvPr id="4" name="bullet-list-9"/>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These are planning ranges, not an externally published category-market estimate and not a revenue forecast.</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 largest sensitivities are the actual count of firms running three supported systems, RelayOps's attainable ACV, security/data-integration friction, the share of firms with acute customer-facing handoff risk, and GTM capacity.</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 model explicitly excludes very small firms, single-system organizations, employee-surveillance use cases, organizations whose first requirement is broad ERP-centered process mining, consumer-only buyers, non-U.S. buyers, implementation/services revenue, and expansion revenue.</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Census data are lagged to 2022 and primarily provide a defensible employer-firm population denominator; they do not validate the product's integration-fit rate or purchase propensity.</a:t>
            </a:r>
            <a:endParaRPr lang="en-US" sz="1400" dirty="0"/>
          </a:p>
        </p:txBody>
      </p:sp>
      <p:sp>
        <p:nvSpPr>
          <p:cNvPr id="5" name="footer-rule-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Board Pitch Deck</a:t>
            </a:r>
            <a:endParaRPr lang="en-US" sz="900" dirty="0"/>
          </a:p>
        </p:txBody>
      </p:sp>
      <p:sp>
        <p:nvSpPr>
          <p:cNvPr id="7" name="footer-meta-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Board · Created 2026-08-10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60</Slides>
  <Notes>60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60</vt:i4>
      </vt:variant>
    </vt:vector>
  </HeadingPairs>
  <TitlesOfParts>
    <vt:vector size="6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vector>
  </TitlesOfParts>
  <Company>AI x GTM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RelayOps GTM Launch — Board Pitch Deck</dc:title>
  <dc:subject>Board GTM pitch deck</dc:subject>
  <dc:creator>AI x GTM</dc:creator>
  <cp:lastModifiedBy>AI x GTM</cp:lastModifiedBy>
  <cp:revision>1</cp:revision>
  <dcterms:created xsi:type="dcterms:W3CDTF">2026-08-10T00:11:57Z</dcterms:created>
  <dcterms:modified xsi:type="dcterms:W3CDTF">2026-08-10T00:11:57Z</dcterms:modified>
</cp:coreProperties>
</file>