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Lst>
  <p:notesMasterIdLst>
    <p:notesMasterId r:id="rId6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notesMaster" Target="notesMasters/notesMaster1.xml"/><Relationship Id="rId61" Type="http://schemas.openxmlformats.org/officeDocument/2006/relationships/presProps" Target="presProps.xml"/><Relationship Id="rId62" Type="http://schemas.openxmlformats.org/officeDocument/2006/relationships/viewProps" Target="viewProps.xml"/><Relationship Id="rId63" Type="http://schemas.openxmlformats.org/officeDocument/2006/relationships/theme" Target="theme/theme1.xml"/><Relationship Id="rId6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project
- product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project
- product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artifact:content_plan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artifact:product_analysis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artifact:content_plan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artifact:content_plan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artifact:content_plan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artifact:content_plan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artifact:content_plan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artifact:content_plan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artifact:product_analysis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artifact:product_analysis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artifact:content_calendar_90_day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artifact:content_calendar_90_day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artifact:content_calendar_90_day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artifact:content_plan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artifact:content_plan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artifact:content_plan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No external source references.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artifact:product_analysis
- product
- research:35e86b243afa
- research:8b5310c85996
- research:613f45f7cd64
- research:9867b36fc502
- research:b103aa21800b
- research:b74f5f2caffe
- research:5e2e9dfe024a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artifact:product_analysis
- product
- research:35e86b243afa
- research:8b5310c85996
- research:613f45f7cd64
- research:9867b36fc502
- research:b103aa21800b
- research:b74f5f2caffe
- research:5e2e9dfe024a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slate-band"/>
          <p:cNvSpPr/>
          <p:nvPr/>
        </p:nvSpPr>
        <p:spPr>
          <a:xfrm>
            <a:off x="0" y="0"/>
            <a:ext cx="12192000" cy="1352550"/>
          </a:xfrm>
          <a:prstGeom prst="rect">
            <a:avLst/>
          </a:prstGeom>
          <a:solidFill>
            <a:srgbClr val="16324F"/>
          </a:solidFill>
          <a:ln w="12700">
            <a:solidFill>
              <a:srgbClr val="FFFFFF">
                <a:alpha val="0"/>
              </a:srgbClr>
            </a:solidFill>
            <a:prstDash val="solid"/>
          </a:ln>
        </p:spPr>
      </p:sp>
      <p:sp>
        <p:nvSpPr>
          <p:cNvPr id="3" name="slate-title"/>
          <p:cNvSpPr/>
          <p:nvPr/>
        </p:nvSpPr>
        <p:spPr>
          <a:xfrm>
            <a:off x="609600" y="304800"/>
            <a:ext cx="10668000" cy="609600"/>
          </a:xfrm>
          <a:prstGeom prst="rect">
            <a:avLst/>
          </a:prstGeom>
          <a:noFill/>
          <a:ln/>
        </p:spPr>
        <p:txBody>
          <a:bodyPr wrap="square" lIns="0" tIns="0" rIns="0" bIns="0" rtlCol="0" anchor="t">
            <a:normAutofit/>
          </a:bodyPr>
          <a:lstStyle/>
          <a:p>
            <a:pPr algn="l" indent="0" marL="0">
              <a:buNone/>
            </a:pPr>
            <a:r>
              <a:rPr lang="en-US" sz="2500" b="1" dirty="0">
                <a:solidFill>
                  <a:srgbClr val="FFFFFF"/>
                </a:solidFill>
                <a:latin typeface="Aptos" pitchFamily="34" charset="0"/>
                <a:ea typeface="Aptos" pitchFamily="34" charset="-122"/>
                <a:cs typeface="Aptos" pitchFamily="34" charset="-120"/>
              </a:rPr>
              <a:t>RelayOps GTM Launch — Client Pitch Deck</a:t>
            </a:r>
            <a:endParaRPr lang="en-US" sz="2500" dirty="0"/>
          </a:p>
        </p:txBody>
      </p:sp>
      <p:sp>
        <p:nvSpPr>
          <p:cNvPr id="4" name="slate-takeaway"/>
          <p:cNvSpPr/>
          <p:nvPr/>
        </p:nvSpPr>
        <p:spPr>
          <a:xfrm>
            <a:off x="609600" y="962025"/>
            <a:ext cx="10668000" cy="266700"/>
          </a:xfrm>
          <a:prstGeom prst="rect">
            <a:avLst/>
          </a:prstGeom>
          <a:noFill/>
          <a:ln/>
        </p:spPr>
        <p:txBody>
          <a:bodyPr wrap="square" lIns="0" tIns="0" rIns="0" bIns="0" rtlCol="0" anchor="t">
            <a:normAutofit/>
          </a:bodyPr>
          <a:lstStyle/>
          <a:p>
            <a:pPr algn="l" indent="0" marL="0">
              <a:buNone/>
            </a:pPr>
            <a:r>
              <a:rPr lang="en-US" sz="1200" dirty="0">
                <a:solidFill>
                  <a:srgbClr val="DBEAFE"/>
                </a:solidFill>
                <a:latin typeface="Aptos" pitchFamily="34" charset="0"/>
                <a:ea typeface="Aptos" pitchFamily="34" charset="-122"/>
                <a:cs typeface="Aptos" pitchFamily="34" charset="-120"/>
              </a:rPr>
              <a:t>A modular, source-backed pitch deck: select and reorder the audience-ready slides you need.</a:t>
            </a:r>
            <a:endParaRPr lang="en-US" sz="1200" dirty="0"/>
          </a:p>
        </p:txBody>
      </p:sp>
      <p:sp>
        <p:nvSpPr>
          <p:cNvPr id="5" name="slate-rule-1"/>
          <p:cNvSpPr/>
          <p:nvPr/>
        </p:nvSpPr>
        <p:spPr>
          <a:xfrm>
            <a:off x="609600" y="1628775"/>
            <a:ext cx="2428875" cy="47625"/>
          </a:xfrm>
          <a:prstGeom prst="rect">
            <a:avLst/>
          </a:prstGeom>
          <a:solidFill>
            <a:srgbClr val="274C78"/>
          </a:solidFill>
          <a:ln w="12700">
            <a:solidFill>
              <a:srgbClr val="FFFFFF">
                <a:alpha val="0"/>
              </a:srgbClr>
            </a:solidFill>
            <a:prstDash val="solid"/>
          </a:ln>
        </p:spPr>
      </p:sp>
      <p:sp>
        <p:nvSpPr>
          <p:cNvPr id="6" name="slate-panel-title-1"/>
          <p:cNvSpPr/>
          <p:nvPr/>
        </p:nvSpPr>
        <p:spPr>
          <a:xfrm>
            <a:off x="609600" y="1781175"/>
            <a:ext cx="2428875" cy="266700"/>
          </a:xfrm>
          <a:prstGeom prst="rect">
            <a:avLst/>
          </a:prstGeom>
          <a:noFill/>
          <a:ln/>
        </p:spPr>
        <p:txBody>
          <a:bodyPr wrap="square" lIns="0" tIns="0" rIns="0" bIns="0" rtlCol="0" anchor="t">
            <a:normAutofit/>
          </a:bodyPr>
          <a:lstStyle/>
          <a:p>
            <a:pPr algn="l" indent="0" marL="0">
              <a:buNone/>
            </a:pPr>
            <a:r>
              <a:rPr lang="en-US" sz="1050" b="1" dirty="0">
                <a:solidFill>
                  <a:srgbClr val="274C78"/>
                </a:solidFill>
                <a:latin typeface="Aptos" pitchFamily="34" charset="0"/>
                <a:ea typeface="Aptos" pitchFamily="34" charset="-122"/>
                <a:cs typeface="Aptos" pitchFamily="34" charset="-120"/>
              </a:rPr>
              <a:t>PROJECT</a:t>
            </a:r>
            <a:endParaRPr lang="en-US" sz="1050" dirty="0"/>
          </a:p>
        </p:txBody>
      </p:sp>
      <p:sp>
        <p:nvSpPr>
          <p:cNvPr id="7" name="slate-label-1-1"/>
          <p:cNvSpPr/>
          <p:nvPr/>
        </p:nvSpPr>
        <p:spPr>
          <a:xfrm>
            <a:off x="609600" y="2181225"/>
            <a:ext cx="2428875"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NAME</a:t>
            </a:r>
            <a:endParaRPr lang="en-US" sz="800" dirty="0"/>
          </a:p>
        </p:txBody>
      </p:sp>
      <p:sp>
        <p:nvSpPr>
          <p:cNvPr id="8" name="slate-value-1-1"/>
          <p:cNvSpPr/>
          <p:nvPr/>
        </p:nvSpPr>
        <p:spPr>
          <a:xfrm>
            <a:off x="609600" y="2352675"/>
            <a:ext cx="2428875"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RelayOps GTM Launch</a:t>
            </a:r>
            <a:endParaRPr lang="en-US" sz="950" dirty="0"/>
          </a:p>
        </p:txBody>
      </p:sp>
      <p:sp>
        <p:nvSpPr>
          <p:cNvPr id="9" name="slate-label-1-2"/>
          <p:cNvSpPr/>
          <p:nvPr/>
        </p:nvSpPr>
        <p:spPr>
          <a:xfrm>
            <a:off x="609600" y="2638425"/>
            <a:ext cx="2428875"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CHANNEL</a:t>
            </a:r>
            <a:endParaRPr lang="en-US" sz="800" dirty="0"/>
          </a:p>
        </p:txBody>
      </p:sp>
      <p:sp>
        <p:nvSpPr>
          <p:cNvPr id="10" name="slate-value-1-2"/>
          <p:cNvSpPr/>
          <p:nvPr/>
        </p:nvSpPr>
        <p:spPr>
          <a:xfrm>
            <a:off x="609600" y="2809875"/>
            <a:ext cx="2428875"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B2B</a:t>
            </a:r>
            <a:endParaRPr lang="en-US" sz="950" dirty="0"/>
          </a:p>
        </p:txBody>
      </p:sp>
      <p:sp>
        <p:nvSpPr>
          <p:cNvPr id="11" name="slate-label-1-3"/>
          <p:cNvSpPr/>
          <p:nvPr/>
        </p:nvSpPr>
        <p:spPr>
          <a:xfrm>
            <a:off x="609600" y="3095625"/>
            <a:ext cx="2428875"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REGION</a:t>
            </a:r>
            <a:endParaRPr lang="en-US" sz="800" dirty="0"/>
          </a:p>
        </p:txBody>
      </p:sp>
      <p:sp>
        <p:nvSpPr>
          <p:cNvPr id="12" name="slate-value-1-3"/>
          <p:cNvSpPr/>
          <p:nvPr/>
        </p:nvSpPr>
        <p:spPr>
          <a:xfrm>
            <a:off x="609600" y="3267075"/>
            <a:ext cx="2428875"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US</a:t>
            </a:r>
            <a:endParaRPr lang="en-US" sz="950" dirty="0"/>
          </a:p>
        </p:txBody>
      </p:sp>
      <p:sp>
        <p:nvSpPr>
          <p:cNvPr id="13" name="slate-label-1-4"/>
          <p:cNvSpPr/>
          <p:nvPr/>
        </p:nvSpPr>
        <p:spPr>
          <a:xfrm>
            <a:off x="609600" y="3552825"/>
            <a:ext cx="2428875"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DECK TYPE</a:t>
            </a:r>
            <a:endParaRPr lang="en-US" sz="800" dirty="0"/>
          </a:p>
        </p:txBody>
      </p:sp>
      <p:sp>
        <p:nvSpPr>
          <p:cNvPr id="14" name="slate-value-1-4"/>
          <p:cNvSpPr/>
          <p:nvPr/>
        </p:nvSpPr>
        <p:spPr>
          <a:xfrm>
            <a:off x="609600" y="3724275"/>
            <a:ext cx="2428875"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Client</a:t>
            </a:r>
            <a:endParaRPr lang="en-US" sz="950" dirty="0"/>
          </a:p>
        </p:txBody>
      </p:sp>
      <p:sp>
        <p:nvSpPr>
          <p:cNvPr id="15" name="slate-label-1-5"/>
          <p:cNvSpPr/>
          <p:nvPr/>
        </p:nvSpPr>
        <p:spPr>
          <a:xfrm>
            <a:off x="609600" y="4010025"/>
            <a:ext cx="2428875"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CREATED</a:t>
            </a:r>
            <a:endParaRPr lang="en-US" sz="800" dirty="0"/>
          </a:p>
        </p:txBody>
      </p:sp>
      <p:sp>
        <p:nvSpPr>
          <p:cNvPr id="16" name="slate-value-1-5"/>
          <p:cNvSpPr/>
          <p:nvPr/>
        </p:nvSpPr>
        <p:spPr>
          <a:xfrm>
            <a:off x="609600" y="4181475"/>
            <a:ext cx="2428875"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2026-08-10</a:t>
            </a:r>
            <a:endParaRPr lang="en-US" sz="950" dirty="0"/>
          </a:p>
        </p:txBody>
      </p:sp>
      <p:sp>
        <p:nvSpPr>
          <p:cNvPr id="17" name="slate-rule-2"/>
          <p:cNvSpPr/>
          <p:nvPr/>
        </p:nvSpPr>
        <p:spPr>
          <a:xfrm>
            <a:off x="3257550" y="1628775"/>
            <a:ext cx="3905250" cy="47625"/>
          </a:xfrm>
          <a:prstGeom prst="rect">
            <a:avLst/>
          </a:prstGeom>
          <a:solidFill>
            <a:srgbClr val="274C78"/>
          </a:solidFill>
          <a:ln w="12700">
            <a:solidFill>
              <a:srgbClr val="FFFFFF">
                <a:alpha val="0"/>
              </a:srgbClr>
            </a:solidFill>
            <a:prstDash val="solid"/>
          </a:ln>
        </p:spPr>
      </p:sp>
      <p:sp>
        <p:nvSpPr>
          <p:cNvPr id="18" name="slate-panel-title-2"/>
          <p:cNvSpPr/>
          <p:nvPr/>
        </p:nvSpPr>
        <p:spPr>
          <a:xfrm>
            <a:off x="3257550" y="1781175"/>
            <a:ext cx="3905250" cy="266700"/>
          </a:xfrm>
          <a:prstGeom prst="rect">
            <a:avLst/>
          </a:prstGeom>
          <a:noFill/>
          <a:ln/>
        </p:spPr>
        <p:txBody>
          <a:bodyPr wrap="square" lIns="0" tIns="0" rIns="0" bIns="0" rtlCol="0" anchor="t">
            <a:normAutofit/>
          </a:bodyPr>
          <a:lstStyle/>
          <a:p>
            <a:pPr algn="l" indent="0" marL="0">
              <a:buNone/>
            </a:pPr>
            <a:r>
              <a:rPr lang="en-US" sz="1050" b="1" dirty="0">
                <a:solidFill>
                  <a:srgbClr val="274C78"/>
                </a:solidFill>
                <a:latin typeface="Aptos" pitchFamily="34" charset="0"/>
                <a:ea typeface="Aptos" pitchFamily="34" charset="-122"/>
                <a:cs typeface="Aptos" pitchFamily="34" charset="-120"/>
              </a:rPr>
              <a:t>PRODUCT</a:t>
            </a:r>
            <a:endParaRPr lang="en-US" sz="1050" dirty="0"/>
          </a:p>
        </p:txBody>
      </p:sp>
      <p:sp>
        <p:nvSpPr>
          <p:cNvPr id="19" name="slate-label-2-1"/>
          <p:cNvSpPr/>
          <p:nvPr/>
        </p:nvSpPr>
        <p:spPr>
          <a:xfrm>
            <a:off x="3257550" y="2181225"/>
            <a:ext cx="3905250"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BRAND</a:t>
            </a:r>
            <a:endParaRPr lang="en-US" sz="800" dirty="0"/>
          </a:p>
        </p:txBody>
      </p:sp>
      <p:sp>
        <p:nvSpPr>
          <p:cNvPr id="20" name="slate-value-2-1"/>
          <p:cNvSpPr/>
          <p:nvPr/>
        </p:nvSpPr>
        <p:spPr>
          <a:xfrm>
            <a:off x="3257550" y="2352675"/>
            <a:ext cx="3905250"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RelayOps</a:t>
            </a:r>
            <a:endParaRPr lang="en-US" sz="950" dirty="0"/>
          </a:p>
        </p:txBody>
      </p:sp>
      <p:sp>
        <p:nvSpPr>
          <p:cNvPr id="21" name="slate-label-2-2"/>
          <p:cNvSpPr/>
          <p:nvPr/>
        </p:nvSpPr>
        <p:spPr>
          <a:xfrm>
            <a:off x="3257550" y="2638425"/>
            <a:ext cx="3905250"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NAME</a:t>
            </a:r>
            <a:endParaRPr lang="en-US" sz="800" dirty="0"/>
          </a:p>
        </p:txBody>
      </p:sp>
      <p:sp>
        <p:nvSpPr>
          <p:cNvPr id="22" name="slate-value-2-2"/>
          <p:cNvSpPr/>
          <p:nvPr/>
        </p:nvSpPr>
        <p:spPr>
          <a:xfrm>
            <a:off x="3257550" y="2809875"/>
            <a:ext cx="3905250"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RelayOps Workflow Intelligence Platform</a:t>
            </a:r>
            <a:endParaRPr lang="en-US" sz="950" dirty="0"/>
          </a:p>
        </p:txBody>
      </p:sp>
      <p:sp>
        <p:nvSpPr>
          <p:cNvPr id="23" name="slate-label-2-3"/>
          <p:cNvSpPr/>
          <p:nvPr/>
        </p:nvSpPr>
        <p:spPr>
          <a:xfrm>
            <a:off x="3257550" y="3095625"/>
            <a:ext cx="3905250"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DESCRIPTION</a:t>
            </a:r>
            <a:endParaRPr lang="en-US" sz="800" dirty="0"/>
          </a:p>
        </p:txBody>
      </p:sp>
      <p:sp>
        <p:nvSpPr>
          <p:cNvPr id="24" name="slate-value-2-3"/>
          <p:cNvSpPr/>
          <p:nvPr/>
        </p:nvSpPr>
        <p:spPr>
          <a:xfrm>
            <a:off x="3257550" y="3267075"/>
            <a:ext cx="3905250" cy="314325"/>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RelayOps gives mid-market operations leaders a connected view of how work moves across teams and systems.</a:t>
            </a:r>
            <a:endParaRPr lang="en-US" sz="950" dirty="0"/>
          </a:p>
        </p:txBody>
      </p:sp>
      <p:sp>
        <p:nvSpPr>
          <p:cNvPr id="25" name="slate-label-2-4"/>
          <p:cNvSpPr/>
          <p:nvPr/>
        </p:nvSpPr>
        <p:spPr>
          <a:xfrm>
            <a:off x="3257550" y="3638550"/>
            <a:ext cx="3905250"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CATEGORY</a:t>
            </a:r>
            <a:endParaRPr lang="en-US" sz="800" dirty="0"/>
          </a:p>
        </p:txBody>
      </p:sp>
      <p:sp>
        <p:nvSpPr>
          <p:cNvPr id="26" name="slate-value-2-4"/>
          <p:cNvSpPr/>
          <p:nvPr/>
        </p:nvSpPr>
        <p:spPr>
          <a:xfrm>
            <a:off x="3257550" y="3810000"/>
            <a:ext cx="3905250"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Operations Intelligence Software</a:t>
            </a:r>
            <a:endParaRPr lang="en-US" sz="950" dirty="0"/>
          </a:p>
        </p:txBody>
      </p:sp>
      <p:sp>
        <p:nvSpPr>
          <p:cNvPr id="27" name="slate-label-2-5"/>
          <p:cNvSpPr/>
          <p:nvPr/>
        </p:nvSpPr>
        <p:spPr>
          <a:xfrm>
            <a:off x="3257550" y="4095750"/>
            <a:ext cx="3905250"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TYPE</a:t>
            </a:r>
            <a:endParaRPr lang="en-US" sz="800" dirty="0"/>
          </a:p>
        </p:txBody>
      </p:sp>
      <p:sp>
        <p:nvSpPr>
          <p:cNvPr id="28" name="slate-value-2-5"/>
          <p:cNvSpPr/>
          <p:nvPr/>
        </p:nvSpPr>
        <p:spPr>
          <a:xfrm>
            <a:off x="3257550" y="4267200"/>
            <a:ext cx="3905250"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B2B SaaS</a:t>
            </a:r>
            <a:endParaRPr lang="en-US" sz="950" dirty="0"/>
          </a:p>
        </p:txBody>
      </p:sp>
      <p:sp>
        <p:nvSpPr>
          <p:cNvPr id="29" name="slate-rule-3"/>
          <p:cNvSpPr/>
          <p:nvPr/>
        </p:nvSpPr>
        <p:spPr>
          <a:xfrm>
            <a:off x="7381875" y="1628775"/>
            <a:ext cx="3819525" cy="47625"/>
          </a:xfrm>
          <a:prstGeom prst="rect">
            <a:avLst/>
          </a:prstGeom>
          <a:solidFill>
            <a:srgbClr val="F59E0B"/>
          </a:solidFill>
          <a:ln w="12700">
            <a:solidFill>
              <a:srgbClr val="FFFFFF">
                <a:alpha val="0"/>
              </a:srgbClr>
            </a:solidFill>
            <a:prstDash val="solid"/>
          </a:ln>
        </p:spPr>
      </p:sp>
      <p:sp>
        <p:nvSpPr>
          <p:cNvPr id="30" name="slate-panel-title-3"/>
          <p:cNvSpPr/>
          <p:nvPr/>
        </p:nvSpPr>
        <p:spPr>
          <a:xfrm>
            <a:off x="7381875" y="1781175"/>
            <a:ext cx="3819525" cy="266700"/>
          </a:xfrm>
          <a:prstGeom prst="rect">
            <a:avLst/>
          </a:prstGeom>
          <a:noFill/>
          <a:ln/>
        </p:spPr>
        <p:txBody>
          <a:bodyPr wrap="square" lIns="0" tIns="0" rIns="0" bIns="0" rtlCol="0" anchor="t">
            <a:normAutofit/>
          </a:bodyPr>
          <a:lstStyle/>
          <a:p>
            <a:pPr algn="l" indent="0" marL="0">
              <a:buNone/>
            </a:pPr>
            <a:r>
              <a:rPr lang="en-US" sz="1050" b="1" dirty="0">
                <a:solidFill>
                  <a:srgbClr val="274C78"/>
                </a:solidFill>
                <a:latin typeface="Aptos" pitchFamily="34" charset="0"/>
                <a:ea typeface="Aptos" pitchFamily="34" charset="-122"/>
                <a:cs typeface="Aptos" pitchFamily="34" charset="-120"/>
              </a:rPr>
              <a:t>HOW TO USE THIS SLIDE LIBRARY</a:t>
            </a:r>
            <a:endParaRPr lang="en-US" sz="1050" dirty="0"/>
          </a:p>
        </p:txBody>
      </p:sp>
      <p:sp>
        <p:nvSpPr>
          <p:cNvPr id="31" name="slate-instructions"/>
          <p:cNvSpPr/>
          <p:nvPr/>
        </p:nvSpPr>
        <p:spPr>
          <a:xfrm>
            <a:off x="7381875" y="2181225"/>
            <a:ext cx="3819525" cy="3971925"/>
          </a:xfrm>
          <a:prstGeom prst="rect">
            <a:avLst/>
          </a:prstGeom>
          <a:noFill/>
          <a:ln/>
        </p:spPr>
        <p:txBody>
          <a:bodyPr wrap="square" lIns="0" tIns="0" rIns="0" bIns="0" rtlCol="0" anchor="t"/>
          <a:lstStyle/>
          <a:p>
            <a:pPr marL="127000" indent="-127000">
              <a:spcAft>
                <a:spcPts val="400"/>
              </a:spcAft>
              <a:buSzPct val="100000"/>
              <a:buChar char="•"/>
            </a:pPr>
            <a:r>
              <a:rPr lang="en-US" sz="1050" dirty="0">
                <a:solidFill>
                  <a:srgbClr val="4B5563"/>
                </a:solidFill>
                <a:latin typeface="Aptos" pitchFamily="34" charset="0"/>
                <a:ea typeface="Aptos" pitchFamily="34" charset="-122"/>
                <a:cs typeface="Aptos" pitchFamily="34" charset="-120"/>
              </a:rPr>
              <a:t>This client pitch deck is delivered as a modular slide library built from current GTM materials.</a:t>
            </a:r>
            <a:endParaRPr lang="en-US" sz="1050" dirty="0"/>
          </a:p>
          <a:p>
            <a:pPr marL="127000" indent="-127000">
              <a:spcAft>
                <a:spcPts val="400"/>
              </a:spcAft>
              <a:buSzPct val="100000"/>
              <a:buChar char="•"/>
            </a:pPr>
            <a:r>
              <a:rPr lang="en-US" sz="1050" dirty="0">
                <a:solidFill>
                  <a:srgbClr val="4B5563"/>
                </a:solidFill>
                <a:latin typeface="Aptos" pitchFamily="34" charset="0"/>
                <a:ea typeface="Aptos" pitchFamily="34" charset="-122"/>
                <a:cs typeface="Aptos" pitchFamily="34" charset="-120"/>
              </a:rPr>
              <a:t>Keep the slides that fit the presentation; delete, reorder, or combine the rest.</a:t>
            </a:r>
            <a:endParaRPr lang="en-US" sz="1050" dirty="0"/>
          </a:p>
          <a:p>
            <a:pPr marL="127000" indent="-127000">
              <a:spcAft>
                <a:spcPts val="400"/>
              </a:spcAft>
              <a:buSzPct val="100000"/>
              <a:buChar char="•"/>
            </a:pPr>
            <a:r>
              <a:rPr lang="en-US" sz="1050" dirty="0">
                <a:solidFill>
                  <a:srgbClr val="4B5563"/>
                </a:solidFill>
                <a:latin typeface="Aptos" pitchFamily="34" charset="0"/>
                <a:ea typeface="Aptos" pitchFamily="34" charset="-122"/>
                <a:cs typeface="Aptos" pitchFamily="34" charset="-120"/>
              </a:rPr>
              <a:t>Alternate audience, positioning, rollout, and targeting lenses are intentionally included.</a:t>
            </a:r>
            <a:endParaRPr lang="en-US" sz="1050" dirty="0"/>
          </a:p>
          <a:p>
            <a:pPr marL="127000" indent="-127000">
              <a:spcAft>
                <a:spcPts val="400"/>
              </a:spcAft>
              <a:buSzPct val="100000"/>
              <a:buChar char="•"/>
            </a:pPr>
            <a:r>
              <a:rPr lang="en-US" sz="1050" dirty="0">
                <a:solidFill>
                  <a:srgbClr val="4B5563"/>
                </a:solidFill>
                <a:latin typeface="Aptos" pitchFamily="34" charset="0"/>
                <a:ea typeface="Aptos" pitchFamily="34" charset="-122"/>
                <a:cs typeface="Aptos" pitchFamily="34" charset="-120"/>
              </a:rPr>
              <a:t>Page numbers are omitted so slide order remains flexible.</a:t>
            </a:r>
            <a:endParaRPr lang="en-US" sz="1050" dirty="0"/>
          </a:p>
          <a:p>
            <a:pPr marL="127000" indent="-127000">
              <a:buSzPct val="100000"/>
              <a:buChar char="•"/>
            </a:pPr>
            <a:r>
              <a:rPr lang="en-US" sz="1050" dirty="0">
                <a:solidFill>
                  <a:srgbClr val="4B5563"/>
                </a:solidFill>
                <a:latin typeface="Aptos" pitchFamily="34" charset="0"/>
                <a:ea typeface="Aptos" pitchFamily="34" charset="-122"/>
                <a:cs typeface="Aptos" pitchFamily="34" charset="-120"/>
              </a:rPr>
              <a:t>The deck is a snapshot; later source-material changes are not reflected automatically.</a:t>
            </a:r>
            <a:endParaRPr lang="en-US" sz="1050" dirty="0"/>
          </a:p>
        </p:txBody>
      </p:sp>
      <p:sp>
        <p:nvSpPr>
          <p:cNvPr id="32" name="footer-rule-1"/>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3" name="footer-title-1"/>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34" name="footer-meta-1"/>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eyebrow-10"/>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3 — Targets &amp; Buyer Needs</a:t>
            </a:r>
            <a:endParaRPr lang="en-US" sz="1100" dirty="0"/>
          </a:p>
        </p:txBody>
      </p:sp>
      <p:sp>
        <p:nvSpPr>
          <p:cNvPr id="3" name="title-10"/>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Audience — Mid-Market Administrative Operations Leader</a:t>
            </a:r>
            <a:endParaRPr lang="en-US" sz="2500" dirty="0"/>
          </a:p>
        </p:txBody>
      </p:sp>
      <p:sp>
        <p:nvSpPr>
          <p:cNvPr id="4" name="artifact-card-10"/>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10"/>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10"/>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 SEGMENTS</a:t>
            </a:r>
            <a:endParaRPr lang="en-US" sz="950" dirty="0"/>
          </a:p>
        </p:txBody>
      </p:sp>
      <p:sp>
        <p:nvSpPr>
          <p:cNvPr id="7" name="artifact-field-label-10-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GROUP</a:t>
            </a:r>
            <a:endParaRPr lang="en-US" sz="800" dirty="0"/>
          </a:p>
        </p:txBody>
      </p:sp>
      <p:sp>
        <p:nvSpPr>
          <p:cNvPr id="8" name="artifact-field-value-10-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Primary</a:t>
            </a:r>
            <a:endParaRPr lang="en-US" sz="975" dirty="0"/>
          </a:p>
        </p:txBody>
      </p:sp>
      <p:sp>
        <p:nvSpPr>
          <p:cNvPr id="9" name="artifact-field-label-10-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PRIORITY</a:t>
            </a:r>
            <a:endParaRPr lang="en-US" sz="800" dirty="0"/>
          </a:p>
        </p:txBody>
      </p:sp>
      <p:sp>
        <p:nvSpPr>
          <p:cNvPr id="10" name="artifact-pill-10-1-2-1"/>
          <p:cNvSpPr/>
          <p:nvPr/>
        </p:nvSpPr>
        <p:spPr>
          <a:xfrm>
            <a:off x="819150" y="2466975"/>
            <a:ext cx="628650" cy="228600"/>
          </a:xfrm>
          <a:prstGeom prst="roundRect">
            <a:avLst/>
          </a:prstGeom>
          <a:solidFill>
            <a:srgbClr val="274C78"/>
          </a:solidFill>
          <a:ln w="12700">
            <a:solidFill>
              <a:srgbClr val="274C78"/>
            </a:solidFill>
            <a:prstDash val="solid"/>
          </a:ln>
        </p:spPr>
      </p:sp>
      <p:sp>
        <p:nvSpPr>
          <p:cNvPr id="11" name="artifact-pill-10-1-2-1"/>
          <p:cNvSpPr/>
          <p:nvPr/>
        </p:nvSpPr>
        <p:spPr>
          <a:xfrm>
            <a:off x="819150" y="2466975"/>
            <a:ext cx="628650" cy="228600"/>
          </a:xfrm>
          <a:prstGeom prst="rect">
            <a:avLst/>
          </a:prstGeom>
          <a:noFill/>
          <a:ln/>
        </p:spPr>
        <p:txBody>
          <a:bodyPr wrap="square" lIns="76200" tIns="76200" rIns="76200" bIns="76200" rtlCol="0" anchor="ctr">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Primary</a:t>
            </a:r>
            <a:endParaRPr lang="en-US" sz="850" dirty="0"/>
          </a:p>
        </p:txBody>
      </p:sp>
      <p:sp>
        <p:nvSpPr>
          <p:cNvPr id="12" name="artifact-field-label-10-1-3"/>
          <p:cNvSpPr/>
          <p:nvPr/>
        </p:nvSpPr>
        <p:spPr>
          <a:xfrm>
            <a:off x="819150" y="28575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PAIN POINTS</a:t>
            </a:r>
            <a:endParaRPr lang="en-US" sz="800" dirty="0"/>
          </a:p>
        </p:txBody>
      </p:sp>
      <p:sp>
        <p:nvSpPr>
          <p:cNvPr id="13" name="artifact-bullet-list-10-1-3"/>
          <p:cNvSpPr/>
          <p:nvPr/>
        </p:nvSpPr>
        <p:spPr>
          <a:xfrm>
            <a:off x="819150" y="306705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Missed handoffs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Recurring bottlenecks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Resource coordination complexity</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Change-management pressure</a:t>
            </a:r>
            <a:endParaRPr lang="en-US" sz="925" dirty="0"/>
          </a:p>
        </p:txBody>
      </p:sp>
      <p:sp>
        <p:nvSpPr>
          <p:cNvPr id="14" name="artifact-field-label-10-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BUYING ROLE</a:t>
            </a:r>
            <a:endParaRPr lang="en-US" sz="800" dirty="0"/>
          </a:p>
        </p:txBody>
      </p:sp>
      <p:sp>
        <p:nvSpPr>
          <p:cNvPr id="15" name="artifact-pill-10-2-1-1"/>
          <p:cNvSpPr/>
          <p:nvPr/>
        </p:nvSpPr>
        <p:spPr>
          <a:xfrm>
            <a:off x="6115050" y="1952625"/>
            <a:ext cx="3086100" cy="228600"/>
          </a:xfrm>
          <a:prstGeom prst="roundRect">
            <a:avLst/>
          </a:prstGeom>
          <a:solidFill>
            <a:srgbClr val="EFF6FF"/>
          </a:solidFill>
          <a:ln w="12700">
            <a:solidFill>
              <a:srgbClr val="DBEAFE"/>
            </a:solidFill>
            <a:prstDash val="solid"/>
          </a:ln>
        </p:spPr>
      </p:sp>
      <p:sp>
        <p:nvSpPr>
          <p:cNvPr id="16" name="artifact-pill-10-2-1-1"/>
          <p:cNvSpPr/>
          <p:nvPr/>
        </p:nvSpPr>
        <p:spPr>
          <a:xfrm>
            <a:off x="6115050" y="1952625"/>
            <a:ext cx="30861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Operational champion and day-to-day workflow owner</a:t>
            </a:r>
            <a:endParaRPr lang="en-US" sz="850" dirty="0"/>
          </a:p>
        </p:txBody>
      </p:sp>
      <p:sp>
        <p:nvSpPr>
          <p:cNvPr id="17" name="artifact-field-label-10-2-2"/>
          <p:cNvSpPr/>
          <p:nvPr/>
        </p:nvSpPr>
        <p:spPr>
          <a:xfrm>
            <a:off x="6115050" y="23431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NEEDS</a:t>
            </a:r>
            <a:endParaRPr lang="en-US" sz="800" dirty="0"/>
          </a:p>
        </p:txBody>
      </p:sp>
      <p:sp>
        <p:nvSpPr>
          <p:cNvPr id="18" name="artifact-pill-10-2-2-1"/>
          <p:cNvSpPr/>
          <p:nvPr/>
        </p:nvSpPr>
        <p:spPr>
          <a:xfrm>
            <a:off x="6115050" y="2552700"/>
            <a:ext cx="1543050" cy="228600"/>
          </a:xfrm>
          <a:prstGeom prst="roundRect">
            <a:avLst/>
          </a:prstGeom>
          <a:solidFill>
            <a:srgbClr val="EFF6FF"/>
          </a:solidFill>
          <a:ln w="12700">
            <a:solidFill>
              <a:srgbClr val="DBEAFE"/>
            </a:solidFill>
            <a:prstDash val="solid"/>
          </a:ln>
        </p:spPr>
      </p:sp>
      <p:sp>
        <p:nvSpPr>
          <p:cNvPr id="19" name="artifact-pill-10-2-2-1"/>
          <p:cNvSpPr/>
          <p:nvPr/>
        </p:nvSpPr>
        <p:spPr>
          <a:xfrm>
            <a:off x="6115050" y="2552700"/>
            <a:ext cx="15430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Clear handoff ownership</a:t>
            </a:r>
            <a:endParaRPr lang="en-US" sz="850" dirty="0"/>
          </a:p>
        </p:txBody>
      </p:sp>
      <p:sp>
        <p:nvSpPr>
          <p:cNvPr id="20" name="artifact-pill-10-2-2-2"/>
          <p:cNvSpPr/>
          <p:nvPr/>
        </p:nvSpPr>
        <p:spPr>
          <a:xfrm>
            <a:off x="7734300" y="2552700"/>
            <a:ext cx="2000250" cy="228600"/>
          </a:xfrm>
          <a:prstGeom prst="roundRect">
            <a:avLst/>
          </a:prstGeom>
          <a:solidFill>
            <a:srgbClr val="EFF6FF"/>
          </a:solidFill>
          <a:ln w="12700">
            <a:solidFill>
              <a:srgbClr val="DBEAFE"/>
            </a:solidFill>
            <a:prstDash val="solid"/>
          </a:ln>
        </p:spPr>
      </p:sp>
      <p:sp>
        <p:nvSpPr>
          <p:cNvPr id="21" name="artifact-pill-10-2-2-2"/>
          <p:cNvSpPr/>
          <p:nvPr/>
        </p:nvSpPr>
        <p:spPr>
          <a:xfrm>
            <a:off x="7734300" y="2552700"/>
            <a:ext cx="20002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Earlier process-risk visibility</a:t>
            </a:r>
            <a:endParaRPr lang="en-US" sz="850" dirty="0"/>
          </a:p>
        </p:txBody>
      </p:sp>
      <p:sp>
        <p:nvSpPr>
          <p:cNvPr id="22" name="artifact-pill-10-2-2-3"/>
          <p:cNvSpPr/>
          <p:nvPr/>
        </p:nvSpPr>
        <p:spPr>
          <a:xfrm>
            <a:off x="6115050" y="2828925"/>
            <a:ext cx="1657350" cy="228600"/>
          </a:xfrm>
          <a:prstGeom prst="roundRect">
            <a:avLst/>
          </a:prstGeom>
          <a:solidFill>
            <a:srgbClr val="EFF6FF"/>
          </a:solidFill>
          <a:ln w="12700">
            <a:solidFill>
              <a:srgbClr val="DBEAFE"/>
            </a:solidFill>
            <a:prstDash val="solid"/>
          </a:ln>
        </p:spPr>
      </p:sp>
      <p:sp>
        <p:nvSpPr>
          <p:cNvPr id="23" name="artifact-pill-10-2-2-3"/>
          <p:cNvSpPr/>
          <p:nvPr/>
        </p:nvSpPr>
        <p:spPr>
          <a:xfrm>
            <a:off x="6115050" y="2828925"/>
            <a:ext cx="1657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Practical recommendations</a:t>
            </a:r>
            <a:endParaRPr lang="en-US" sz="850" dirty="0"/>
          </a:p>
        </p:txBody>
      </p:sp>
      <p:sp>
        <p:nvSpPr>
          <p:cNvPr id="24" name="artifact-pill-10-2-2-4"/>
          <p:cNvSpPr/>
          <p:nvPr/>
        </p:nvSpPr>
        <p:spPr>
          <a:xfrm>
            <a:off x="7848600" y="2828925"/>
            <a:ext cx="1828800" cy="228600"/>
          </a:xfrm>
          <a:prstGeom prst="roundRect">
            <a:avLst/>
          </a:prstGeom>
          <a:solidFill>
            <a:srgbClr val="EFF6FF"/>
          </a:solidFill>
          <a:ln w="12700">
            <a:solidFill>
              <a:srgbClr val="DBEAFE"/>
            </a:solidFill>
            <a:prstDash val="solid"/>
          </a:ln>
        </p:spPr>
      </p:sp>
      <p:sp>
        <p:nvSpPr>
          <p:cNvPr id="25" name="artifact-pill-10-2-2-4"/>
          <p:cNvSpPr/>
          <p:nvPr/>
        </p:nvSpPr>
        <p:spPr>
          <a:xfrm>
            <a:off x="7848600" y="2828925"/>
            <a:ext cx="18288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Reliable operating structure</a:t>
            </a:r>
            <a:endParaRPr lang="en-US" sz="850" dirty="0"/>
          </a:p>
        </p:txBody>
      </p:sp>
      <p:sp>
        <p:nvSpPr>
          <p:cNvPr id="26" name="footer-rule-10"/>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7" name="footer-title-10"/>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28" name="footer-meta-10"/>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eyebrow-11"/>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3 — Targets &amp; Buyer Needs</a:t>
            </a:r>
            <a:endParaRPr lang="en-US" sz="1100" dirty="0"/>
          </a:p>
        </p:txBody>
      </p:sp>
      <p:sp>
        <p:nvSpPr>
          <p:cNvPr id="3" name="title-11"/>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General and Operations Leader for Scaling Business</a:t>
            </a:r>
            <a:endParaRPr lang="en-US" sz="2500" dirty="0"/>
          </a:p>
        </p:txBody>
      </p:sp>
      <p:sp>
        <p:nvSpPr>
          <p:cNvPr id="4" name="artifact-card-11"/>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11"/>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11"/>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TARGETING PROFILE</a:t>
            </a:r>
            <a:endParaRPr lang="en-US" sz="950" dirty="0"/>
          </a:p>
        </p:txBody>
      </p:sp>
      <p:sp>
        <p:nvSpPr>
          <p:cNvPr id="7" name="artifact-field-label-11-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ROLE SUMMARY</a:t>
            </a:r>
            <a:endParaRPr lang="en-US" sz="800" dirty="0"/>
          </a:p>
        </p:txBody>
      </p:sp>
      <p:sp>
        <p:nvSpPr>
          <p:cNvPr id="8" name="artifact-field-value-11-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Executive operations leader accountable for scalable execution, cross-functional performance, operational risk, and approval of an operations-intelligence investment.</a:t>
            </a:r>
            <a:endParaRPr lang="en-US" sz="975" dirty="0"/>
          </a:p>
        </p:txBody>
      </p:sp>
      <p:sp>
        <p:nvSpPr>
          <p:cNvPr id="9" name="artifact-field-label-11-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THEMES</a:t>
            </a:r>
            <a:endParaRPr lang="en-US" sz="800" dirty="0"/>
          </a:p>
        </p:txBody>
      </p:sp>
      <p:sp>
        <p:nvSpPr>
          <p:cNvPr id="10" name="artifact-bullet-list-11-1-2"/>
          <p:cNvSpPr/>
          <p:nvPr/>
        </p:nvSpPr>
        <p:spPr>
          <a:xfrm>
            <a:off x="819150" y="2628900"/>
            <a:ext cx="4876800" cy="8763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Operational risk before customer impact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Scaling without coordination failure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Cross-functional accountability</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Improvement prioritization</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Measurable executive outcomes</a:t>
            </a:r>
            <a:endParaRPr lang="en-US" sz="925" dirty="0"/>
          </a:p>
        </p:txBody>
      </p:sp>
      <p:sp>
        <p:nvSpPr>
          <p:cNvPr id="11" name="artifact-field-label-11-1-3"/>
          <p:cNvSpPr/>
          <p:nvPr/>
        </p:nvSpPr>
        <p:spPr>
          <a:xfrm>
            <a:off x="819150" y="35909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COMPANY SIZES</a:t>
            </a:r>
            <a:endParaRPr lang="en-US" sz="800" dirty="0"/>
          </a:p>
        </p:txBody>
      </p:sp>
      <p:sp>
        <p:nvSpPr>
          <p:cNvPr id="12" name="artifact-pill-11-1-3-1"/>
          <p:cNvSpPr/>
          <p:nvPr/>
        </p:nvSpPr>
        <p:spPr>
          <a:xfrm>
            <a:off x="819150" y="3800475"/>
            <a:ext cx="1200150" cy="228600"/>
          </a:xfrm>
          <a:prstGeom prst="roundRect">
            <a:avLst/>
          </a:prstGeom>
          <a:solidFill>
            <a:srgbClr val="EFF6FF"/>
          </a:solidFill>
          <a:ln w="12700">
            <a:solidFill>
              <a:srgbClr val="DBEAFE"/>
            </a:solidFill>
            <a:prstDash val="solid"/>
          </a:ln>
        </p:spPr>
      </p:sp>
      <p:sp>
        <p:nvSpPr>
          <p:cNvPr id="13" name="artifact-pill-11-1-3-1"/>
          <p:cNvSpPr/>
          <p:nvPr/>
        </p:nvSpPr>
        <p:spPr>
          <a:xfrm>
            <a:off x="819150" y="3800475"/>
            <a:ext cx="12001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201–500 employees</a:t>
            </a:r>
            <a:endParaRPr lang="en-US" sz="850" dirty="0"/>
          </a:p>
        </p:txBody>
      </p:sp>
      <p:sp>
        <p:nvSpPr>
          <p:cNvPr id="14" name="artifact-pill-11-1-3-2"/>
          <p:cNvSpPr/>
          <p:nvPr/>
        </p:nvSpPr>
        <p:spPr>
          <a:xfrm>
            <a:off x="2095500" y="3800475"/>
            <a:ext cx="1314450" cy="228600"/>
          </a:xfrm>
          <a:prstGeom prst="roundRect">
            <a:avLst/>
          </a:prstGeom>
          <a:solidFill>
            <a:srgbClr val="EFF6FF"/>
          </a:solidFill>
          <a:ln w="12700">
            <a:solidFill>
              <a:srgbClr val="DBEAFE"/>
            </a:solidFill>
            <a:prstDash val="solid"/>
          </a:ln>
        </p:spPr>
      </p:sp>
      <p:sp>
        <p:nvSpPr>
          <p:cNvPr id="15" name="artifact-pill-11-1-3-2"/>
          <p:cNvSpPr/>
          <p:nvPr/>
        </p:nvSpPr>
        <p:spPr>
          <a:xfrm>
            <a:off x="2095500" y="3800475"/>
            <a:ext cx="13144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501–1,000 employees</a:t>
            </a:r>
            <a:endParaRPr lang="en-US" sz="850" dirty="0"/>
          </a:p>
        </p:txBody>
      </p:sp>
      <p:sp>
        <p:nvSpPr>
          <p:cNvPr id="16" name="artifact-pill-11-1-3-3"/>
          <p:cNvSpPr/>
          <p:nvPr/>
        </p:nvSpPr>
        <p:spPr>
          <a:xfrm>
            <a:off x="819150" y="4076700"/>
            <a:ext cx="2400300" cy="228600"/>
          </a:xfrm>
          <a:prstGeom prst="roundRect">
            <a:avLst/>
          </a:prstGeom>
          <a:solidFill>
            <a:srgbClr val="EFF6FF"/>
          </a:solidFill>
          <a:ln w="12700">
            <a:solidFill>
              <a:srgbClr val="DBEAFE"/>
            </a:solidFill>
            <a:prstDash val="solid"/>
          </a:ln>
        </p:spPr>
      </p:sp>
      <p:sp>
        <p:nvSpPr>
          <p:cNvPr id="17" name="artifact-pill-11-1-3-3"/>
          <p:cNvSpPr/>
          <p:nvPr/>
        </p:nvSpPr>
        <p:spPr>
          <a:xfrm>
            <a:off x="819150" y="4076700"/>
            <a:ext cx="24003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Verified 1,001–2,000 employee accounts</a:t>
            </a:r>
            <a:endParaRPr lang="en-US" sz="850" dirty="0"/>
          </a:p>
        </p:txBody>
      </p:sp>
      <p:sp>
        <p:nvSpPr>
          <p:cNvPr id="18" name="artifact-field-label-11-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BUYING ROLE</a:t>
            </a:r>
            <a:endParaRPr lang="en-US" sz="800" dirty="0"/>
          </a:p>
        </p:txBody>
      </p:sp>
      <p:sp>
        <p:nvSpPr>
          <p:cNvPr id="19" name="artifact-pill-11-2-1-1"/>
          <p:cNvSpPr/>
          <p:nvPr/>
        </p:nvSpPr>
        <p:spPr>
          <a:xfrm>
            <a:off x="6115050" y="1952625"/>
            <a:ext cx="1028700" cy="228600"/>
          </a:xfrm>
          <a:prstGeom prst="roundRect">
            <a:avLst/>
          </a:prstGeom>
          <a:solidFill>
            <a:srgbClr val="EFF6FF"/>
          </a:solidFill>
          <a:ln w="12700">
            <a:solidFill>
              <a:srgbClr val="DBEAFE"/>
            </a:solidFill>
            <a:prstDash val="solid"/>
          </a:ln>
        </p:spPr>
      </p:sp>
      <p:sp>
        <p:nvSpPr>
          <p:cNvPr id="20" name="artifact-pill-11-2-1-1"/>
          <p:cNvSpPr/>
          <p:nvPr/>
        </p:nvSpPr>
        <p:spPr>
          <a:xfrm>
            <a:off x="6115050" y="1952625"/>
            <a:ext cx="10287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Decision Maker</a:t>
            </a:r>
            <a:endParaRPr lang="en-US" sz="850" dirty="0"/>
          </a:p>
        </p:txBody>
      </p:sp>
      <p:sp>
        <p:nvSpPr>
          <p:cNvPr id="21" name="artifact-pill-11-2-1-2"/>
          <p:cNvSpPr/>
          <p:nvPr/>
        </p:nvSpPr>
        <p:spPr>
          <a:xfrm>
            <a:off x="7219950" y="1952625"/>
            <a:ext cx="1200150" cy="228600"/>
          </a:xfrm>
          <a:prstGeom prst="roundRect">
            <a:avLst/>
          </a:prstGeom>
          <a:solidFill>
            <a:srgbClr val="EFF6FF"/>
          </a:solidFill>
          <a:ln w="12700">
            <a:solidFill>
              <a:srgbClr val="DBEAFE"/>
            </a:solidFill>
            <a:prstDash val="solid"/>
          </a:ln>
        </p:spPr>
      </p:sp>
      <p:sp>
        <p:nvSpPr>
          <p:cNvPr id="22" name="artifact-pill-11-2-1-2"/>
          <p:cNvSpPr/>
          <p:nvPr/>
        </p:nvSpPr>
        <p:spPr>
          <a:xfrm>
            <a:off x="7219950" y="1952625"/>
            <a:ext cx="12001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Executive Sponsor</a:t>
            </a:r>
            <a:endParaRPr lang="en-US" sz="850" dirty="0"/>
          </a:p>
        </p:txBody>
      </p:sp>
      <p:sp>
        <p:nvSpPr>
          <p:cNvPr id="23" name="artifact-pill-11-2-1-3"/>
          <p:cNvSpPr/>
          <p:nvPr/>
        </p:nvSpPr>
        <p:spPr>
          <a:xfrm>
            <a:off x="8496300" y="1952625"/>
            <a:ext cx="1543050" cy="228600"/>
          </a:xfrm>
          <a:prstGeom prst="roundRect">
            <a:avLst/>
          </a:prstGeom>
          <a:solidFill>
            <a:srgbClr val="EFF6FF"/>
          </a:solidFill>
          <a:ln w="12700">
            <a:solidFill>
              <a:srgbClr val="DBEAFE"/>
            </a:solidFill>
            <a:prstDash val="solid"/>
          </a:ln>
        </p:spPr>
      </p:sp>
      <p:sp>
        <p:nvSpPr>
          <p:cNvPr id="24" name="artifact-pill-11-2-1-3"/>
          <p:cNvSpPr/>
          <p:nvPr/>
        </p:nvSpPr>
        <p:spPr>
          <a:xfrm>
            <a:off x="8496300" y="1952625"/>
            <a:ext cx="15430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Business Value Approver</a:t>
            </a:r>
            <a:endParaRPr lang="en-US" sz="850" dirty="0"/>
          </a:p>
        </p:txBody>
      </p:sp>
      <p:sp>
        <p:nvSpPr>
          <p:cNvPr id="25" name="artifact-field-label-11-2-2"/>
          <p:cNvSpPr/>
          <p:nvPr/>
        </p:nvSpPr>
        <p:spPr>
          <a:xfrm>
            <a:off x="6115050" y="23431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LIKELY OFFERS</a:t>
            </a:r>
            <a:endParaRPr lang="en-US" sz="800" dirty="0"/>
          </a:p>
        </p:txBody>
      </p:sp>
      <p:sp>
        <p:nvSpPr>
          <p:cNvPr id="26" name="artifact-bullet-list-11-2-2"/>
          <p:cNvSpPr/>
          <p:nvPr/>
        </p:nvSpPr>
        <p:spPr>
          <a:xfrm>
            <a:off x="6115050" y="2552700"/>
            <a:ext cx="4876800" cy="8763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Executive workflow-risk diagnostic</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Operational ROI assessment with transparent assumptions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Executive product demo</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Buying guide for workflow intelligence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Cross-functional evaluation plan</a:t>
            </a:r>
            <a:endParaRPr lang="en-US" sz="925" dirty="0"/>
          </a:p>
        </p:txBody>
      </p:sp>
      <p:sp>
        <p:nvSpPr>
          <p:cNvPr id="27" name="artifact-field-label-11-2-3"/>
          <p:cNvSpPr/>
          <p:nvPr/>
        </p:nvSpPr>
        <p:spPr>
          <a:xfrm>
            <a:off x="6115050" y="35147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INDUSTRIES</a:t>
            </a:r>
            <a:endParaRPr lang="en-US" sz="800" dirty="0"/>
          </a:p>
        </p:txBody>
      </p:sp>
      <p:sp>
        <p:nvSpPr>
          <p:cNvPr id="28" name="artifact-bullet-list-11-2-3"/>
          <p:cNvSpPr/>
          <p:nvPr/>
        </p:nvSpPr>
        <p:spPr>
          <a:xfrm>
            <a:off x="6115050" y="372427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Cross-industry where ICP and systems criteria are verified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Software and IT services test cohort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Professional and business services test cohort</a:t>
            </a:r>
            <a:endParaRPr lang="en-US" sz="925" dirty="0"/>
          </a:p>
        </p:txBody>
      </p:sp>
      <p:sp>
        <p:nvSpPr>
          <p:cNvPr id="29" name="artifact-field-label-11-2-4"/>
          <p:cNvSpPr/>
          <p:nvPr/>
        </p:nvSpPr>
        <p:spPr>
          <a:xfrm>
            <a:off x="6115050" y="43434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MESSAGING ANGLES</a:t>
            </a:r>
            <a:endParaRPr lang="en-US" sz="800" dirty="0"/>
          </a:p>
        </p:txBody>
      </p:sp>
      <p:sp>
        <p:nvSpPr>
          <p:cNvPr id="30" name="artifact-bullet-list-11-2-4"/>
          <p:cNvSpPr/>
          <p:nvPr/>
        </p:nvSpPr>
        <p:spPr>
          <a:xfrm>
            <a:off x="6115050" y="455295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Gain an evidence-based view of operational risk and accountability.</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Focus resources on the workflow problems that matter most.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See risk, set priorities, and measure progress without replacing existing systems.</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Start with one high-impact workflow and a tailored diagnostic.</a:t>
            </a:r>
            <a:endParaRPr lang="en-US" sz="925" dirty="0"/>
          </a:p>
        </p:txBody>
      </p:sp>
      <p:sp>
        <p:nvSpPr>
          <p:cNvPr id="31" name="footer-rule-11"/>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2" name="footer-title-11"/>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33" name="footer-meta-11"/>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eyebrow-12"/>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3 — Targets &amp; Buyer Needs</a:t>
            </a:r>
            <a:endParaRPr lang="en-US" sz="1100" dirty="0"/>
          </a:p>
        </p:txBody>
      </p:sp>
      <p:sp>
        <p:nvSpPr>
          <p:cNvPr id="3" name="title-12"/>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IT and Systems Operations Intelligence Manager</a:t>
            </a:r>
            <a:endParaRPr lang="en-US" sz="2500" dirty="0"/>
          </a:p>
        </p:txBody>
      </p:sp>
      <p:sp>
        <p:nvSpPr>
          <p:cNvPr id="4" name="artifact-card-12"/>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12"/>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12"/>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TARGETING PROFILE</a:t>
            </a:r>
            <a:endParaRPr lang="en-US" sz="950" dirty="0"/>
          </a:p>
        </p:txBody>
      </p:sp>
      <p:sp>
        <p:nvSpPr>
          <p:cNvPr id="7" name="artifact-field-label-12-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ROLE SUMMARY</a:t>
            </a:r>
            <a:endParaRPr lang="en-US" sz="800" dirty="0"/>
          </a:p>
        </p:txBody>
      </p:sp>
      <p:sp>
        <p:nvSpPr>
          <p:cNvPr id="8" name="artifact-field-value-12-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Manager or senior manager responsible for systems operations, business applications, integrations, data access, governance, and technical feasibility.</a:t>
            </a:r>
            <a:endParaRPr lang="en-US" sz="975" dirty="0"/>
          </a:p>
        </p:txBody>
      </p:sp>
      <p:sp>
        <p:nvSpPr>
          <p:cNvPr id="9" name="artifact-field-label-12-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LIKELY OFFERS</a:t>
            </a:r>
            <a:endParaRPr lang="en-US" sz="800" dirty="0"/>
          </a:p>
        </p:txBody>
      </p:sp>
      <p:sp>
        <p:nvSpPr>
          <p:cNvPr id="10" name="artifact-bullet-list-12-1-2"/>
          <p:cNvSpPr/>
          <p:nvPr/>
        </p:nvSpPr>
        <p:spPr>
          <a:xfrm>
            <a:off x="819150" y="2628900"/>
            <a:ext cx="4876800" cy="8763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Connector and data-flow demonstration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Technical workflow review</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Architecture and governance FAQ</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Product demonstration using a representative workflow</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Committee diagnostic including IT and operations</a:t>
            </a:r>
            <a:endParaRPr lang="en-US" sz="925" dirty="0"/>
          </a:p>
        </p:txBody>
      </p:sp>
      <p:sp>
        <p:nvSpPr>
          <p:cNvPr id="11" name="artifact-field-label-12-1-3"/>
          <p:cNvSpPr/>
          <p:nvPr/>
        </p:nvSpPr>
        <p:spPr>
          <a:xfrm>
            <a:off x="819150" y="35909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INDUSTRIES</a:t>
            </a:r>
            <a:endParaRPr lang="en-US" sz="800" dirty="0"/>
          </a:p>
        </p:txBody>
      </p:sp>
      <p:sp>
        <p:nvSpPr>
          <p:cNvPr id="12" name="artifact-bullet-list-12-1-3"/>
          <p:cNvSpPr/>
          <p:nvPr/>
        </p:nvSpPr>
        <p:spPr>
          <a:xfrm>
            <a:off x="819150" y="380047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Cross-industry where ICP and systems criteria are verified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Software and IT services test cohort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Professional and business services test cohort</a:t>
            </a:r>
            <a:endParaRPr lang="en-US" sz="925" dirty="0"/>
          </a:p>
        </p:txBody>
      </p:sp>
      <p:sp>
        <p:nvSpPr>
          <p:cNvPr id="13" name="artifact-field-label-12-1-4"/>
          <p:cNvSpPr/>
          <p:nvPr/>
        </p:nvSpPr>
        <p:spPr>
          <a:xfrm>
            <a:off x="819150" y="44196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MESSAGING ANGLES</a:t>
            </a:r>
            <a:endParaRPr lang="en-US" sz="800" dirty="0"/>
          </a:p>
        </p:txBody>
      </p:sp>
      <p:sp>
        <p:nvSpPr>
          <p:cNvPr id="14" name="artifact-bullet-list-12-1-4"/>
          <p:cNvSpPr/>
          <p:nvPr/>
        </p:nvSpPr>
        <p:spPr>
          <a:xfrm>
            <a:off x="819150" y="462915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Add explainable workflow intelligence without replacing systems of record.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Review connector scope, data flow, governance, and alert logic.</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Connect supported workflow signals without creating another manual reporting project.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Include IT in a tailored diagnostic centered on one representative workflow.</a:t>
            </a:r>
            <a:endParaRPr lang="en-US" sz="925" dirty="0"/>
          </a:p>
        </p:txBody>
      </p:sp>
      <p:sp>
        <p:nvSpPr>
          <p:cNvPr id="15" name="artifact-field-label-12-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BUYING ROLE</a:t>
            </a:r>
            <a:endParaRPr lang="en-US" sz="800" dirty="0"/>
          </a:p>
        </p:txBody>
      </p:sp>
      <p:sp>
        <p:nvSpPr>
          <p:cNvPr id="16" name="artifact-pill-12-2-1-1"/>
          <p:cNvSpPr/>
          <p:nvPr/>
        </p:nvSpPr>
        <p:spPr>
          <a:xfrm>
            <a:off x="6115050" y="1952625"/>
            <a:ext cx="1314450" cy="228600"/>
          </a:xfrm>
          <a:prstGeom prst="roundRect">
            <a:avLst/>
          </a:prstGeom>
          <a:solidFill>
            <a:srgbClr val="EFF6FF"/>
          </a:solidFill>
          <a:ln w="12700">
            <a:solidFill>
              <a:srgbClr val="DBEAFE"/>
            </a:solidFill>
            <a:prstDash val="solid"/>
          </a:ln>
        </p:spPr>
      </p:sp>
      <p:sp>
        <p:nvSpPr>
          <p:cNvPr id="17" name="artifact-pill-12-2-1-1"/>
          <p:cNvSpPr/>
          <p:nvPr/>
        </p:nvSpPr>
        <p:spPr>
          <a:xfrm>
            <a:off x="6115050" y="1952625"/>
            <a:ext cx="13144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Technical Evaluator</a:t>
            </a:r>
            <a:endParaRPr lang="en-US" sz="850" dirty="0"/>
          </a:p>
        </p:txBody>
      </p:sp>
      <p:sp>
        <p:nvSpPr>
          <p:cNvPr id="18" name="artifact-pill-12-2-1-2"/>
          <p:cNvSpPr/>
          <p:nvPr/>
        </p:nvSpPr>
        <p:spPr>
          <a:xfrm>
            <a:off x="7505700" y="1952625"/>
            <a:ext cx="1657350" cy="228600"/>
          </a:xfrm>
          <a:prstGeom prst="roundRect">
            <a:avLst/>
          </a:prstGeom>
          <a:solidFill>
            <a:srgbClr val="EFF6FF"/>
          </a:solidFill>
          <a:ln w="12700">
            <a:solidFill>
              <a:srgbClr val="DBEAFE"/>
            </a:solidFill>
            <a:prstDash val="solid"/>
          </a:ln>
        </p:spPr>
      </p:sp>
      <p:sp>
        <p:nvSpPr>
          <p:cNvPr id="19" name="artifact-pill-12-2-1-2"/>
          <p:cNvSpPr/>
          <p:nvPr/>
        </p:nvSpPr>
        <p:spPr>
          <a:xfrm>
            <a:off x="7505700" y="1952625"/>
            <a:ext cx="1657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Implementation Gatekeeper</a:t>
            </a:r>
            <a:endParaRPr lang="en-US" sz="850" dirty="0"/>
          </a:p>
        </p:txBody>
      </p:sp>
      <p:sp>
        <p:nvSpPr>
          <p:cNvPr id="20" name="artifact-pill-12-2-1-3"/>
          <p:cNvSpPr/>
          <p:nvPr/>
        </p:nvSpPr>
        <p:spPr>
          <a:xfrm>
            <a:off x="6115050" y="2228850"/>
            <a:ext cx="2057400" cy="228600"/>
          </a:xfrm>
          <a:prstGeom prst="roundRect">
            <a:avLst/>
          </a:prstGeom>
          <a:solidFill>
            <a:srgbClr val="EFF6FF"/>
          </a:solidFill>
          <a:ln w="12700">
            <a:solidFill>
              <a:srgbClr val="DBEAFE"/>
            </a:solidFill>
            <a:prstDash val="solid"/>
          </a:ln>
        </p:spPr>
      </p:sp>
      <p:sp>
        <p:nvSpPr>
          <p:cNvPr id="21" name="artifact-pill-12-2-1-3"/>
          <p:cNvSpPr/>
          <p:nvPr/>
        </p:nvSpPr>
        <p:spPr>
          <a:xfrm>
            <a:off x="6115050" y="2228850"/>
            <a:ext cx="20574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Security And Governance Reviewer</a:t>
            </a:r>
            <a:endParaRPr lang="en-US" sz="850" dirty="0"/>
          </a:p>
        </p:txBody>
      </p:sp>
      <p:sp>
        <p:nvSpPr>
          <p:cNvPr id="22" name="artifact-field-label-12-2-2"/>
          <p:cNvSpPr/>
          <p:nvPr/>
        </p:nvSpPr>
        <p:spPr>
          <a:xfrm>
            <a:off x="6115050" y="26193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THEMES</a:t>
            </a:r>
            <a:endParaRPr lang="en-US" sz="800" dirty="0"/>
          </a:p>
        </p:txBody>
      </p:sp>
      <p:sp>
        <p:nvSpPr>
          <p:cNvPr id="23" name="artifact-bullet-list-12-2-2"/>
          <p:cNvSpPr/>
          <p:nvPr/>
        </p:nvSpPr>
        <p:spPr>
          <a:xfrm>
            <a:off x="6115050" y="2828925"/>
            <a:ext cx="4876800" cy="8763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Connected insight without replacing systems of record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Connector scope and implementation requirements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Explainable workflow mapping and alerts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Data access, privacy, and governance clarity</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Reduced manual data and reporting burden</a:t>
            </a:r>
            <a:endParaRPr lang="en-US" sz="925" dirty="0"/>
          </a:p>
        </p:txBody>
      </p:sp>
      <p:sp>
        <p:nvSpPr>
          <p:cNvPr id="24" name="artifact-field-label-12-2-3"/>
          <p:cNvSpPr/>
          <p:nvPr/>
        </p:nvSpPr>
        <p:spPr>
          <a:xfrm>
            <a:off x="6115050" y="37909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COMPANY SIZES</a:t>
            </a:r>
            <a:endParaRPr lang="en-US" sz="800" dirty="0"/>
          </a:p>
        </p:txBody>
      </p:sp>
      <p:sp>
        <p:nvSpPr>
          <p:cNvPr id="25" name="artifact-pill-12-2-3-1"/>
          <p:cNvSpPr/>
          <p:nvPr/>
        </p:nvSpPr>
        <p:spPr>
          <a:xfrm>
            <a:off x="6115050" y="4000500"/>
            <a:ext cx="1200150" cy="228600"/>
          </a:xfrm>
          <a:prstGeom prst="roundRect">
            <a:avLst/>
          </a:prstGeom>
          <a:solidFill>
            <a:srgbClr val="EFF6FF"/>
          </a:solidFill>
          <a:ln w="12700">
            <a:solidFill>
              <a:srgbClr val="DBEAFE"/>
            </a:solidFill>
            <a:prstDash val="solid"/>
          </a:ln>
        </p:spPr>
      </p:sp>
      <p:sp>
        <p:nvSpPr>
          <p:cNvPr id="26" name="artifact-pill-12-2-3-1"/>
          <p:cNvSpPr/>
          <p:nvPr/>
        </p:nvSpPr>
        <p:spPr>
          <a:xfrm>
            <a:off x="6115050" y="4000500"/>
            <a:ext cx="12001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201–500 employees</a:t>
            </a:r>
            <a:endParaRPr lang="en-US" sz="850" dirty="0"/>
          </a:p>
        </p:txBody>
      </p:sp>
      <p:sp>
        <p:nvSpPr>
          <p:cNvPr id="27" name="artifact-pill-12-2-3-2"/>
          <p:cNvSpPr/>
          <p:nvPr/>
        </p:nvSpPr>
        <p:spPr>
          <a:xfrm>
            <a:off x="7391400" y="4000500"/>
            <a:ext cx="1314450" cy="228600"/>
          </a:xfrm>
          <a:prstGeom prst="roundRect">
            <a:avLst/>
          </a:prstGeom>
          <a:solidFill>
            <a:srgbClr val="EFF6FF"/>
          </a:solidFill>
          <a:ln w="12700">
            <a:solidFill>
              <a:srgbClr val="DBEAFE"/>
            </a:solidFill>
            <a:prstDash val="solid"/>
          </a:ln>
        </p:spPr>
      </p:sp>
      <p:sp>
        <p:nvSpPr>
          <p:cNvPr id="28" name="artifact-pill-12-2-3-2"/>
          <p:cNvSpPr/>
          <p:nvPr/>
        </p:nvSpPr>
        <p:spPr>
          <a:xfrm>
            <a:off x="7391400" y="4000500"/>
            <a:ext cx="13144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501–1,000 employees</a:t>
            </a:r>
            <a:endParaRPr lang="en-US" sz="850" dirty="0"/>
          </a:p>
        </p:txBody>
      </p:sp>
      <p:sp>
        <p:nvSpPr>
          <p:cNvPr id="29" name="artifact-pill-12-2-3-3"/>
          <p:cNvSpPr/>
          <p:nvPr/>
        </p:nvSpPr>
        <p:spPr>
          <a:xfrm>
            <a:off x="6115050" y="4276725"/>
            <a:ext cx="2400300" cy="228600"/>
          </a:xfrm>
          <a:prstGeom prst="roundRect">
            <a:avLst/>
          </a:prstGeom>
          <a:solidFill>
            <a:srgbClr val="EFF6FF"/>
          </a:solidFill>
          <a:ln w="12700">
            <a:solidFill>
              <a:srgbClr val="DBEAFE"/>
            </a:solidFill>
            <a:prstDash val="solid"/>
          </a:ln>
        </p:spPr>
      </p:sp>
      <p:sp>
        <p:nvSpPr>
          <p:cNvPr id="30" name="artifact-pill-12-2-3-3"/>
          <p:cNvSpPr/>
          <p:nvPr/>
        </p:nvSpPr>
        <p:spPr>
          <a:xfrm>
            <a:off x="6115050" y="4276725"/>
            <a:ext cx="24003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Verified 1,001–2,000 employee accounts</a:t>
            </a:r>
            <a:endParaRPr lang="en-US" sz="850" dirty="0"/>
          </a:p>
        </p:txBody>
      </p:sp>
      <p:sp>
        <p:nvSpPr>
          <p:cNvPr id="31" name="footer-rule-12"/>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2" name="footer-title-12"/>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33" name="footer-meta-12"/>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eyebrow-13"/>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3 — Targets &amp; Buyer Needs</a:t>
            </a:r>
            <a:endParaRPr lang="en-US" sz="1100" dirty="0"/>
          </a:p>
        </p:txBody>
      </p:sp>
      <p:sp>
        <p:nvSpPr>
          <p:cNvPr id="3" name="title-13"/>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Mid-Market Administrative Operations Leader</a:t>
            </a:r>
            <a:endParaRPr lang="en-US" sz="2500" dirty="0"/>
          </a:p>
        </p:txBody>
      </p:sp>
      <p:sp>
        <p:nvSpPr>
          <p:cNvPr id="4" name="artifact-card-13"/>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13"/>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13"/>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TARGETING PROFILE</a:t>
            </a:r>
            <a:endParaRPr lang="en-US" sz="950" dirty="0"/>
          </a:p>
        </p:txBody>
      </p:sp>
      <p:sp>
        <p:nvSpPr>
          <p:cNvPr id="7" name="artifact-field-label-13-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ROLE SUMMARY</a:t>
            </a:r>
            <a:endParaRPr lang="en-US" sz="800" dirty="0"/>
          </a:p>
        </p:txBody>
      </p:sp>
      <p:sp>
        <p:nvSpPr>
          <p:cNvPr id="8" name="artifact-field-value-13-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Manager or senior manager responsible for administrative and business operations, resource coordination, process reliability, ownership, and everyday workflow execution.</a:t>
            </a:r>
            <a:endParaRPr lang="en-US" sz="975" dirty="0"/>
          </a:p>
        </p:txBody>
      </p:sp>
      <p:sp>
        <p:nvSpPr>
          <p:cNvPr id="9" name="artifact-field-label-13-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THEMES</a:t>
            </a:r>
            <a:endParaRPr lang="en-US" sz="800" dirty="0"/>
          </a:p>
        </p:txBody>
      </p:sp>
      <p:sp>
        <p:nvSpPr>
          <p:cNvPr id="10" name="artifact-bullet-list-13-1-2"/>
          <p:cNvSpPr/>
          <p:nvPr/>
        </p:nvSpPr>
        <p:spPr>
          <a:xfrm>
            <a:off x="819150" y="2628900"/>
            <a:ext cx="4876800" cy="8763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Missed handoffs and recurring bottlenecks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Clear workflow ownership</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Reduced manual follow-up</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Earlier process-risk visibility</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Practical recommendations that teams can implement</a:t>
            </a:r>
            <a:endParaRPr lang="en-US" sz="925" dirty="0"/>
          </a:p>
        </p:txBody>
      </p:sp>
      <p:sp>
        <p:nvSpPr>
          <p:cNvPr id="11" name="artifact-field-label-13-1-3"/>
          <p:cNvSpPr/>
          <p:nvPr/>
        </p:nvSpPr>
        <p:spPr>
          <a:xfrm>
            <a:off x="819150" y="35909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INDUSTRIES</a:t>
            </a:r>
            <a:endParaRPr lang="en-US" sz="800" dirty="0"/>
          </a:p>
        </p:txBody>
      </p:sp>
      <p:sp>
        <p:nvSpPr>
          <p:cNvPr id="12" name="artifact-bullet-list-13-1-3"/>
          <p:cNvSpPr/>
          <p:nvPr/>
        </p:nvSpPr>
        <p:spPr>
          <a:xfrm>
            <a:off x="819150" y="380047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Cross-industry where ICP and systems criteria are verified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Software and IT services test cohort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Professional and business services test cohort</a:t>
            </a:r>
            <a:endParaRPr lang="en-US" sz="925" dirty="0"/>
          </a:p>
        </p:txBody>
      </p:sp>
      <p:sp>
        <p:nvSpPr>
          <p:cNvPr id="13" name="artifact-field-label-13-1-4"/>
          <p:cNvSpPr/>
          <p:nvPr/>
        </p:nvSpPr>
        <p:spPr>
          <a:xfrm>
            <a:off x="819150" y="44196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MESSAGING ANGLES</a:t>
            </a:r>
            <a:endParaRPr lang="en-US" sz="800" dirty="0"/>
          </a:p>
        </p:txBody>
      </p:sp>
      <p:sp>
        <p:nvSpPr>
          <p:cNvPr id="14" name="artifact-bullet-list-13-1-4"/>
          <p:cNvSpPr/>
          <p:nvPr/>
        </p:nvSpPr>
        <p:spPr>
          <a:xfrm>
            <a:off x="819150" y="462915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Expose missed handoffs and unclear ownership.</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Reduce manual coordination by seeing how work moves across systems.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Turn workflow evidence into practical steps for everyday execution.</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Bring one recurring bottleneck to a tailored diagnostic.</a:t>
            </a:r>
            <a:endParaRPr lang="en-US" sz="925" dirty="0"/>
          </a:p>
        </p:txBody>
      </p:sp>
      <p:sp>
        <p:nvSpPr>
          <p:cNvPr id="15" name="artifact-field-label-13-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BUYING ROLE</a:t>
            </a:r>
            <a:endParaRPr lang="en-US" sz="800" dirty="0"/>
          </a:p>
        </p:txBody>
      </p:sp>
      <p:sp>
        <p:nvSpPr>
          <p:cNvPr id="16" name="artifact-pill-13-2-1-1"/>
          <p:cNvSpPr/>
          <p:nvPr/>
        </p:nvSpPr>
        <p:spPr>
          <a:xfrm>
            <a:off x="6115050" y="1952625"/>
            <a:ext cx="1371600" cy="228600"/>
          </a:xfrm>
          <a:prstGeom prst="roundRect">
            <a:avLst/>
          </a:prstGeom>
          <a:solidFill>
            <a:srgbClr val="EFF6FF"/>
          </a:solidFill>
          <a:ln w="12700">
            <a:solidFill>
              <a:srgbClr val="DBEAFE"/>
            </a:solidFill>
            <a:prstDash val="solid"/>
          </a:ln>
        </p:spPr>
      </p:sp>
      <p:sp>
        <p:nvSpPr>
          <p:cNvPr id="17" name="artifact-pill-13-2-1-1"/>
          <p:cNvSpPr/>
          <p:nvPr/>
        </p:nvSpPr>
        <p:spPr>
          <a:xfrm>
            <a:off x="6115050" y="1952625"/>
            <a:ext cx="13716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Operational Champion</a:t>
            </a:r>
            <a:endParaRPr lang="en-US" sz="850" dirty="0"/>
          </a:p>
        </p:txBody>
      </p:sp>
      <p:sp>
        <p:nvSpPr>
          <p:cNvPr id="18" name="artifact-pill-13-2-1-2"/>
          <p:cNvSpPr/>
          <p:nvPr/>
        </p:nvSpPr>
        <p:spPr>
          <a:xfrm>
            <a:off x="7562850" y="1952625"/>
            <a:ext cx="1028700" cy="228600"/>
          </a:xfrm>
          <a:prstGeom prst="roundRect">
            <a:avLst/>
          </a:prstGeom>
          <a:solidFill>
            <a:srgbClr val="EFF6FF"/>
          </a:solidFill>
          <a:ln w="12700">
            <a:solidFill>
              <a:srgbClr val="DBEAFE"/>
            </a:solidFill>
            <a:prstDash val="solid"/>
          </a:ln>
        </p:spPr>
      </p:sp>
      <p:sp>
        <p:nvSpPr>
          <p:cNvPr id="19" name="artifact-pill-13-2-1-2"/>
          <p:cNvSpPr/>
          <p:nvPr/>
        </p:nvSpPr>
        <p:spPr>
          <a:xfrm>
            <a:off x="7562850" y="1952625"/>
            <a:ext cx="10287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Workflow Owner</a:t>
            </a:r>
            <a:endParaRPr lang="en-US" sz="850" dirty="0"/>
          </a:p>
        </p:txBody>
      </p:sp>
      <p:sp>
        <p:nvSpPr>
          <p:cNvPr id="20" name="artifact-pill-13-2-1-3"/>
          <p:cNvSpPr/>
          <p:nvPr/>
        </p:nvSpPr>
        <p:spPr>
          <a:xfrm>
            <a:off x="8667750" y="1952625"/>
            <a:ext cx="800100" cy="228600"/>
          </a:xfrm>
          <a:prstGeom prst="roundRect">
            <a:avLst/>
          </a:prstGeom>
          <a:solidFill>
            <a:srgbClr val="EFF6FF"/>
          </a:solidFill>
          <a:ln w="12700">
            <a:solidFill>
              <a:srgbClr val="DBEAFE"/>
            </a:solidFill>
            <a:prstDash val="solid"/>
          </a:ln>
        </p:spPr>
      </p:sp>
      <p:sp>
        <p:nvSpPr>
          <p:cNvPr id="21" name="artifact-pill-13-2-1-3"/>
          <p:cNvSpPr/>
          <p:nvPr/>
        </p:nvSpPr>
        <p:spPr>
          <a:xfrm>
            <a:off x="8667750" y="1952625"/>
            <a:ext cx="8001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Influencer</a:t>
            </a:r>
            <a:endParaRPr lang="en-US" sz="850" dirty="0"/>
          </a:p>
        </p:txBody>
      </p:sp>
      <p:sp>
        <p:nvSpPr>
          <p:cNvPr id="22" name="artifact-field-label-13-2-2"/>
          <p:cNvSpPr/>
          <p:nvPr/>
        </p:nvSpPr>
        <p:spPr>
          <a:xfrm>
            <a:off x="6115050" y="23431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LIKELY OFFERS</a:t>
            </a:r>
            <a:endParaRPr lang="en-US" sz="800" dirty="0"/>
          </a:p>
        </p:txBody>
      </p:sp>
      <p:sp>
        <p:nvSpPr>
          <p:cNvPr id="23" name="artifact-bullet-list-13-2-2"/>
          <p:cNvSpPr/>
          <p:nvPr/>
        </p:nvSpPr>
        <p:spPr>
          <a:xfrm>
            <a:off x="6115050" y="2552700"/>
            <a:ext cx="4876800" cy="10477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Workflow-risk assessment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Missed-handoff checklist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Representative workflow map</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Operational use-case webinar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Tailored workflow diagnostic</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Product demonstration focused on a recurring bottleneck</a:t>
            </a:r>
            <a:endParaRPr lang="en-US" sz="925" dirty="0"/>
          </a:p>
        </p:txBody>
      </p:sp>
      <p:sp>
        <p:nvSpPr>
          <p:cNvPr id="24" name="artifact-field-label-13-2-3"/>
          <p:cNvSpPr/>
          <p:nvPr/>
        </p:nvSpPr>
        <p:spPr>
          <a:xfrm>
            <a:off x="6115050" y="36861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COMPANY SIZES</a:t>
            </a:r>
            <a:endParaRPr lang="en-US" sz="800" dirty="0"/>
          </a:p>
        </p:txBody>
      </p:sp>
      <p:sp>
        <p:nvSpPr>
          <p:cNvPr id="25" name="artifact-pill-13-2-3-1"/>
          <p:cNvSpPr/>
          <p:nvPr/>
        </p:nvSpPr>
        <p:spPr>
          <a:xfrm>
            <a:off x="6115050" y="3895725"/>
            <a:ext cx="1200150" cy="228600"/>
          </a:xfrm>
          <a:prstGeom prst="roundRect">
            <a:avLst/>
          </a:prstGeom>
          <a:solidFill>
            <a:srgbClr val="EFF6FF"/>
          </a:solidFill>
          <a:ln w="12700">
            <a:solidFill>
              <a:srgbClr val="DBEAFE"/>
            </a:solidFill>
            <a:prstDash val="solid"/>
          </a:ln>
        </p:spPr>
      </p:sp>
      <p:sp>
        <p:nvSpPr>
          <p:cNvPr id="26" name="artifact-pill-13-2-3-1"/>
          <p:cNvSpPr/>
          <p:nvPr/>
        </p:nvSpPr>
        <p:spPr>
          <a:xfrm>
            <a:off x="6115050" y="3895725"/>
            <a:ext cx="12001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201–500 employees</a:t>
            </a:r>
            <a:endParaRPr lang="en-US" sz="850" dirty="0"/>
          </a:p>
        </p:txBody>
      </p:sp>
      <p:sp>
        <p:nvSpPr>
          <p:cNvPr id="27" name="artifact-pill-13-2-3-2"/>
          <p:cNvSpPr/>
          <p:nvPr/>
        </p:nvSpPr>
        <p:spPr>
          <a:xfrm>
            <a:off x="7391400" y="3895725"/>
            <a:ext cx="1314450" cy="228600"/>
          </a:xfrm>
          <a:prstGeom prst="roundRect">
            <a:avLst/>
          </a:prstGeom>
          <a:solidFill>
            <a:srgbClr val="EFF6FF"/>
          </a:solidFill>
          <a:ln w="12700">
            <a:solidFill>
              <a:srgbClr val="DBEAFE"/>
            </a:solidFill>
            <a:prstDash val="solid"/>
          </a:ln>
        </p:spPr>
      </p:sp>
      <p:sp>
        <p:nvSpPr>
          <p:cNvPr id="28" name="artifact-pill-13-2-3-2"/>
          <p:cNvSpPr/>
          <p:nvPr/>
        </p:nvSpPr>
        <p:spPr>
          <a:xfrm>
            <a:off x="7391400" y="3895725"/>
            <a:ext cx="13144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501–1,000 employees</a:t>
            </a:r>
            <a:endParaRPr lang="en-US" sz="850" dirty="0"/>
          </a:p>
        </p:txBody>
      </p:sp>
      <p:sp>
        <p:nvSpPr>
          <p:cNvPr id="29" name="artifact-pill-13-2-3-3"/>
          <p:cNvSpPr/>
          <p:nvPr/>
        </p:nvSpPr>
        <p:spPr>
          <a:xfrm>
            <a:off x="6115050" y="4171950"/>
            <a:ext cx="2400300" cy="228600"/>
          </a:xfrm>
          <a:prstGeom prst="roundRect">
            <a:avLst/>
          </a:prstGeom>
          <a:solidFill>
            <a:srgbClr val="EFF6FF"/>
          </a:solidFill>
          <a:ln w="12700">
            <a:solidFill>
              <a:srgbClr val="DBEAFE"/>
            </a:solidFill>
            <a:prstDash val="solid"/>
          </a:ln>
        </p:spPr>
      </p:sp>
      <p:sp>
        <p:nvSpPr>
          <p:cNvPr id="30" name="artifact-pill-13-2-3-3"/>
          <p:cNvSpPr/>
          <p:nvPr/>
        </p:nvSpPr>
        <p:spPr>
          <a:xfrm>
            <a:off x="6115050" y="4171950"/>
            <a:ext cx="24003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Verified 1,001–2,000 employee accounts</a:t>
            </a:r>
            <a:endParaRPr lang="en-US" sz="850" dirty="0"/>
          </a:p>
        </p:txBody>
      </p:sp>
      <p:sp>
        <p:nvSpPr>
          <p:cNvPr id="31" name="footer-rule-13"/>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2" name="footer-title-13"/>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33" name="footer-meta-13"/>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graphicFrame>
        <p:nvGraphicFramePr>
          <p:cNvPr id="2" name="table-14"/>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1619250"/>
        </p:xfrm>
        <a:graphic>
          <a:graphicData uri="http://schemas.openxmlformats.org/drawingml/2006/table">
            <a:tbl>
              <a:tblPr/>
              <a:tblGrid>
                <a:gridCol w="2400300"/>
                <a:gridCol w="4152900"/>
                <a:gridCol w="4038600"/>
              </a:tblGrid>
              <a:tr h="419100">
                <a:tc>
                  <a:txBody>
                    <a:bodyPr/>
                    <a:lstStyle/>
                    <a:p>
                      <a:pPr indent="0" marL="0">
                        <a:buNone/>
                      </a:pPr>
                      <a:r>
                        <a:rPr lang="en-US" sz="1125" b="1" dirty="0">
                          <a:solidFill>
                            <a:srgbClr val="FFFFFF"/>
                          </a:solidFill>
                          <a:latin typeface="Aptos" pitchFamily="34" charset="0"/>
                          <a:ea typeface="Aptos" pitchFamily="34" charset="-122"/>
                          <a:cs typeface="Aptos" pitchFamily="34" charset="-120"/>
                        </a:rPr>
                        <a:t>Audience / Segment</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Proposition</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Proof Direction</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General and Operations Leader for Scaling Business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Identify the operational risks most likely to undermine growth and prioritize improvements with measurable executive outcomes.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Validate executive reporting, pre/post outcome tracking, and a workflow diagnostic tied to a specific business process.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IT and Systems Operations Intelligence Manager</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Create explainable workflow intelligence from supported systems without replacing systems of record.</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Demonstrate connector scope, data flow, governance approach, handoff mapping, and alert explainability.</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Mid-Market Administrative Operations Leader</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Find missed handoffs and unclear ownership, then turn the findings into practical workflow changes.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Show a representative workflow map, prioritized issue, recommendation, and measurable intervention path.</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bl>
          </a:graphicData>
        </a:graphic>
      </p:graphicFrame>
      <p:sp>
        <p:nvSpPr>
          <p:cNvPr id="3" name="eyebrow-14"/>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3 — Targets &amp; Buyer Needs</a:t>
            </a:r>
            <a:endParaRPr lang="en-US" sz="1100" dirty="0"/>
          </a:p>
        </p:txBody>
      </p:sp>
      <p:sp>
        <p:nvSpPr>
          <p:cNvPr id="4" name="title-14"/>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Value Propositions</a:t>
            </a:r>
            <a:endParaRPr lang="en-US" sz="2500" dirty="0"/>
          </a:p>
        </p:txBody>
      </p:sp>
      <p:sp>
        <p:nvSpPr>
          <p:cNvPr id="5" name="footer-rule-14"/>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14"/>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7" name="footer-meta-14"/>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eyebrow-15"/>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3 — Targets &amp; Buyer Needs</a:t>
            </a:r>
            <a:endParaRPr lang="en-US" sz="1100" dirty="0"/>
          </a:p>
        </p:txBody>
      </p:sp>
      <p:sp>
        <p:nvSpPr>
          <p:cNvPr id="3" name="title-15"/>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Executive Operational-Risk Sponsors</a:t>
            </a:r>
            <a:endParaRPr lang="en-US" sz="2500" dirty="0"/>
          </a:p>
        </p:txBody>
      </p:sp>
      <p:sp>
        <p:nvSpPr>
          <p:cNvPr id="4" name="artifact-card-15"/>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15"/>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15"/>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 FAMILY SUMMARY</a:t>
            </a:r>
            <a:endParaRPr lang="en-US" sz="950" dirty="0"/>
          </a:p>
        </p:txBody>
      </p:sp>
      <p:sp>
        <p:nvSpPr>
          <p:cNvPr id="7" name="artifact-field-label-15-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PARENT PERSONA</a:t>
            </a:r>
            <a:endParaRPr lang="en-US" sz="800" dirty="0"/>
          </a:p>
        </p:txBody>
      </p:sp>
      <p:sp>
        <p:nvSpPr>
          <p:cNvPr id="8" name="artifact-field-value-15-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General and Operations Leader for Scaling Business</a:t>
            </a:r>
            <a:endParaRPr lang="en-US" sz="975" dirty="0"/>
          </a:p>
        </p:txBody>
      </p:sp>
      <p:sp>
        <p:nvSpPr>
          <p:cNvPr id="9" name="artifact-field-label-15-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INTENT SIGNALS</a:t>
            </a:r>
            <a:endParaRPr lang="en-US" sz="800" dirty="0"/>
          </a:p>
        </p:txBody>
      </p:sp>
      <p:sp>
        <p:nvSpPr>
          <p:cNvPr id="10" name="artifact-bullet-list-15-1-2"/>
          <p:cNvSpPr/>
          <p:nvPr/>
        </p:nvSpPr>
        <p:spPr>
          <a:xfrm>
            <a:off x="819150" y="246697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Operational risk research</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Missed SLA content consumption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Escalation-management research</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Repeat visits to executive or diagnostic pages</a:t>
            </a:r>
            <a:endParaRPr lang="en-US" sz="925" dirty="0"/>
          </a:p>
        </p:txBody>
      </p:sp>
      <p:sp>
        <p:nvSpPr>
          <p:cNvPr id="11" name="artifact-field-label-15-1-3"/>
          <p:cNvSpPr/>
          <p:nvPr/>
        </p:nvSpPr>
        <p:spPr>
          <a:xfrm>
            <a:off x="819150" y="32575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TARGETING SUMMARY</a:t>
            </a:r>
            <a:endParaRPr lang="en-US" sz="800" dirty="0"/>
          </a:p>
        </p:txBody>
      </p:sp>
      <p:sp>
        <p:nvSpPr>
          <p:cNvPr id="12" name="artifact-field-value-15-1-3"/>
          <p:cNvSpPr/>
          <p:nvPr/>
        </p:nvSpPr>
        <p:spPr>
          <a:xfrm>
            <a:off x="819150" y="3467100"/>
            <a:ext cx="4876800" cy="5334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COO, VP Operations, Head of Operations, General Manager, and senior operations titles at qualified US mid-market accounts showing escalation, SLA, customer-impact, or cycle-time risk.</a:t>
            </a:r>
            <a:endParaRPr lang="en-US" sz="975" dirty="0"/>
          </a:p>
        </p:txBody>
      </p:sp>
      <p:sp>
        <p:nvSpPr>
          <p:cNvPr id="13" name="artifact-field-label-15-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OFFER</a:t>
            </a:r>
            <a:endParaRPr lang="en-US" sz="800" dirty="0"/>
          </a:p>
        </p:txBody>
      </p:sp>
      <p:sp>
        <p:nvSpPr>
          <p:cNvPr id="14" name="artifact-field-value-15-2-1"/>
          <p:cNvSpPr/>
          <p:nvPr/>
        </p:nvSpPr>
        <p:spPr>
          <a:xfrm>
            <a:off x="61150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Executive process-risk diagnostic</a:t>
            </a:r>
            <a:endParaRPr lang="en-US" sz="975" dirty="0"/>
          </a:p>
        </p:txBody>
      </p:sp>
      <p:sp>
        <p:nvSpPr>
          <p:cNvPr id="15" name="artifact-field-label-15-2-2"/>
          <p:cNvSpPr/>
          <p:nvPr/>
        </p:nvSpPr>
        <p:spPr>
          <a:xfrm>
            <a:off x="61150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MESSAGE</a:t>
            </a:r>
            <a:endParaRPr lang="en-US" sz="800" dirty="0"/>
          </a:p>
        </p:txBody>
      </p:sp>
      <p:sp>
        <p:nvSpPr>
          <p:cNvPr id="16" name="artifact-field-value-15-2-2"/>
          <p:cNvSpPr/>
          <p:nvPr/>
        </p:nvSpPr>
        <p:spPr>
          <a:xfrm>
            <a:off x="6115050" y="246697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See where operational risk is building before it becomes a customer or financial problem.</a:t>
            </a:r>
            <a:endParaRPr lang="en-US" sz="975" dirty="0"/>
          </a:p>
        </p:txBody>
      </p:sp>
      <p:sp>
        <p:nvSpPr>
          <p:cNvPr id="17" name="artifact-field-label-15-2-3"/>
          <p:cNvSpPr/>
          <p:nvPr/>
        </p:nvSpPr>
        <p:spPr>
          <a:xfrm>
            <a:off x="6115050" y="2771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PRIORITY</a:t>
            </a:r>
            <a:endParaRPr lang="en-US" sz="800" dirty="0"/>
          </a:p>
        </p:txBody>
      </p:sp>
      <p:sp>
        <p:nvSpPr>
          <p:cNvPr id="18" name="artifact-pill-15-2-3-1"/>
          <p:cNvSpPr/>
          <p:nvPr/>
        </p:nvSpPr>
        <p:spPr>
          <a:xfrm>
            <a:off x="6115050" y="2981325"/>
            <a:ext cx="590550" cy="228600"/>
          </a:xfrm>
          <a:prstGeom prst="roundRect">
            <a:avLst/>
          </a:prstGeom>
          <a:solidFill>
            <a:srgbClr val="274C78"/>
          </a:solidFill>
          <a:ln w="12700">
            <a:solidFill>
              <a:srgbClr val="274C78"/>
            </a:solidFill>
            <a:prstDash val="solid"/>
          </a:ln>
        </p:spPr>
      </p:sp>
      <p:sp>
        <p:nvSpPr>
          <p:cNvPr id="19" name="artifact-pill-15-2-3-1"/>
          <p:cNvSpPr/>
          <p:nvPr/>
        </p:nvSpPr>
        <p:spPr>
          <a:xfrm>
            <a:off x="6115050" y="2981325"/>
            <a:ext cx="590550" cy="228600"/>
          </a:xfrm>
          <a:prstGeom prst="rect">
            <a:avLst/>
          </a:prstGeom>
          <a:noFill/>
          <a:ln/>
        </p:spPr>
        <p:txBody>
          <a:bodyPr wrap="square" lIns="76200" tIns="76200" rIns="76200" bIns="76200" rtlCol="0" anchor="ctr">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High</a:t>
            </a:r>
            <a:endParaRPr lang="en-US" sz="850" dirty="0"/>
          </a:p>
        </p:txBody>
      </p:sp>
      <p:sp>
        <p:nvSpPr>
          <p:cNvPr id="20" name="artifact-field-label-15-2-4"/>
          <p:cNvSpPr/>
          <p:nvPr/>
        </p:nvSpPr>
        <p:spPr>
          <a:xfrm>
            <a:off x="6115050" y="33718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FUNNEL FIT</a:t>
            </a:r>
            <a:endParaRPr lang="en-US" sz="800" dirty="0"/>
          </a:p>
        </p:txBody>
      </p:sp>
      <p:sp>
        <p:nvSpPr>
          <p:cNvPr id="21" name="artifact-pill-15-2-4-1"/>
          <p:cNvSpPr/>
          <p:nvPr/>
        </p:nvSpPr>
        <p:spPr>
          <a:xfrm>
            <a:off x="6115050" y="3581400"/>
            <a:ext cx="590550" cy="228600"/>
          </a:xfrm>
          <a:prstGeom prst="roundRect">
            <a:avLst/>
          </a:prstGeom>
          <a:solidFill>
            <a:srgbClr val="EFF6FF"/>
          </a:solidFill>
          <a:ln w="12700">
            <a:solidFill>
              <a:srgbClr val="DBEAFE"/>
            </a:solidFill>
            <a:prstDash val="solid"/>
          </a:ln>
        </p:spPr>
      </p:sp>
      <p:sp>
        <p:nvSpPr>
          <p:cNvPr id="22" name="artifact-pill-15-2-4-1"/>
          <p:cNvSpPr/>
          <p:nvPr/>
        </p:nvSpPr>
        <p:spPr>
          <a:xfrm>
            <a:off x="611505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MOFU</a:t>
            </a:r>
            <a:endParaRPr lang="en-US" sz="850" dirty="0"/>
          </a:p>
        </p:txBody>
      </p:sp>
      <p:sp>
        <p:nvSpPr>
          <p:cNvPr id="23" name="artifact-pill-15-2-4-2"/>
          <p:cNvSpPr/>
          <p:nvPr/>
        </p:nvSpPr>
        <p:spPr>
          <a:xfrm>
            <a:off x="6781800" y="3581400"/>
            <a:ext cx="590550" cy="228600"/>
          </a:xfrm>
          <a:prstGeom prst="roundRect">
            <a:avLst/>
          </a:prstGeom>
          <a:solidFill>
            <a:srgbClr val="EFF6FF"/>
          </a:solidFill>
          <a:ln w="12700">
            <a:solidFill>
              <a:srgbClr val="DBEAFE"/>
            </a:solidFill>
            <a:prstDash val="solid"/>
          </a:ln>
        </p:spPr>
      </p:sp>
      <p:sp>
        <p:nvSpPr>
          <p:cNvPr id="24" name="artifact-pill-15-2-4-2"/>
          <p:cNvSpPr/>
          <p:nvPr/>
        </p:nvSpPr>
        <p:spPr>
          <a:xfrm>
            <a:off x="678180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BOFU</a:t>
            </a:r>
            <a:endParaRPr lang="en-US" sz="850" dirty="0"/>
          </a:p>
        </p:txBody>
      </p:sp>
      <p:sp>
        <p:nvSpPr>
          <p:cNvPr id="25" name="footer-rule-15"/>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6" name="footer-title-15"/>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27" name="footer-meta-15"/>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eyebrow-16"/>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3 — Targets &amp; Buyer Needs</a:t>
            </a:r>
            <a:endParaRPr lang="en-US" sz="1100" dirty="0"/>
          </a:p>
        </p:txBody>
      </p:sp>
      <p:sp>
        <p:nvSpPr>
          <p:cNvPr id="3" name="title-16"/>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Executive Improvement-Prioritization Leaders</a:t>
            </a:r>
            <a:endParaRPr lang="en-US" sz="2500" dirty="0"/>
          </a:p>
        </p:txBody>
      </p:sp>
      <p:sp>
        <p:nvSpPr>
          <p:cNvPr id="4" name="artifact-card-16"/>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16"/>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16"/>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 FAMILY SUMMARY</a:t>
            </a:r>
            <a:endParaRPr lang="en-US" sz="950" dirty="0"/>
          </a:p>
        </p:txBody>
      </p:sp>
      <p:sp>
        <p:nvSpPr>
          <p:cNvPr id="7" name="artifact-field-label-16-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PARENT PERSONA</a:t>
            </a:r>
            <a:endParaRPr lang="en-US" sz="800" dirty="0"/>
          </a:p>
        </p:txBody>
      </p:sp>
      <p:sp>
        <p:nvSpPr>
          <p:cNvPr id="8" name="artifact-field-value-16-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General and Operations Leader for Scaling Business</a:t>
            </a:r>
            <a:endParaRPr lang="en-US" sz="975" dirty="0"/>
          </a:p>
        </p:txBody>
      </p:sp>
      <p:sp>
        <p:nvSpPr>
          <p:cNvPr id="9" name="artifact-field-label-16-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INTENT SIGNALS</a:t>
            </a:r>
            <a:endParaRPr lang="en-US" sz="800" dirty="0"/>
          </a:p>
        </p:txBody>
      </p:sp>
      <p:sp>
        <p:nvSpPr>
          <p:cNvPr id="10" name="artifact-bullet-list-16-1-2"/>
          <p:cNvSpPr/>
          <p:nvPr/>
        </p:nvSpPr>
        <p:spPr>
          <a:xfrm>
            <a:off x="819150" y="246697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Operational excellence content engagement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Workflow analytics searches</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ROI or business-case page visits</a:t>
            </a:r>
            <a:endParaRPr lang="en-US" sz="925" dirty="0"/>
          </a:p>
        </p:txBody>
      </p:sp>
      <p:sp>
        <p:nvSpPr>
          <p:cNvPr id="11" name="artifact-field-label-16-1-3"/>
          <p:cNvSpPr/>
          <p:nvPr/>
        </p:nvSpPr>
        <p:spPr>
          <a:xfrm>
            <a:off x="819150" y="30861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TARGETING SUMMARY</a:t>
            </a:r>
            <a:endParaRPr lang="en-US" sz="800" dirty="0"/>
          </a:p>
        </p:txBody>
      </p:sp>
      <p:sp>
        <p:nvSpPr>
          <p:cNvPr id="12" name="artifact-field-value-16-1-3"/>
          <p:cNvSpPr/>
          <p:nvPr/>
        </p:nvSpPr>
        <p:spPr>
          <a:xfrm>
            <a:off x="819150" y="329565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Senior operations decision-makers researching operational excellence, process improvement, workflow analytics, or measurable performance improvement.</a:t>
            </a:r>
            <a:endParaRPr lang="en-US" sz="975" dirty="0"/>
          </a:p>
        </p:txBody>
      </p:sp>
      <p:sp>
        <p:nvSpPr>
          <p:cNvPr id="13" name="artifact-field-label-16-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OFFER</a:t>
            </a:r>
            <a:endParaRPr lang="en-US" sz="800" dirty="0"/>
          </a:p>
        </p:txBody>
      </p:sp>
      <p:sp>
        <p:nvSpPr>
          <p:cNvPr id="14" name="artifact-field-value-16-2-1"/>
          <p:cNvSpPr/>
          <p:nvPr/>
        </p:nvSpPr>
        <p:spPr>
          <a:xfrm>
            <a:off x="61150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Priority-workflow assessment and executive demo</a:t>
            </a:r>
            <a:endParaRPr lang="en-US" sz="975" dirty="0"/>
          </a:p>
        </p:txBody>
      </p:sp>
      <p:sp>
        <p:nvSpPr>
          <p:cNvPr id="15" name="artifact-field-label-16-2-2"/>
          <p:cNvSpPr/>
          <p:nvPr/>
        </p:nvSpPr>
        <p:spPr>
          <a:xfrm>
            <a:off x="61150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MESSAGE</a:t>
            </a:r>
            <a:endParaRPr lang="en-US" sz="800" dirty="0"/>
          </a:p>
        </p:txBody>
      </p:sp>
      <p:sp>
        <p:nvSpPr>
          <p:cNvPr id="16" name="artifact-field-value-16-2-2"/>
          <p:cNvSpPr/>
          <p:nvPr/>
        </p:nvSpPr>
        <p:spPr>
          <a:xfrm>
            <a:off x="6115050" y="246697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Move from operational noise to a clear, evidence-based improvement plan.</a:t>
            </a:r>
            <a:endParaRPr lang="en-US" sz="975" dirty="0"/>
          </a:p>
        </p:txBody>
      </p:sp>
      <p:sp>
        <p:nvSpPr>
          <p:cNvPr id="17" name="artifact-field-label-16-2-3"/>
          <p:cNvSpPr/>
          <p:nvPr/>
        </p:nvSpPr>
        <p:spPr>
          <a:xfrm>
            <a:off x="6115050" y="2771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PRIORITY</a:t>
            </a:r>
            <a:endParaRPr lang="en-US" sz="800" dirty="0"/>
          </a:p>
        </p:txBody>
      </p:sp>
      <p:sp>
        <p:nvSpPr>
          <p:cNvPr id="18" name="artifact-pill-16-2-3-1"/>
          <p:cNvSpPr/>
          <p:nvPr/>
        </p:nvSpPr>
        <p:spPr>
          <a:xfrm>
            <a:off x="6115050" y="2981325"/>
            <a:ext cx="590550" cy="228600"/>
          </a:xfrm>
          <a:prstGeom prst="roundRect">
            <a:avLst/>
          </a:prstGeom>
          <a:solidFill>
            <a:srgbClr val="274C78"/>
          </a:solidFill>
          <a:ln w="12700">
            <a:solidFill>
              <a:srgbClr val="274C78"/>
            </a:solidFill>
            <a:prstDash val="solid"/>
          </a:ln>
        </p:spPr>
      </p:sp>
      <p:sp>
        <p:nvSpPr>
          <p:cNvPr id="19" name="artifact-pill-16-2-3-1"/>
          <p:cNvSpPr/>
          <p:nvPr/>
        </p:nvSpPr>
        <p:spPr>
          <a:xfrm>
            <a:off x="6115050" y="2981325"/>
            <a:ext cx="590550" cy="228600"/>
          </a:xfrm>
          <a:prstGeom prst="rect">
            <a:avLst/>
          </a:prstGeom>
          <a:noFill/>
          <a:ln/>
        </p:spPr>
        <p:txBody>
          <a:bodyPr wrap="square" lIns="76200" tIns="76200" rIns="76200" bIns="76200" rtlCol="0" anchor="ctr">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High</a:t>
            </a:r>
            <a:endParaRPr lang="en-US" sz="850" dirty="0"/>
          </a:p>
        </p:txBody>
      </p:sp>
      <p:sp>
        <p:nvSpPr>
          <p:cNvPr id="20" name="artifact-field-label-16-2-4"/>
          <p:cNvSpPr/>
          <p:nvPr/>
        </p:nvSpPr>
        <p:spPr>
          <a:xfrm>
            <a:off x="6115050" y="33718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FUNNEL FIT</a:t>
            </a:r>
            <a:endParaRPr lang="en-US" sz="800" dirty="0"/>
          </a:p>
        </p:txBody>
      </p:sp>
      <p:sp>
        <p:nvSpPr>
          <p:cNvPr id="21" name="artifact-pill-16-2-4-1"/>
          <p:cNvSpPr/>
          <p:nvPr/>
        </p:nvSpPr>
        <p:spPr>
          <a:xfrm>
            <a:off x="6115050" y="3581400"/>
            <a:ext cx="590550" cy="228600"/>
          </a:xfrm>
          <a:prstGeom prst="roundRect">
            <a:avLst/>
          </a:prstGeom>
          <a:solidFill>
            <a:srgbClr val="EFF6FF"/>
          </a:solidFill>
          <a:ln w="12700">
            <a:solidFill>
              <a:srgbClr val="DBEAFE"/>
            </a:solidFill>
            <a:prstDash val="solid"/>
          </a:ln>
        </p:spPr>
      </p:sp>
      <p:sp>
        <p:nvSpPr>
          <p:cNvPr id="22" name="artifact-pill-16-2-4-1"/>
          <p:cNvSpPr/>
          <p:nvPr/>
        </p:nvSpPr>
        <p:spPr>
          <a:xfrm>
            <a:off x="611505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TOFU</a:t>
            </a:r>
            <a:endParaRPr lang="en-US" sz="850" dirty="0"/>
          </a:p>
        </p:txBody>
      </p:sp>
      <p:sp>
        <p:nvSpPr>
          <p:cNvPr id="23" name="artifact-pill-16-2-4-2"/>
          <p:cNvSpPr/>
          <p:nvPr/>
        </p:nvSpPr>
        <p:spPr>
          <a:xfrm>
            <a:off x="6781800" y="3581400"/>
            <a:ext cx="590550" cy="228600"/>
          </a:xfrm>
          <a:prstGeom prst="roundRect">
            <a:avLst/>
          </a:prstGeom>
          <a:solidFill>
            <a:srgbClr val="EFF6FF"/>
          </a:solidFill>
          <a:ln w="12700">
            <a:solidFill>
              <a:srgbClr val="DBEAFE"/>
            </a:solidFill>
            <a:prstDash val="solid"/>
          </a:ln>
        </p:spPr>
      </p:sp>
      <p:sp>
        <p:nvSpPr>
          <p:cNvPr id="24" name="artifact-pill-16-2-4-2"/>
          <p:cNvSpPr/>
          <p:nvPr/>
        </p:nvSpPr>
        <p:spPr>
          <a:xfrm>
            <a:off x="678180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MOFU</a:t>
            </a:r>
            <a:endParaRPr lang="en-US" sz="850" dirty="0"/>
          </a:p>
        </p:txBody>
      </p:sp>
      <p:sp>
        <p:nvSpPr>
          <p:cNvPr id="25" name="artifact-pill-16-2-4-3"/>
          <p:cNvSpPr/>
          <p:nvPr/>
        </p:nvSpPr>
        <p:spPr>
          <a:xfrm>
            <a:off x="7448550" y="3581400"/>
            <a:ext cx="590550" cy="228600"/>
          </a:xfrm>
          <a:prstGeom prst="roundRect">
            <a:avLst/>
          </a:prstGeom>
          <a:solidFill>
            <a:srgbClr val="EFF6FF"/>
          </a:solidFill>
          <a:ln w="12700">
            <a:solidFill>
              <a:srgbClr val="DBEAFE"/>
            </a:solidFill>
            <a:prstDash val="solid"/>
          </a:ln>
        </p:spPr>
      </p:sp>
      <p:sp>
        <p:nvSpPr>
          <p:cNvPr id="26" name="artifact-pill-16-2-4-3"/>
          <p:cNvSpPr/>
          <p:nvPr/>
        </p:nvSpPr>
        <p:spPr>
          <a:xfrm>
            <a:off x="744855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BOFU</a:t>
            </a:r>
            <a:endParaRPr lang="en-US" sz="850" dirty="0"/>
          </a:p>
        </p:txBody>
      </p:sp>
      <p:sp>
        <p:nvSpPr>
          <p:cNvPr id="27" name="footer-rule-16"/>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8" name="footer-title-16"/>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29" name="footer-meta-16"/>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eyebrow-17"/>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3 — Targets &amp; Buyer Needs</a:t>
            </a:r>
            <a:endParaRPr lang="en-US" sz="1100" dirty="0"/>
          </a:p>
        </p:txBody>
      </p:sp>
      <p:sp>
        <p:nvSpPr>
          <p:cNvPr id="3" name="title-17"/>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Connector and Systems-Fragmentation Evaluators</a:t>
            </a:r>
            <a:endParaRPr lang="en-US" sz="2500" dirty="0"/>
          </a:p>
        </p:txBody>
      </p:sp>
      <p:sp>
        <p:nvSpPr>
          <p:cNvPr id="4" name="artifact-card-17"/>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17"/>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17"/>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 FAMILY SUMMARY</a:t>
            </a:r>
            <a:endParaRPr lang="en-US" sz="950" dirty="0"/>
          </a:p>
        </p:txBody>
      </p:sp>
      <p:sp>
        <p:nvSpPr>
          <p:cNvPr id="7" name="artifact-field-label-17-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PARENT PERSONA</a:t>
            </a:r>
            <a:endParaRPr lang="en-US" sz="800" dirty="0"/>
          </a:p>
        </p:txBody>
      </p:sp>
      <p:sp>
        <p:nvSpPr>
          <p:cNvPr id="8" name="artifact-field-value-17-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IT and Systems Operations Intelligence Manager</a:t>
            </a:r>
            <a:endParaRPr lang="en-US" sz="975" dirty="0"/>
          </a:p>
        </p:txBody>
      </p:sp>
      <p:sp>
        <p:nvSpPr>
          <p:cNvPr id="9" name="artifact-field-label-17-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INTENT SIGNALS</a:t>
            </a:r>
            <a:endParaRPr lang="en-US" sz="800" dirty="0"/>
          </a:p>
        </p:txBody>
      </p:sp>
      <p:sp>
        <p:nvSpPr>
          <p:cNvPr id="10" name="artifact-bullet-list-17-1-2"/>
          <p:cNvSpPr/>
          <p:nvPr/>
        </p:nvSpPr>
        <p:spPr>
          <a:xfrm>
            <a:off x="819150" y="246697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Workflow integration searches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Connector-page visits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Architecture or product-demo engagement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Planned automation initiative</a:t>
            </a:r>
            <a:endParaRPr lang="en-US" sz="925" dirty="0"/>
          </a:p>
        </p:txBody>
      </p:sp>
      <p:sp>
        <p:nvSpPr>
          <p:cNvPr id="11" name="artifact-field-label-17-1-3"/>
          <p:cNvSpPr/>
          <p:nvPr/>
        </p:nvSpPr>
        <p:spPr>
          <a:xfrm>
            <a:off x="819150" y="32575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TARGETING SUMMARY</a:t>
            </a:r>
            <a:endParaRPr lang="en-US" sz="800" dirty="0"/>
          </a:p>
        </p:txBody>
      </p:sp>
      <p:sp>
        <p:nvSpPr>
          <p:cNvPr id="12" name="artifact-field-value-17-1-3"/>
          <p:cNvSpPr/>
          <p:nvPr/>
        </p:nvSpPr>
        <p:spPr>
          <a:xfrm>
            <a:off x="819150" y="346710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IT operations, business systems, enterprise applications, and information systems managers at accounts using at least three supported systems.</a:t>
            </a:r>
            <a:endParaRPr lang="en-US" sz="975" dirty="0"/>
          </a:p>
        </p:txBody>
      </p:sp>
      <p:sp>
        <p:nvSpPr>
          <p:cNvPr id="13" name="artifact-field-label-17-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OFFER</a:t>
            </a:r>
            <a:endParaRPr lang="en-US" sz="800" dirty="0"/>
          </a:p>
        </p:txBody>
      </p:sp>
      <p:sp>
        <p:nvSpPr>
          <p:cNvPr id="14" name="artifact-field-value-17-2-1"/>
          <p:cNvSpPr/>
          <p:nvPr/>
        </p:nvSpPr>
        <p:spPr>
          <a:xfrm>
            <a:off x="61150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Connector and data-flow demonstration</a:t>
            </a:r>
            <a:endParaRPr lang="en-US" sz="975" dirty="0"/>
          </a:p>
        </p:txBody>
      </p:sp>
      <p:sp>
        <p:nvSpPr>
          <p:cNvPr id="15" name="artifact-field-label-17-2-2"/>
          <p:cNvSpPr/>
          <p:nvPr/>
        </p:nvSpPr>
        <p:spPr>
          <a:xfrm>
            <a:off x="61150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MESSAGE</a:t>
            </a:r>
            <a:endParaRPr lang="en-US" sz="800" dirty="0"/>
          </a:p>
        </p:txBody>
      </p:sp>
      <p:sp>
        <p:nvSpPr>
          <p:cNvPr id="16" name="artifact-field-value-17-2-2"/>
          <p:cNvSpPr/>
          <p:nvPr/>
        </p:nvSpPr>
        <p:spPr>
          <a:xfrm>
            <a:off x="6115050" y="246697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Connect workflow signals across supported systems without replacing the tools teams already use.</a:t>
            </a:r>
            <a:endParaRPr lang="en-US" sz="975" dirty="0"/>
          </a:p>
        </p:txBody>
      </p:sp>
      <p:sp>
        <p:nvSpPr>
          <p:cNvPr id="17" name="artifact-field-label-17-2-3"/>
          <p:cNvSpPr/>
          <p:nvPr/>
        </p:nvSpPr>
        <p:spPr>
          <a:xfrm>
            <a:off x="6115050" y="29337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PRIORITY</a:t>
            </a:r>
            <a:endParaRPr lang="en-US" sz="800" dirty="0"/>
          </a:p>
        </p:txBody>
      </p:sp>
      <p:sp>
        <p:nvSpPr>
          <p:cNvPr id="18" name="artifact-pill-17-2-3-1"/>
          <p:cNvSpPr/>
          <p:nvPr/>
        </p:nvSpPr>
        <p:spPr>
          <a:xfrm>
            <a:off x="6115050" y="3143250"/>
            <a:ext cx="590550" cy="228600"/>
          </a:xfrm>
          <a:prstGeom prst="roundRect">
            <a:avLst/>
          </a:prstGeom>
          <a:solidFill>
            <a:srgbClr val="274C78"/>
          </a:solidFill>
          <a:ln w="12700">
            <a:solidFill>
              <a:srgbClr val="274C78"/>
            </a:solidFill>
            <a:prstDash val="solid"/>
          </a:ln>
        </p:spPr>
      </p:sp>
      <p:sp>
        <p:nvSpPr>
          <p:cNvPr id="19" name="artifact-pill-17-2-3-1"/>
          <p:cNvSpPr/>
          <p:nvPr/>
        </p:nvSpPr>
        <p:spPr>
          <a:xfrm>
            <a:off x="6115050" y="3143250"/>
            <a:ext cx="590550" cy="228600"/>
          </a:xfrm>
          <a:prstGeom prst="rect">
            <a:avLst/>
          </a:prstGeom>
          <a:noFill/>
          <a:ln/>
        </p:spPr>
        <p:txBody>
          <a:bodyPr wrap="square" lIns="76200" tIns="76200" rIns="76200" bIns="76200" rtlCol="0" anchor="ctr">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High</a:t>
            </a:r>
            <a:endParaRPr lang="en-US" sz="850" dirty="0"/>
          </a:p>
        </p:txBody>
      </p:sp>
      <p:sp>
        <p:nvSpPr>
          <p:cNvPr id="20" name="artifact-field-label-17-2-4"/>
          <p:cNvSpPr/>
          <p:nvPr/>
        </p:nvSpPr>
        <p:spPr>
          <a:xfrm>
            <a:off x="6115050" y="3533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FUNNEL FIT</a:t>
            </a:r>
            <a:endParaRPr lang="en-US" sz="800" dirty="0"/>
          </a:p>
        </p:txBody>
      </p:sp>
      <p:sp>
        <p:nvSpPr>
          <p:cNvPr id="21" name="artifact-pill-17-2-4-1"/>
          <p:cNvSpPr/>
          <p:nvPr/>
        </p:nvSpPr>
        <p:spPr>
          <a:xfrm>
            <a:off x="6115050" y="3743325"/>
            <a:ext cx="590550" cy="228600"/>
          </a:xfrm>
          <a:prstGeom prst="roundRect">
            <a:avLst/>
          </a:prstGeom>
          <a:solidFill>
            <a:srgbClr val="EFF6FF"/>
          </a:solidFill>
          <a:ln w="12700">
            <a:solidFill>
              <a:srgbClr val="DBEAFE"/>
            </a:solidFill>
            <a:prstDash val="solid"/>
          </a:ln>
        </p:spPr>
      </p:sp>
      <p:sp>
        <p:nvSpPr>
          <p:cNvPr id="22" name="artifact-pill-17-2-4-1"/>
          <p:cNvSpPr/>
          <p:nvPr/>
        </p:nvSpPr>
        <p:spPr>
          <a:xfrm>
            <a:off x="6115050" y="3743325"/>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MOFU</a:t>
            </a:r>
            <a:endParaRPr lang="en-US" sz="850" dirty="0"/>
          </a:p>
        </p:txBody>
      </p:sp>
      <p:sp>
        <p:nvSpPr>
          <p:cNvPr id="23" name="artifact-pill-17-2-4-2"/>
          <p:cNvSpPr/>
          <p:nvPr/>
        </p:nvSpPr>
        <p:spPr>
          <a:xfrm>
            <a:off x="6781800" y="3743325"/>
            <a:ext cx="590550" cy="228600"/>
          </a:xfrm>
          <a:prstGeom prst="roundRect">
            <a:avLst/>
          </a:prstGeom>
          <a:solidFill>
            <a:srgbClr val="EFF6FF"/>
          </a:solidFill>
          <a:ln w="12700">
            <a:solidFill>
              <a:srgbClr val="DBEAFE"/>
            </a:solidFill>
            <a:prstDash val="solid"/>
          </a:ln>
        </p:spPr>
      </p:sp>
      <p:sp>
        <p:nvSpPr>
          <p:cNvPr id="24" name="artifact-pill-17-2-4-2"/>
          <p:cNvSpPr/>
          <p:nvPr/>
        </p:nvSpPr>
        <p:spPr>
          <a:xfrm>
            <a:off x="6781800" y="3743325"/>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BOFU</a:t>
            </a:r>
            <a:endParaRPr lang="en-US" sz="850" dirty="0"/>
          </a:p>
        </p:txBody>
      </p:sp>
      <p:sp>
        <p:nvSpPr>
          <p:cNvPr id="25" name="footer-rule-17"/>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6" name="footer-title-17"/>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27" name="footer-meta-17"/>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eyebrow-18"/>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3 — Targets &amp; Buyer Needs</a:t>
            </a:r>
            <a:endParaRPr lang="en-US" sz="1100" dirty="0"/>
          </a:p>
        </p:txBody>
      </p:sp>
      <p:sp>
        <p:nvSpPr>
          <p:cNvPr id="3" name="title-18"/>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Governance and Explainability Gatekeepers</a:t>
            </a:r>
            <a:endParaRPr lang="en-US" sz="2500" dirty="0"/>
          </a:p>
        </p:txBody>
      </p:sp>
      <p:sp>
        <p:nvSpPr>
          <p:cNvPr id="4" name="artifact-card-18"/>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18"/>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18"/>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 FAMILY SUMMARY</a:t>
            </a:r>
            <a:endParaRPr lang="en-US" sz="950" dirty="0"/>
          </a:p>
        </p:txBody>
      </p:sp>
      <p:sp>
        <p:nvSpPr>
          <p:cNvPr id="7" name="artifact-field-label-18-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PARENT PERSONA</a:t>
            </a:r>
            <a:endParaRPr lang="en-US" sz="800" dirty="0"/>
          </a:p>
        </p:txBody>
      </p:sp>
      <p:sp>
        <p:nvSpPr>
          <p:cNvPr id="8" name="artifact-field-value-18-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IT and Systems Operations Intelligence Manager</a:t>
            </a:r>
            <a:endParaRPr lang="en-US" sz="975" dirty="0"/>
          </a:p>
        </p:txBody>
      </p:sp>
      <p:sp>
        <p:nvSpPr>
          <p:cNvPr id="9" name="artifact-field-label-18-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INTENT SIGNALS</a:t>
            </a:r>
            <a:endParaRPr lang="en-US" sz="800" dirty="0"/>
          </a:p>
        </p:txBody>
      </p:sp>
      <p:sp>
        <p:nvSpPr>
          <p:cNvPr id="10" name="artifact-bullet-list-18-1-2"/>
          <p:cNvSpPr/>
          <p:nvPr/>
        </p:nvSpPr>
        <p:spPr>
          <a:xfrm>
            <a:off x="819150" y="246697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Governance FAQ visits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Security or data-handling content engagement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Technical webinar attendance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Repeated product-detail visits</a:t>
            </a:r>
            <a:endParaRPr lang="en-US" sz="925" dirty="0"/>
          </a:p>
        </p:txBody>
      </p:sp>
      <p:sp>
        <p:nvSpPr>
          <p:cNvPr id="11" name="artifact-field-label-18-1-3"/>
          <p:cNvSpPr/>
          <p:nvPr/>
        </p:nvSpPr>
        <p:spPr>
          <a:xfrm>
            <a:off x="819150" y="32575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TARGETING SUMMARY</a:t>
            </a:r>
            <a:endParaRPr lang="en-US" sz="800" dirty="0"/>
          </a:p>
        </p:txBody>
      </p:sp>
      <p:sp>
        <p:nvSpPr>
          <p:cNvPr id="12" name="artifact-field-value-18-1-3"/>
          <p:cNvSpPr/>
          <p:nvPr/>
        </p:nvSpPr>
        <p:spPr>
          <a:xfrm>
            <a:off x="819150" y="346710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Technical evaluators consuming content about data governance, access controls, AI explainability, architecture, and implementation requirements.</a:t>
            </a:r>
            <a:endParaRPr lang="en-US" sz="975" dirty="0"/>
          </a:p>
        </p:txBody>
      </p:sp>
      <p:sp>
        <p:nvSpPr>
          <p:cNvPr id="13" name="artifact-field-label-18-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OFFER</a:t>
            </a:r>
            <a:endParaRPr lang="en-US" sz="800" dirty="0"/>
          </a:p>
        </p:txBody>
      </p:sp>
      <p:sp>
        <p:nvSpPr>
          <p:cNvPr id="14" name="artifact-field-value-18-2-1"/>
          <p:cNvSpPr/>
          <p:nvPr/>
        </p:nvSpPr>
        <p:spPr>
          <a:xfrm>
            <a:off x="61150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Technical workflow review and governance FAQ</a:t>
            </a:r>
            <a:endParaRPr lang="en-US" sz="975" dirty="0"/>
          </a:p>
        </p:txBody>
      </p:sp>
      <p:sp>
        <p:nvSpPr>
          <p:cNvPr id="15" name="artifact-field-label-18-2-2"/>
          <p:cNvSpPr/>
          <p:nvPr/>
        </p:nvSpPr>
        <p:spPr>
          <a:xfrm>
            <a:off x="61150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MESSAGE</a:t>
            </a:r>
            <a:endParaRPr lang="en-US" sz="800" dirty="0"/>
          </a:p>
        </p:txBody>
      </p:sp>
      <p:sp>
        <p:nvSpPr>
          <p:cNvPr id="16" name="artifact-field-value-18-2-2"/>
          <p:cNvSpPr/>
          <p:nvPr/>
        </p:nvSpPr>
        <p:spPr>
          <a:xfrm>
            <a:off x="6115050" y="246697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Review the data flow, governance approach, and evidence behind workflow alerts before evaluation.</a:t>
            </a:r>
            <a:endParaRPr lang="en-US" sz="975" dirty="0"/>
          </a:p>
        </p:txBody>
      </p:sp>
      <p:sp>
        <p:nvSpPr>
          <p:cNvPr id="17" name="artifact-field-label-18-2-3"/>
          <p:cNvSpPr/>
          <p:nvPr/>
        </p:nvSpPr>
        <p:spPr>
          <a:xfrm>
            <a:off x="6115050" y="29337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PRIORITY</a:t>
            </a:r>
            <a:endParaRPr lang="en-US" sz="800" dirty="0"/>
          </a:p>
        </p:txBody>
      </p:sp>
      <p:sp>
        <p:nvSpPr>
          <p:cNvPr id="18" name="artifact-pill-18-2-3-1"/>
          <p:cNvSpPr/>
          <p:nvPr/>
        </p:nvSpPr>
        <p:spPr>
          <a:xfrm>
            <a:off x="6115050" y="3143250"/>
            <a:ext cx="590550" cy="228600"/>
          </a:xfrm>
          <a:prstGeom prst="roundRect">
            <a:avLst/>
          </a:prstGeom>
          <a:solidFill>
            <a:srgbClr val="274C78"/>
          </a:solidFill>
          <a:ln w="12700">
            <a:solidFill>
              <a:srgbClr val="274C78"/>
            </a:solidFill>
            <a:prstDash val="solid"/>
          </a:ln>
        </p:spPr>
      </p:sp>
      <p:sp>
        <p:nvSpPr>
          <p:cNvPr id="19" name="artifact-pill-18-2-3-1"/>
          <p:cNvSpPr/>
          <p:nvPr/>
        </p:nvSpPr>
        <p:spPr>
          <a:xfrm>
            <a:off x="6115050" y="3143250"/>
            <a:ext cx="590550" cy="228600"/>
          </a:xfrm>
          <a:prstGeom prst="rect">
            <a:avLst/>
          </a:prstGeom>
          <a:noFill/>
          <a:ln/>
        </p:spPr>
        <p:txBody>
          <a:bodyPr wrap="square" lIns="76200" tIns="76200" rIns="76200" bIns="76200" rtlCol="0" anchor="ctr">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High</a:t>
            </a:r>
            <a:endParaRPr lang="en-US" sz="850" dirty="0"/>
          </a:p>
        </p:txBody>
      </p:sp>
      <p:sp>
        <p:nvSpPr>
          <p:cNvPr id="20" name="artifact-field-label-18-2-4"/>
          <p:cNvSpPr/>
          <p:nvPr/>
        </p:nvSpPr>
        <p:spPr>
          <a:xfrm>
            <a:off x="6115050" y="3533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FUNNEL FIT</a:t>
            </a:r>
            <a:endParaRPr lang="en-US" sz="800" dirty="0"/>
          </a:p>
        </p:txBody>
      </p:sp>
      <p:sp>
        <p:nvSpPr>
          <p:cNvPr id="21" name="artifact-pill-18-2-4-1"/>
          <p:cNvSpPr/>
          <p:nvPr/>
        </p:nvSpPr>
        <p:spPr>
          <a:xfrm>
            <a:off x="6115050" y="3743325"/>
            <a:ext cx="590550" cy="228600"/>
          </a:xfrm>
          <a:prstGeom prst="roundRect">
            <a:avLst/>
          </a:prstGeom>
          <a:solidFill>
            <a:srgbClr val="EFF6FF"/>
          </a:solidFill>
          <a:ln w="12700">
            <a:solidFill>
              <a:srgbClr val="DBEAFE"/>
            </a:solidFill>
            <a:prstDash val="solid"/>
          </a:ln>
        </p:spPr>
      </p:sp>
      <p:sp>
        <p:nvSpPr>
          <p:cNvPr id="22" name="artifact-pill-18-2-4-1"/>
          <p:cNvSpPr/>
          <p:nvPr/>
        </p:nvSpPr>
        <p:spPr>
          <a:xfrm>
            <a:off x="6115050" y="3743325"/>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MOFU</a:t>
            </a:r>
            <a:endParaRPr lang="en-US" sz="850" dirty="0"/>
          </a:p>
        </p:txBody>
      </p:sp>
      <p:sp>
        <p:nvSpPr>
          <p:cNvPr id="23" name="artifact-pill-18-2-4-2"/>
          <p:cNvSpPr/>
          <p:nvPr/>
        </p:nvSpPr>
        <p:spPr>
          <a:xfrm>
            <a:off x="6781800" y="3743325"/>
            <a:ext cx="590550" cy="228600"/>
          </a:xfrm>
          <a:prstGeom prst="roundRect">
            <a:avLst/>
          </a:prstGeom>
          <a:solidFill>
            <a:srgbClr val="EFF6FF"/>
          </a:solidFill>
          <a:ln w="12700">
            <a:solidFill>
              <a:srgbClr val="DBEAFE"/>
            </a:solidFill>
            <a:prstDash val="solid"/>
          </a:ln>
        </p:spPr>
      </p:sp>
      <p:sp>
        <p:nvSpPr>
          <p:cNvPr id="24" name="artifact-pill-18-2-4-2"/>
          <p:cNvSpPr/>
          <p:nvPr/>
        </p:nvSpPr>
        <p:spPr>
          <a:xfrm>
            <a:off x="6781800" y="3743325"/>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BOFU</a:t>
            </a:r>
            <a:endParaRPr lang="en-US" sz="850" dirty="0"/>
          </a:p>
        </p:txBody>
      </p:sp>
      <p:sp>
        <p:nvSpPr>
          <p:cNvPr id="25" name="footer-rule-18"/>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6" name="footer-title-18"/>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27" name="footer-meta-18"/>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eyebrow-19"/>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3 — Targets &amp; Buyer Needs</a:t>
            </a:r>
            <a:endParaRPr lang="en-US" sz="1100" dirty="0"/>
          </a:p>
        </p:txBody>
      </p:sp>
      <p:sp>
        <p:nvSpPr>
          <p:cNvPr id="3" name="title-19"/>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Missed-Handoff Workflow Owners</a:t>
            </a:r>
            <a:endParaRPr lang="en-US" sz="2500" dirty="0"/>
          </a:p>
        </p:txBody>
      </p:sp>
      <p:sp>
        <p:nvSpPr>
          <p:cNvPr id="4" name="artifact-card-19"/>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19"/>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19"/>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 FAMILY SUMMARY</a:t>
            </a:r>
            <a:endParaRPr lang="en-US" sz="950" dirty="0"/>
          </a:p>
        </p:txBody>
      </p:sp>
      <p:sp>
        <p:nvSpPr>
          <p:cNvPr id="7" name="artifact-field-label-19-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PARENT PERSONA</a:t>
            </a:r>
            <a:endParaRPr lang="en-US" sz="800" dirty="0"/>
          </a:p>
        </p:txBody>
      </p:sp>
      <p:sp>
        <p:nvSpPr>
          <p:cNvPr id="8" name="artifact-field-value-19-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Mid-Market Administrative Operations Leader</a:t>
            </a:r>
            <a:endParaRPr lang="en-US" sz="975" dirty="0"/>
          </a:p>
        </p:txBody>
      </p:sp>
      <p:sp>
        <p:nvSpPr>
          <p:cNvPr id="9" name="artifact-field-label-19-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INTENT SIGNALS</a:t>
            </a:r>
            <a:endParaRPr lang="en-US" sz="800" dirty="0"/>
          </a:p>
        </p:txBody>
      </p:sp>
      <p:sp>
        <p:nvSpPr>
          <p:cNvPr id="10" name="artifact-bullet-list-19-1-2"/>
          <p:cNvSpPr/>
          <p:nvPr/>
        </p:nvSpPr>
        <p:spPr>
          <a:xfrm>
            <a:off x="819150" y="246697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Workflow handoff searches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Bottleneck content engagement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Customer onboarding delay research</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Missed SLA research</a:t>
            </a:r>
            <a:endParaRPr lang="en-US" sz="925" dirty="0"/>
          </a:p>
        </p:txBody>
      </p:sp>
      <p:sp>
        <p:nvSpPr>
          <p:cNvPr id="11" name="artifact-field-label-19-1-3"/>
          <p:cNvSpPr/>
          <p:nvPr/>
        </p:nvSpPr>
        <p:spPr>
          <a:xfrm>
            <a:off x="819150" y="32575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TARGETING SUMMARY</a:t>
            </a:r>
            <a:endParaRPr lang="en-US" sz="800" dirty="0"/>
          </a:p>
        </p:txBody>
      </p:sp>
      <p:sp>
        <p:nvSpPr>
          <p:cNvPr id="12" name="artifact-field-value-19-1-3"/>
          <p:cNvSpPr/>
          <p:nvPr/>
        </p:nvSpPr>
        <p:spPr>
          <a:xfrm>
            <a:off x="819150" y="346710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Administrative and business operations managers responsible for cross-team workflows, service delivery, onboarding, and recurring coordination problems.</a:t>
            </a:r>
            <a:endParaRPr lang="en-US" sz="975" dirty="0"/>
          </a:p>
        </p:txBody>
      </p:sp>
      <p:sp>
        <p:nvSpPr>
          <p:cNvPr id="13" name="artifact-field-label-19-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OFFER</a:t>
            </a:r>
            <a:endParaRPr lang="en-US" sz="800" dirty="0"/>
          </a:p>
        </p:txBody>
      </p:sp>
      <p:sp>
        <p:nvSpPr>
          <p:cNvPr id="14" name="artifact-field-value-19-2-1"/>
          <p:cNvSpPr/>
          <p:nvPr/>
        </p:nvSpPr>
        <p:spPr>
          <a:xfrm>
            <a:off x="61150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Tailored workflow diagnostic</a:t>
            </a:r>
            <a:endParaRPr lang="en-US" sz="975" dirty="0"/>
          </a:p>
        </p:txBody>
      </p:sp>
      <p:sp>
        <p:nvSpPr>
          <p:cNvPr id="15" name="artifact-field-label-19-2-2"/>
          <p:cNvSpPr/>
          <p:nvPr/>
        </p:nvSpPr>
        <p:spPr>
          <a:xfrm>
            <a:off x="61150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MESSAGE</a:t>
            </a:r>
            <a:endParaRPr lang="en-US" sz="800" dirty="0"/>
          </a:p>
        </p:txBody>
      </p:sp>
      <p:sp>
        <p:nvSpPr>
          <p:cNvPr id="16" name="artifact-field-value-19-2-2"/>
          <p:cNvSpPr/>
          <p:nvPr/>
        </p:nvSpPr>
        <p:spPr>
          <a:xfrm>
            <a:off x="6115050" y="246697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See where work stalls, clarify ownership, and identify practical steps to keep it moving.</a:t>
            </a:r>
            <a:endParaRPr lang="en-US" sz="975" dirty="0"/>
          </a:p>
        </p:txBody>
      </p:sp>
      <p:sp>
        <p:nvSpPr>
          <p:cNvPr id="17" name="artifact-field-label-19-2-3"/>
          <p:cNvSpPr/>
          <p:nvPr/>
        </p:nvSpPr>
        <p:spPr>
          <a:xfrm>
            <a:off x="6115050" y="2771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PRIORITY</a:t>
            </a:r>
            <a:endParaRPr lang="en-US" sz="800" dirty="0"/>
          </a:p>
        </p:txBody>
      </p:sp>
      <p:sp>
        <p:nvSpPr>
          <p:cNvPr id="18" name="artifact-pill-19-2-3-1"/>
          <p:cNvSpPr/>
          <p:nvPr/>
        </p:nvSpPr>
        <p:spPr>
          <a:xfrm>
            <a:off x="6115050" y="2981325"/>
            <a:ext cx="590550" cy="228600"/>
          </a:xfrm>
          <a:prstGeom prst="roundRect">
            <a:avLst/>
          </a:prstGeom>
          <a:solidFill>
            <a:srgbClr val="274C78"/>
          </a:solidFill>
          <a:ln w="12700">
            <a:solidFill>
              <a:srgbClr val="274C78"/>
            </a:solidFill>
            <a:prstDash val="solid"/>
          </a:ln>
        </p:spPr>
      </p:sp>
      <p:sp>
        <p:nvSpPr>
          <p:cNvPr id="19" name="artifact-pill-19-2-3-1"/>
          <p:cNvSpPr/>
          <p:nvPr/>
        </p:nvSpPr>
        <p:spPr>
          <a:xfrm>
            <a:off x="6115050" y="2981325"/>
            <a:ext cx="590550" cy="228600"/>
          </a:xfrm>
          <a:prstGeom prst="rect">
            <a:avLst/>
          </a:prstGeom>
          <a:noFill/>
          <a:ln/>
        </p:spPr>
        <p:txBody>
          <a:bodyPr wrap="square" lIns="76200" tIns="76200" rIns="76200" bIns="76200" rtlCol="0" anchor="ctr">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High</a:t>
            </a:r>
            <a:endParaRPr lang="en-US" sz="850" dirty="0"/>
          </a:p>
        </p:txBody>
      </p:sp>
      <p:sp>
        <p:nvSpPr>
          <p:cNvPr id="20" name="artifact-field-label-19-2-4"/>
          <p:cNvSpPr/>
          <p:nvPr/>
        </p:nvSpPr>
        <p:spPr>
          <a:xfrm>
            <a:off x="6115050" y="33718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FUNNEL FIT</a:t>
            </a:r>
            <a:endParaRPr lang="en-US" sz="800" dirty="0"/>
          </a:p>
        </p:txBody>
      </p:sp>
      <p:sp>
        <p:nvSpPr>
          <p:cNvPr id="21" name="artifact-pill-19-2-4-1"/>
          <p:cNvSpPr/>
          <p:nvPr/>
        </p:nvSpPr>
        <p:spPr>
          <a:xfrm>
            <a:off x="6115050" y="3581400"/>
            <a:ext cx="590550" cy="228600"/>
          </a:xfrm>
          <a:prstGeom prst="roundRect">
            <a:avLst/>
          </a:prstGeom>
          <a:solidFill>
            <a:srgbClr val="EFF6FF"/>
          </a:solidFill>
          <a:ln w="12700">
            <a:solidFill>
              <a:srgbClr val="DBEAFE"/>
            </a:solidFill>
            <a:prstDash val="solid"/>
          </a:ln>
        </p:spPr>
      </p:sp>
      <p:sp>
        <p:nvSpPr>
          <p:cNvPr id="22" name="artifact-pill-19-2-4-1"/>
          <p:cNvSpPr/>
          <p:nvPr/>
        </p:nvSpPr>
        <p:spPr>
          <a:xfrm>
            <a:off x="611505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TOFU</a:t>
            </a:r>
            <a:endParaRPr lang="en-US" sz="850" dirty="0"/>
          </a:p>
        </p:txBody>
      </p:sp>
      <p:sp>
        <p:nvSpPr>
          <p:cNvPr id="23" name="artifact-pill-19-2-4-2"/>
          <p:cNvSpPr/>
          <p:nvPr/>
        </p:nvSpPr>
        <p:spPr>
          <a:xfrm>
            <a:off x="6781800" y="3581400"/>
            <a:ext cx="590550" cy="228600"/>
          </a:xfrm>
          <a:prstGeom prst="roundRect">
            <a:avLst/>
          </a:prstGeom>
          <a:solidFill>
            <a:srgbClr val="EFF6FF"/>
          </a:solidFill>
          <a:ln w="12700">
            <a:solidFill>
              <a:srgbClr val="DBEAFE"/>
            </a:solidFill>
            <a:prstDash val="solid"/>
          </a:ln>
        </p:spPr>
      </p:sp>
      <p:sp>
        <p:nvSpPr>
          <p:cNvPr id="24" name="artifact-pill-19-2-4-2"/>
          <p:cNvSpPr/>
          <p:nvPr/>
        </p:nvSpPr>
        <p:spPr>
          <a:xfrm>
            <a:off x="678180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MOFU</a:t>
            </a:r>
            <a:endParaRPr lang="en-US" sz="850" dirty="0"/>
          </a:p>
        </p:txBody>
      </p:sp>
      <p:sp>
        <p:nvSpPr>
          <p:cNvPr id="25" name="artifact-pill-19-2-4-3"/>
          <p:cNvSpPr/>
          <p:nvPr/>
        </p:nvSpPr>
        <p:spPr>
          <a:xfrm>
            <a:off x="7448550" y="3581400"/>
            <a:ext cx="590550" cy="228600"/>
          </a:xfrm>
          <a:prstGeom prst="roundRect">
            <a:avLst/>
          </a:prstGeom>
          <a:solidFill>
            <a:srgbClr val="EFF6FF"/>
          </a:solidFill>
          <a:ln w="12700">
            <a:solidFill>
              <a:srgbClr val="DBEAFE"/>
            </a:solidFill>
            <a:prstDash val="solid"/>
          </a:ln>
        </p:spPr>
      </p:sp>
      <p:sp>
        <p:nvSpPr>
          <p:cNvPr id="26" name="artifact-pill-19-2-4-3"/>
          <p:cNvSpPr/>
          <p:nvPr/>
        </p:nvSpPr>
        <p:spPr>
          <a:xfrm>
            <a:off x="744855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BOFU</a:t>
            </a:r>
            <a:endParaRPr lang="en-US" sz="850" dirty="0"/>
          </a:p>
        </p:txBody>
      </p:sp>
      <p:sp>
        <p:nvSpPr>
          <p:cNvPr id="27" name="footer-rule-19"/>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8" name="footer-title-19"/>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29" name="footer-meta-19"/>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eyebrow-2"/>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1 — Engagement Premise</a:t>
            </a:r>
            <a:endParaRPr lang="en-US" sz="1100" dirty="0"/>
          </a:p>
        </p:txBody>
      </p:sp>
      <p:sp>
        <p:nvSpPr>
          <p:cNvPr id="3" name="title-2"/>
          <p:cNvSpPr/>
          <p:nvPr/>
        </p:nvSpPr>
        <p:spPr>
          <a:xfrm>
            <a:off x="609600" y="685800"/>
            <a:ext cx="10668000" cy="895350"/>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A Diagnostic-Led GTM System Can Turn Connected Workflow Intelligence into a Launch-Ready Position</a:t>
            </a:r>
            <a:endParaRPr lang="en-US" sz="2500" dirty="0"/>
          </a:p>
        </p:txBody>
      </p:sp>
      <p:sp>
        <p:nvSpPr>
          <p:cNvPr id="4" name="takeaway-bar-2"/>
          <p:cNvSpPr/>
          <p:nvPr/>
        </p:nvSpPr>
        <p:spPr>
          <a:xfrm>
            <a:off x="609600" y="1657350"/>
            <a:ext cx="76200" cy="542925"/>
          </a:xfrm>
          <a:prstGeom prst="rect">
            <a:avLst/>
          </a:prstGeom>
          <a:solidFill>
            <a:srgbClr val="274C78"/>
          </a:solidFill>
          <a:ln w="12700">
            <a:solidFill>
              <a:srgbClr val="FFFFFF">
                <a:alpha val="0"/>
              </a:srgbClr>
            </a:solidFill>
            <a:prstDash val="solid"/>
          </a:ln>
        </p:spPr>
      </p:sp>
      <p:sp>
        <p:nvSpPr>
          <p:cNvPr id="5" name="takeaway-2"/>
          <p:cNvSpPr/>
          <p:nvPr/>
        </p:nvSpPr>
        <p:spPr>
          <a:xfrm>
            <a:off x="838200" y="1657350"/>
            <a:ext cx="10363200" cy="542925"/>
          </a:xfrm>
          <a:prstGeom prst="rect">
            <a:avLst/>
          </a:prstGeom>
          <a:noFill/>
          <a:ln/>
        </p:spPr>
        <p:txBody>
          <a:bodyPr wrap="square" lIns="0" tIns="0" rIns="0" bIns="0" rtlCol="0" anchor="t">
            <a:normAutofit/>
          </a:bodyPr>
          <a:lstStyle/>
          <a:p>
            <a:pPr algn="l" indent="0" marL="0">
              <a:buNone/>
            </a:pPr>
            <a:r>
              <a:rPr lang="en-US" sz="1400" b="1" dirty="0">
                <a:solidFill>
                  <a:srgbClr val="274C78"/>
                </a:solidFill>
                <a:latin typeface="Aptos" pitchFamily="34" charset="0"/>
                <a:ea typeface="Aptos" pitchFamily="34" charset="-122"/>
                <a:cs typeface="Aptos" pitchFamily="34" charset="-120"/>
              </a:rPr>
              <a:t>The recommended direction is to position RelayOps as a neutral, connected workflow intelligence layer that helps mid-market leaders identify execution risk across teams and systems and guide measurable improvement.</a:t>
            </a:r>
            <a:endParaRPr lang="en-US" sz="1400" dirty="0"/>
          </a:p>
        </p:txBody>
      </p:sp>
      <p:sp>
        <p:nvSpPr>
          <p:cNvPr id="6" name="body-2"/>
          <p:cNvSpPr/>
          <p:nvPr/>
        </p:nvSpPr>
        <p:spPr>
          <a:xfrm>
            <a:off x="609600" y="2333625"/>
            <a:ext cx="10591800" cy="638175"/>
          </a:xfrm>
          <a:prstGeom prst="rect">
            <a:avLst/>
          </a:prstGeom>
          <a:noFill/>
          <a:ln/>
        </p:spPr>
        <p:txBody>
          <a:bodyPr wrap="square" lIns="0" tIns="0" rIns="0" bIns="0" rtlCol="0" anchor="t">
            <a:normAutofit/>
          </a:bodyPr>
          <a:lstStyle/>
          <a:p>
            <a:pPr algn="l" indent="0" marL="0">
              <a:buNone/>
            </a:pPr>
            <a:r>
              <a:rPr lang="en-US" sz="1400" dirty="0">
                <a:solidFill>
                  <a:srgbClr val="4B5563"/>
                </a:solidFill>
                <a:latin typeface="Aptos" pitchFamily="34" charset="0"/>
                <a:ea typeface="Aptos" pitchFamily="34" charset="-122"/>
                <a:cs typeface="Aptos" pitchFamily="34" charset="-120"/>
              </a:rPr>
              <a:t>The strategic foundation is coherent: the ICP hypothesis, audience architecture, differentiated positioning, and diagnostic-led motion are aligned. The engagement now translates that foundation into validated messaging, conversion and proof assets, sales enablement, and a 90-day content program designed to drive qualified demo requests.</a:t>
            </a:r>
            <a:endParaRPr lang="en-US" sz="1400" dirty="0"/>
          </a:p>
        </p:txBody>
      </p:sp>
      <p:sp>
        <p:nvSpPr>
          <p:cNvPr id="7" name="bullet-list-2"/>
          <p:cNvSpPr/>
          <p:nvPr/>
        </p:nvSpPr>
        <p:spPr>
          <a:xfrm>
            <a:off x="609600" y="3067050"/>
            <a:ext cx="10591800" cy="3086100"/>
          </a:xfrm>
          <a:prstGeom prst="rect">
            <a:avLst/>
          </a:prstGeom>
          <a:noFill/>
          <a:ln/>
        </p:spPr>
        <p:txBody>
          <a:bodyPr wrap="square" lIns="0" tIns="0" rIns="0" bIns="0" rtlCol="0" anchor="t"/>
          <a:lstStyle/>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Focus the value narrative on how work moves across collaboration, project-management, and CRM systems—not on any one system alone.</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Lead with automated handoff mapping, prioritized risk detection, explainable recommendations, and outcome tracking.</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Pressure-test positioning with the supplied personas before activation and establish conversion measurement as part of launch readiness.</a:t>
            </a:r>
            <a:endParaRPr lang="en-US" sz="1400" dirty="0"/>
          </a:p>
          <a:p>
            <a:pPr marL="177800" indent="-177800">
              <a:buSzPct val="100000"/>
              <a:buChar char="•"/>
            </a:pPr>
            <a:r>
              <a:rPr lang="en-US" sz="1400" dirty="0">
                <a:solidFill>
                  <a:srgbClr val="111827"/>
                </a:solidFill>
                <a:latin typeface="Aptos" pitchFamily="34" charset="0"/>
                <a:ea typeface="Aptos" pitchFamily="34" charset="-122"/>
                <a:cs typeface="Aptos" pitchFamily="34" charset="-120"/>
              </a:rPr>
              <a:t>Treat the work as strategically on track while closing the operational requirements for launch readiness.</a:t>
            </a:r>
            <a:endParaRPr lang="en-US" sz="1400" dirty="0"/>
          </a:p>
        </p:txBody>
      </p:sp>
      <p:sp>
        <p:nvSpPr>
          <p:cNvPr id="8" name="footer-rule-2"/>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9" name="footer-title-2"/>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10" name="footer-meta-2"/>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eyebrow-20"/>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3 — Targets &amp; Buyer Needs</a:t>
            </a:r>
            <a:endParaRPr lang="en-US" sz="1100" dirty="0"/>
          </a:p>
        </p:txBody>
      </p:sp>
      <p:sp>
        <p:nvSpPr>
          <p:cNvPr id="3" name="title-20"/>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Manual-Coordination and Bottleneck Managers</a:t>
            </a:r>
            <a:endParaRPr lang="en-US" sz="2500" dirty="0"/>
          </a:p>
        </p:txBody>
      </p:sp>
      <p:sp>
        <p:nvSpPr>
          <p:cNvPr id="4" name="artifact-card-20"/>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0"/>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0"/>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 FAMILY SUMMARY</a:t>
            </a:r>
            <a:endParaRPr lang="en-US" sz="950" dirty="0"/>
          </a:p>
        </p:txBody>
      </p:sp>
      <p:sp>
        <p:nvSpPr>
          <p:cNvPr id="7" name="artifact-field-label-20-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PARENT PERSONA</a:t>
            </a:r>
            <a:endParaRPr lang="en-US" sz="800" dirty="0"/>
          </a:p>
        </p:txBody>
      </p:sp>
      <p:sp>
        <p:nvSpPr>
          <p:cNvPr id="8" name="artifact-field-value-20-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Mid-Market Administrative Operations Leader</a:t>
            </a:r>
            <a:endParaRPr lang="en-US" sz="975" dirty="0"/>
          </a:p>
        </p:txBody>
      </p:sp>
      <p:sp>
        <p:nvSpPr>
          <p:cNvPr id="9" name="artifact-field-label-20-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INTENT SIGNALS</a:t>
            </a:r>
            <a:endParaRPr lang="en-US" sz="800" dirty="0"/>
          </a:p>
        </p:txBody>
      </p:sp>
      <p:sp>
        <p:nvSpPr>
          <p:cNvPr id="10" name="artifact-bullet-list-20-1-2"/>
          <p:cNvSpPr/>
          <p:nvPr/>
        </p:nvSpPr>
        <p:spPr>
          <a:xfrm>
            <a:off x="819150" y="246697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Operational efficiency searches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Workflow bottleneck searches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Checklist or webinar engagement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Multiple visits to use-case pages</a:t>
            </a:r>
            <a:endParaRPr lang="en-US" sz="925" dirty="0"/>
          </a:p>
        </p:txBody>
      </p:sp>
      <p:sp>
        <p:nvSpPr>
          <p:cNvPr id="11" name="artifact-field-label-20-1-3"/>
          <p:cNvSpPr/>
          <p:nvPr/>
        </p:nvSpPr>
        <p:spPr>
          <a:xfrm>
            <a:off x="819150" y="32575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TARGETING SUMMARY</a:t>
            </a:r>
            <a:endParaRPr lang="en-US" sz="800" dirty="0"/>
          </a:p>
        </p:txBody>
      </p:sp>
      <p:sp>
        <p:nvSpPr>
          <p:cNvPr id="12" name="artifact-field-value-20-1-3"/>
          <p:cNvSpPr/>
          <p:nvPr/>
        </p:nvSpPr>
        <p:spPr>
          <a:xfrm>
            <a:off x="819150" y="346710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Operations managers experiencing excessive status chasing, spreadsheet tracking, escalation follow-up, or recurring bottlenecks across disconnected tools.</a:t>
            </a:r>
            <a:endParaRPr lang="en-US" sz="975" dirty="0"/>
          </a:p>
        </p:txBody>
      </p:sp>
      <p:sp>
        <p:nvSpPr>
          <p:cNvPr id="13" name="artifact-field-label-20-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OFFER</a:t>
            </a:r>
            <a:endParaRPr lang="en-US" sz="800" dirty="0"/>
          </a:p>
        </p:txBody>
      </p:sp>
      <p:sp>
        <p:nvSpPr>
          <p:cNvPr id="14" name="artifact-field-value-20-2-1"/>
          <p:cNvSpPr/>
          <p:nvPr/>
        </p:nvSpPr>
        <p:spPr>
          <a:xfrm>
            <a:off x="61150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Missed-handoff checklist and workflow-risk assessment</a:t>
            </a:r>
            <a:endParaRPr lang="en-US" sz="975" dirty="0"/>
          </a:p>
        </p:txBody>
      </p:sp>
      <p:sp>
        <p:nvSpPr>
          <p:cNvPr id="15" name="artifact-field-label-20-2-2"/>
          <p:cNvSpPr/>
          <p:nvPr/>
        </p:nvSpPr>
        <p:spPr>
          <a:xfrm>
            <a:off x="61150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MESSAGE</a:t>
            </a:r>
            <a:endParaRPr lang="en-US" sz="800" dirty="0"/>
          </a:p>
        </p:txBody>
      </p:sp>
      <p:sp>
        <p:nvSpPr>
          <p:cNvPr id="16" name="artifact-field-value-20-2-2"/>
          <p:cNvSpPr/>
          <p:nvPr/>
        </p:nvSpPr>
        <p:spPr>
          <a:xfrm>
            <a:off x="6115050" y="246697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Replace manual investigation with a connected view of recurring workflow problems.</a:t>
            </a:r>
            <a:endParaRPr lang="en-US" sz="975" dirty="0"/>
          </a:p>
        </p:txBody>
      </p:sp>
      <p:sp>
        <p:nvSpPr>
          <p:cNvPr id="17" name="artifact-field-label-20-2-3"/>
          <p:cNvSpPr/>
          <p:nvPr/>
        </p:nvSpPr>
        <p:spPr>
          <a:xfrm>
            <a:off x="6115050" y="2771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PRIORITY</a:t>
            </a:r>
            <a:endParaRPr lang="en-US" sz="800" dirty="0"/>
          </a:p>
        </p:txBody>
      </p:sp>
      <p:sp>
        <p:nvSpPr>
          <p:cNvPr id="18" name="artifact-pill-20-2-3-1"/>
          <p:cNvSpPr/>
          <p:nvPr/>
        </p:nvSpPr>
        <p:spPr>
          <a:xfrm>
            <a:off x="6115050" y="2981325"/>
            <a:ext cx="590550" cy="228600"/>
          </a:xfrm>
          <a:prstGeom prst="roundRect">
            <a:avLst/>
          </a:prstGeom>
          <a:solidFill>
            <a:srgbClr val="274C78"/>
          </a:solidFill>
          <a:ln w="12700">
            <a:solidFill>
              <a:srgbClr val="274C78"/>
            </a:solidFill>
            <a:prstDash val="solid"/>
          </a:ln>
        </p:spPr>
      </p:sp>
      <p:sp>
        <p:nvSpPr>
          <p:cNvPr id="19" name="artifact-pill-20-2-3-1"/>
          <p:cNvSpPr/>
          <p:nvPr/>
        </p:nvSpPr>
        <p:spPr>
          <a:xfrm>
            <a:off x="6115050" y="2981325"/>
            <a:ext cx="590550" cy="228600"/>
          </a:xfrm>
          <a:prstGeom prst="rect">
            <a:avLst/>
          </a:prstGeom>
          <a:noFill/>
          <a:ln/>
        </p:spPr>
        <p:txBody>
          <a:bodyPr wrap="square" lIns="76200" tIns="76200" rIns="76200" bIns="76200" rtlCol="0" anchor="ctr">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High</a:t>
            </a:r>
            <a:endParaRPr lang="en-US" sz="850" dirty="0"/>
          </a:p>
        </p:txBody>
      </p:sp>
      <p:sp>
        <p:nvSpPr>
          <p:cNvPr id="20" name="artifact-field-label-20-2-4"/>
          <p:cNvSpPr/>
          <p:nvPr/>
        </p:nvSpPr>
        <p:spPr>
          <a:xfrm>
            <a:off x="6115050" y="33718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FUNNEL FIT</a:t>
            </a:r>
            <a:endParaRPr lang="en-US" sz="800" dirty="0"/>
          </a:p>
        </p:txBody>
      </p:sp>
      <p:sp>
        <p:nvSpPr>
          <p:cNvPr id="21" name="artifact-pill-20-2-4-1"/>
          <p:cNvSpPr/>
          <p:nvPr/>
        </p:nvSpPr>
        <p:spPr>
          <a:xfrm>
            <a:off x="6115050" y="3581400"/>
            <a:ext cx="590550" cy="228600"/>
          </a:xfrm>
          <a:prstGeom prst="roundRect">
            <a:avLst/>
          </a:prstGeom>
          <a:solidFill>
            <a:srgbClr val="EFF6FF"/>
          </a:solidFill>
          <a:ln w="12700">
            <a:solidFill>
              <a:srgbClr val="DBEAFE"/>
            </a:solidFill>
            <a:prstDash val="solid"/>
          </a:ln>
        </p:spPr>
      </p:sp>
      <p:sp>
        <p:nvSpPr>
          <p:cNvPr id="22" name="artifact-pill-20-2-4-1"/>
          <p:cNvSpPr/>
          <p:nvPr/>
        </p:nvSpPr>
        <p:spPr>
          <a:xfrm>
            <a:off x="611505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TOFU</a:t>
            </a:r>
            <a:endParaRPr lang="en-US" sz="850" dirty="0"/>
          </a:p>
        </p:txBody>
      </p:sp>
      <p:sp>
        <p:nvSpPr>
          <p:cNvPr id="23" name="artifact-pill-20-2-4-2"/>
          <p:cNvSpPr/>
          <p:nvPr/>
        </p:nvSpPr>
        <p:spPr>
          <a:xfrm>
            <a:off x="6781800" y="3581400"/>
            <a:ext cx="590550" cy="228600"/>
          </a:xfrm>
          <a:prstGeom prst="roundRect">
            <a:avLst/>
          </a:prstGeom>
          <a:solidFill>
            <a:srgbClr val="EFF6FF"/>
          </a:solidFill>
          <a:ln w="12700">
            <a:solidFill>
              <a:srgbClr val="DBEAFE"/>
            </a:solidFill>
            <a:prstDash val="solid"/>
          </a:ln>
        </p:spPr>
      </p:sp>
      <p:sp>
        <p:nvSpPr>
          <p:cNvPr id="24" name="artifact-pill-20-2-4-2"/>
          <p:cNvSpPr/>
          <p:nvPr/>
        </p:nvSpPr>
        <p:spPr>
          <a:xfrm>
            <a:off x="678180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MOFU</a:t>
            </a:r>
            <a:endParaRPr lang="en-US" sz="850" dirty="0"/>
          </a:p>
        </p:txBody>
      </p:sp>
      <p:sp>
        <p:nvSpPr>
          <p:cNvPr id="25" name="footer-rule-20"/>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6" name="footer-title-20"/>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27" name="footer-meta-20"/>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eyebrow-21"/>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3 — Targets &amp; Buyer Needs</a:t>
            </a:r>
            <a:endParaRPr lang="en-US" sz="1100" dirty="0"/>
          </a:p>
        </p:txBody>
      </p:sp>
      <p:sp>
        <p:nvSpPr>
          <p:cNvPr id="3" name="title-21"/>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Multi-Stakeholder Tier 1 Account Committee</a:t>
            </a:r>
            <a:endParaRPr lang="en-US" sz="2500" dirty="0"/>
          </a:p>
        </p:txBody>
      </p:sp>
      <p:sp>
        <p:nvSpPr>
          <p:cNvPr id="4" name="artifact-card-21"/>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1"/>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1"/>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 FAMILY SUMMARY</a:t>
            </a:r>
            <a:endParaRPr lang="en-US" sz="950" dirty="0"/>
          </a:p>
        </p:txBody>
      </p:sp>
      <p:sp>
        <p:nvSpPr>
          <p:cNvPr id="7" name="artifact-field-label-21-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PARENT PERSONA</a:t>
            </a:r>
            <a:endParaRPr lang="en-US" sz="800" dirty="0"/>
          </a:p>
        </p:txBody>
      </p:sp>
      <p:sp>
        <p:nvSpPr>
          <p:cNvPr id="8" name="artifact-field-value-21-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General and Operations Leader for Scaling Business</a:t>
            </a:r>
            <a:endParaRPr lang="en-US" sz="975" dirty="0"/>
          </a:p>
        </p:txBody>
      </p:sp>
      <p:sp>
        <p:nvSpPr>
          <p:cNvPr id="9" name="artifact-field-label-21-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INTENT SIGNALS</a:t>
            </a:r>
            <a:endParaRPr lang="en-US" sz="800" dirty="0"/>
          </a:p>
        </p:txBody>
      </p:sp>
      <p:sp>
        <p:nvSpPr>
          <p:cNvPr id="10" name="artifact-bullet-list-21-1-2"/>
          <p:cNvSpPr/>
          <p:nvPr/>
        </p:nvSpPr>
        <p:spPr>
          <a:xfrm>
            <a:off x="819150" y="246697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Multiple engaged contacts from one account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Account-level search or content intent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Sales activity</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Diagnostic or webinar engagement</a:t>
            </a:r>
            <a:endParaRPr lang="en-US" sz="925" dirty="0"/>
          </a:p>
        </p:txBody>
      </p:sp>
      <p:sp>
        <p:nvSpPr>
          <p:cNvPr id="11" name="artifact-field-label-21-1-3"/>
          <p:cNvSpPr/>
          <p:nvPr/>
        </p:nvSpPr>
        <p:spPr>
          <a:xfrm>
            <a:off x="819150" y="32575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TARGETING SUMMARY</a:t>
            </a:r>
            <a:endParaRPr lang="en-US" sz="800" dirty="0"/>
          </a:p>
        </p:txBody>
      </p:sp>
      <p:sp>
        <p:nvSpPr>
          <p:cNvPr id="12" name="artifact-field-value-21-1-3"/>
          <p:cNvSpPr/>
          <p:nvPr/>
        </p:nvSpPr>
        <p:spPr>
          <a:xfrm>
            <a:off x="819150" y="346710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Named-account segment requiring concurrent coverage of the executive sponsor plus the selected IT and administrative operations personas.</a:t>
            </a:r>
            <a:endParaRPr lang="en-US" sz="975" dirty="0"/>
          </a:p>
        </p:txBody>
      </p:sp>
      <p:sp>
        <p:nvSpPr>
          <p:cNvPr id="13" name="artifact-field-label-21-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OFFER</a:t>
            </a:r>
            <a:endParaRPr lang="en-US" sz="800" dirty="0"/>
          </a:p>
        </p:txBody>
      </p:sp>
      <p:sp>
        <p:nvSpPr>
          <p:cNvPr id="14" name="artifact-field-value-21-2-1"/>
          <p:cNvSpPr/>
          <p:nvPr/>
        </p:nvSpPr>
        <p:spPr>
          <a:xfrm>
            <a:off x="61150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Cross-functional workflow diagnostic and committee demo</a:t>
            </a:r>
            <a:endParaRPr lang="en-US" sz="975" dirty="0"/>
          </a:p>
        </p:txBody>
      </p:sp>
      <p:sp>
        <p:nvSpPr>
          <p:cNvPr id="15" name="artifact-field-label-21-2-2"/>
          <p:cNvSpPr/>
          <p:nvPr/>
        </p:nvSpPr>
        <p:spPr>
          <a:xfrm>
            <a:off x="61150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MESSAGE</a:t>
            </a:r>
            <a:endParaRPr lang="en-US" sz="800" dirty="0"/>
          </a:p>
        </p:txBody>
      </p:sp>
      <p:sp>
        <p:nvSpPr>
          <p:cNvPr id="16" name="artifact-field-value-21-2-2"/>
          <p:cNvSpPr/>
          <p:nvPr/>
        </p:nvSpPr>
        <p:spPr>
          <a:xfrm>
            <a:off x="6115050" y="246697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Align operations, IT, and executive stakeholders around one workflow and one proof plan.</a:t>
            </a:r>
            <a:endParaRPr lang="en-US" sz="975" dirty="0"/>
          </a:p>
        </p:txBody>
      </p:sp>
      <p:sp>
        <p:nvSpPr>
          <p:cNvPr id="17" name="artifact-field-label-21-2-3"/>
          <p:cNvSpPr/>
          <p:nvPr/>
        </p:nvSpPr>
        <p:spPr>
          <a:xfrm>
            <a:off x="6115050" y="2771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PRIORITY</a:t>
            </a:r>
            <a:endParaRPr lang="en-US" sz="800" dirty="0"/>
          </a:p>
        </p:txBody>
      </p:sp>
      <p:sp>
        <p:nvSpPr>
          <p:cNvPr id="18" name="artifact-pill-21-2-3-1"/>
          <p:cNvSpPr/>
          <p:nvPr/>
        </p:nvSpPr>
        <p:spPr>
          <a:xfrm>
            <a:off x="6115050" y="2981325"/>
            <a:ext cx="590550" cy="228600"/>
          </a:xfrm>
          <a:prstGeom prst="roundRect">
            <a:avLst/>
          </a:prstGeom>
          <a:solidFill>
            <a:srgbClr val="274C78"/>
          </a:solidFill>
          <a:ln w="12700">
            <a:solidFill>
              <a:srgbClr val="274C78"/>
            </a:solidFill>
            <a:prstDash val="solid"/>
          </a:ln>
        </p:spPr>
      </p:sp>
      <p:sp>
        <p:nvSpPr>
          <p:cNvPr id="19" name="artifact-pill-21-2-3-1"/>
          <p:cNvSpPr/>
          <p:nvPr/>
        </p:nvSpPr>
        <p:spPr>
          <a:xfrm>
            <a:off x="6115050" y="2981325"/>
            <a:ext cx="590550" cy="228600"/>
          </a:xfrm>
          <a:prstGeom prst="rect">
            <a:avLst/>
          </a:prstGeom>
          <a:noFill/>
          <a:ln/>
        </p:spPr>
        <p:txBody>
          <a:bodyPr wrap="square" lIns="76200" tIns="76200" rIns="76200" bIns="76200" rtlCol="0" anchor="ctr">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High</a:t>
            </a:r>
            <a:endParaRPr lang="en-US" sz="850" dirty="0"/>
          </a:p>
        </p:txBody>
      </p:sp>
      <p:sp>
        <p:nvSpPr>
          <p:cNvPr id="20" name="artifact-field-label-21-2-4"/>
          <p:cNvSpPr/>
          <p:nvPr/>
        </p:nvSpPr>
        <p:spPr>
          <a:xfrm>
            <a:off x="6115050" y="33718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FUNNEL FIT</a:t>
            </a:r>
            <a:endParaRPr lang="en-US" sz="800" dirty="0"/>
          </a:p>
        </p:txBody>
      </p:sp>
      <p:sp>
        <p:nvSpPr>
          <p:cNvPr id="21" name="artifact-pill-21-2-4-1"/>
          <p:cNvSpPr/>
          <p:nvPr/>
        </p:nvSpPr>
        <p:spPr>
          <a:xfrm>
            <a:off x="6115050" y="3581400"/>
            <a:ext cx="590550" cy="228600"/>
          </a:xfrm>
          <a:prstGeom prst="roundRect">
            <a:avLst/>
          </a:prstGeom>
          <a:solidFill>
            <a:srgbClr val="EFF6FF"/>
          </a:solidFill>
          <a:ln w="12700">
            <a:solidFill>
              <a:srgbClr val="DBEAFE"/>
            </a:solidFill>
            <a:prstDash val="solid"/>
          </a:ln>
        </p:spPr>
      </p:sp>
      <p:sp>
        <p:nvSpPr>
          <p:cNvPr id="22" name="artifact-pill-21-2-4-1"/>
          <p:cNvSpPr/>
          <p:nvPr/>
        </p:nvSpPr>
        <p:spPr>
          <a:xfrm>
            <a:off x="611505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MOFU</a:t>
            </a:r>
            <a:endParaRPr lang="en-US" sz="850" dirty="0"/>
          </a:p>
        </p:txBody>
      </p:sp>
      <p:sp>
        <p:nvSpPr>
          <p:cNvPr id="23" name="artifact-pill-21-2-4-2"/>
          <p:cNvSpPr/>
          <p:nvPr/>
        </p:nvSpPr>
        <p:spPr>
          <a:xfrm>
            <a:off x="6781800" y="3581400"/>
            <a:ext cx="590550" cy="228600"/>
          </a:xfrm>
          <a:prstGeom prst="roundRect">
            <a:avLst/>
          </a:prstGeom>
          <a:solidFill>
            <a:srgbClr val="EFF6FF"/>
          </a:solidFill>
          <a:ln w="12700">
            <a:solidFill>
              <a:srgbClr val="DBEAFE"/>
            </a:solidFill>
            <a:prstDash val="solid"/>
          </a:ln>
        </p:spPr>
      </p:sp>
      <p:sp>
        <p:nvSpPr>
          <p:cNvPr id="24" name="artifact-pill-21-2-4-2"/>
          <p:cNvSpPr/>
          <p:nvPr/>
        </p:nvSpPr>
        <p:spPr>
          <a:xfrm>
            <a:off x="678180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BOFU</a:t>
            </a:r>
            <a:endParaRPr lang="en-US" sz="850" dirty="0"/>
          </a:p>
        </p:txBody>
      </p:sp>
      <p:sp>
        <p:nvSpPr>
          <p:cNvPr id="25" name="footer-rule-21"/>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6" name="footer-title-21"/>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27" name="footer-meta-21"/>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eyebrow-22"/>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3 — Targets &amp; Buyer Needs</a:t>
            </a:r>
            <a:endParaRPr lang="en-US" sz="1100" dirty="0"/>
          </a:p>
        </p:txBody>
      </p:sp>
      <p:sp>
        <p:nvSpPr>
          <p:cNvPr id="3" name="title-22"/>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Executive Business-Case Retargeting Pool</a:t>
            </a:r>
            <a:endParaRPr lang="en-US" sz="2500" dirty="0"/>
          </a:p>
        </p:txBody>
      </p:sp>
      <p:sp>
        <p:nvSpPr>
          <p:cNvPr id="4" name="artifact-card-22"/>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2"/>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2"/>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 FAMILY SUMMARY</a:t>
            </a:r>
            <a:endParaRPr lang="en-US" sz="950" dirty="0"/>
          </a:p>
        </p:txBody>
      </p:sp>
      <p:sp>
        <p:nvSpPr>
          <p:cNvPr id="7" name="artifact-field-label-22-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PARENT PERSONA</a:t>
            </a:r>
            <a:endParaRPr lang="en-US" sz="800" dirty="0"/>
          </a:p>
        </p:txBody>
      </p:sp>
      <p:sp>
        <p:nvSpPr>
          <p:cNvPr id="8" name="artifact-field-value-22-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General and Operations Leader for Scaling Business</a:t>
            </a:r>
            <a:endParaRPr lang="en-US" sz="975" dirty="0"/>
          </a:p>
        </p:txBody>
      </p:sp>
      <p:sp>
        <p:nvSpPr>
          <p:cNvPr id="9" name="artifact-field-label-22-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INTENT SIGNALS</a:t>
            </a:r>
            <a:endParaRPr lang="en-US" sz="800" dirty="0"/>
          </a:p>
        </p:txBody>
      </p:sp>
      <p:sp>
        <p:nvSpPr>
          <p:cNvPr id="10" name="artifact-bullet-list-22-1-2"/>
          <p:cNvSpPr/>
          <p:nvPr/>
        </p:nvSpPr>
        <p:spPr>
          <a:xfrm>
            <a:off x="819150" y="2466975"/>
            <a:ext cx="4876800" cy="8763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Pricing-page visit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ROI content engagement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Diagnostic form start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Repeat site visit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Open sales opportunity</a:t>
            </a:r>
            <a:endParaRPr lang="en-US" sz="925" dirty="0"/>
          </a:p>
        </p:txBody>
      </p:sp>
      <p:sp>
        <p:nvSpPr>
          <p:cNvPr id="11" name="artifact-field-label-22-1-3"/>
          <p:cNvSpPr/>
          <p:nvPr/>
        </p:nvSpPr>
        <p:spPr>
          <a:xfrm>
            <a:off x="819150" y="34290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TARGETING SUMMARY</a:t>
            </a:r>
            <a:endParaRPr lang="en-US" sz="800" dirty="0"/>
          </a:p>
        </p:txBody>
      </p:sp>
      <p:sp>
        <p:nvSpPr>
          <p:cNvPr id="12" name="artifact-field-value-22-1-3"/>
          <p:cNvSpPr/>
          <p:nvPr/>
        </p:nvSpPr>
        <p:spPr>
          <a:xfrm>
            <a:off x="819150" y="363855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Qualified executive visitors and named-account stakeholders who consumed pricing, ROI, diagnostic, buying-guide, or executive-demo content.</a:t>
            </a:r>
            <a:endParaRPr lang="en-US" sz="975" dirty="0"/>
          </a:p>
        </p:txBody>
      </p:sp>
      <p:sp>
        <p:nvSpPr>
          <p:cNvPr id="13" name="artifact-field-label-22-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OFFER</a:t>
            </a:r>
            <a:endParaRPr lang="en-US" sz="800" dirty="0"/>
          </a:p>
        </p:txBody>
      </p:sp>
      <p:sp>
        <p:nvSpPr>
          <p:cNvPr id="14" name="artifact-field-value-22-2-1"/>
          <p:cNvSpPr/>
          <p:nvPr/>
        </p:nvSpPr>
        <p:spPr>
          <a:xfrm>
            <a:off x="61150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Tailored evaluation plan</a:t>
            </a:r>
            <a:endParaRPr lang="en-US" sz="975" dirty="0"/>
          </a:p>
        </p:txBody>
      </p:sp>
      <p:sp>
        <p:nvSpPr>
          <p:cNvPr id="15" name="artifact-field-label-22-2-2"/>
          <p:cNvSpPr/>
          <p:nvPr/>
        </p:nvSpPr>
        <p:spPr>
          <a:xfrm>
            <a:off x="61150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MESSAGE</a:t>
            </a:r>
            <a:endParaRPr lang="en-US" sz="800" dirty="0"/>
          </a:p>
        </p:txBody>
      </p:sp>
      <p:sp>
        <p:nvSpPr>
          <p:cNvPr id="16" name="artifact-field-value-22-2-2"/>
          <p:cNvSpPr/>
          <p:nvPr/>
        </p:nvSpPr>
        <p:spPr>
          <a:xfrm>
            <a:off x="6115050" y="246697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Build a credible investment case around one measurable workflow problem.</a:t>
            </a:r>
            <a:endParaRPr lang="en-US" sz="975" dirty="0"/>
          </a:p>
        </p:txBody>
      </p:sp>
      <p:sp>
        <p:nvSpPr>
          <p:cNvPr id="17" name="artifact-field-label-22-2-3"/>
          <p:cNvSpPr/>
          <p:nvPr/>
        </p:nvSpPr>
        <p:spPr>
          <a:xfrm>
            <a:off x="6115050" y="2771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PRIORITY</a:t>
            </a:r>
            <a:endParaRPr lang="en-US" sz="800" dirty="0"/>
          </a:p>
        </p:txBody>
      </p:sp>
      <p:sp>
        <p:nvSpPr>
          <p:cNvPr id="18" name="artifact-pill-22-2-3-1"/>
          <p:cNvSpPr/>
          <p:nvPr/>
        </p:nvSpPr>
        <p:spPr>
          <a:xfrm>
            <a:off x="6115050" y="2981325"/>
            <a:ext cx="590550" cy="228600"/>
          </a:xfrm>
          <a:prstGeom prst="roundRect">
            <a:avLst/>
          </a:prstGeom>
          <a:solidFill>
            <a:srgbClr val="274C78"/>
          </a:solidFill>
          <a:ln w="12700">
            <a:solidFill>
              <a:srgbClr val="274C78"/>
            </a:solidFill>
            <a:prstDash val="solid"/>
          </a:ln>
        </p:spPr>
      </p:sp>
      <p:sp>
        <p:nvSpPr>
          <p:cNvPr id="19" name="artifact-pill-22-2-3-1"/>
          <p:cNvSpPr/>
          <p:nvPr/>
        </p:nvSpPr>
        <p:spPr>
          <a:xfrm>
            <a:off x="6115050" y="2981325"/>
            <a:ext cx="590550" cy="228600"/>
          </a:xfrm>
          <a:prstGeom prst="rect">
            <a:avLst/>
          </a:prstGeom>
          <a:noFill/>
          <a:ln/>
        </p:spPr>
        <p:txBody>
          <a:bodyPr wrap="square" lIns="76200" tIns="76200" rIns="76200" bIns="76200" rtlCol="0" anchor="ctr">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Medium</a:t>
            </a:r>
            <a:endParaRPr lang="en-US" sz="850" dirty="0"/>
          </a:p>
        </p:txBody>
      </p:sp>
      <p:sp>
        <p:nvSpPr>
          <p:cNvPr id="20" name="artifact-field-label-22-2-4"/>
          <p:cNvSpPr/>
          <p:nvPr/>
        </p:nvSpPr>
        <p:spPr>
          <a:xfrm>
            <a:off x="6115050" y="33718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FUNNEL FIT</a:t>
            </a:r>
            <a:endParaRPr lang="en-US" sz="800" dirty="0"/>
          </a:p>
        </p:txBody>
      </p:sp>
      <p:sp>
        <p:nvSpPr>
          <p:cNvPr id="21" name="artifact-pill-22-2-4-1"/>
          <p:cNvSpPr/>
          <p:nvPr/>
        </p:nvSpPr>
        <p:spPr>
          <a:xfrm>
            <a:off x="6115050" y="3581400"/>
            <a:ext cx="590550" cy="228600"/>
          </a:xfrm>
          <a:prstGeom prst="roundRect">
            <a:avLst/>
          </a:prstGeom>
          <a:solidFill>
            <a:srgbClr val="EFF6FF"/>
          </a:solidFill>
          <a:ln w="12700">
            <a:solidFill>
              <a:srgbClr val="DBEAFE"/>
            </a:solidFill>
            <a:prstDash val="solid"/>
          </a:ln>
        </p:spPr>
      </p:sp>
      <p:sp>
        <p:nvSpPr>
          <p:cNvPr id="22" name="artifact-pill-22-2-4-1"/>
          <p:cNvSpPr/>
          <p:nvPr/>
        </p:nvSpPr>
        <p:spPr>
          <a:xfrm>
            <a:off x="6115050" y="3581400"/>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BOFU</a:t>
            </a:r>
            <a:endParaRPr lang="en-US" sz="850" dirty="0"/>
          </a:p>
        </p:txBody>
      </p:sp>
      <p:sp>
        <p:nvSpPr>
          <p:cNvPr id="23" name="footer-rule-22"/>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4" name="footer-title-22"/>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25" name="footer-meta-22"/>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eyebrow-23"/>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4 — Business Objectives</a:t>
            </a:r>
            <a:endParaRPr lang="en-US" sz="1100" dirty="0"/>
          </a:p>
        </p:txBody>
      </p:sp>
      <p:sp>
        <p:nvSpPr>
          <p:cNvPr id="3" name="title-23"/>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Business Objective, Outcome &amp; Goals</a:t>
            </a:r>
            <a:endParaRPr lang="en-US" sz="2500" dirty="0"/>
          </a:p>
        </p:txBody>
      </p:sp>
      <p:sp>
        <p:nvSpPr>
          <p:cNvPr id="4" name="artifact-card-23"/>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3"/>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3"/>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BUSINESS ALIGNMENT</a:t>
            </a:r>
            <a:endParaRPr lang="en-US" sz="950" dirty="0"/>
          </a:p>
        </p:txBody>
      </p:sp>
      <p:sp>
        <p:nvSpPr>
          <p:cNvPr id="7" name="artifact-field-label-23-1-1"/>
          <p:cNvSpPr/>
          <p:nvPr/>
        </p:nvSpPr>
        <p:spPr>
          <a:xfrm>
            <a:off x="819150" y="1743075"/>
            <a:ext cx="101727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BUSINESS OBJECTIVE</a:t>
            </a:r>
            <a:endParaRPr lang="en-US" sz="800" dirty="0"/>
          </a:p>
        </p:txBody>
      </p:sp>
      <p:sp>
        <p:nvSpPr>
          <p:cNvPr id="8" name="artifact-field-value-23-1-1"/>
          <p:cNvSpPr/>
          <p:nvPr/>
        </p:nvSpPr>
        <p:spPr>
          <a:xfrm>
            <a:off x="819150" y="1952625"/>
            <a:ext cx="101727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Define and validate the highest-value ICP, establish differentiated messaging, build a launch-ready marketing plan, pressure-test positioning through a virtual focus group, and execute a 90-day content program that drives qualified demo requests.</a:t>
            </a:r>
            <a:endParaRPr lang="en-US" sz="975" dirty="0"/>
          </a:p>
        </p:txBody>
      </p:sp>
      <p:sp>
        <p:nvSpPr>
          <p:cNvPr id="9" name="artifact-field-label-23-1-2"/>
          <p:cNvSpPr/>
          <p:nvPr/>
        </p:nvSpPr>
        <p:spPr>
          <a:xfrm>
            <a:off x="819150" y="2419350"/>
            <a:ext cx="101727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TARGET OUTCOME</a:t>
            </a:r>
            <a:endParaRPr lang="en-US" sz="800" dirty="0"/>
          </a:p>
        </p:txBody>
      </p:sp>
      <p:sp>
        <p:nvSpPr>
          <p:cNvPr id="10" name="artifact-field-value-23-1-2"/>
          <p:cNvSpPr/>
          <p:nvPr/>
        </p:nvSpPr>
        <p:spPr>
          <a:xfrm>
            <a:off x="819150" y="2628900"/>
            <a:ext cx="101727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A validated ICP and messaging system, a launch-ready diagnostic and demo journey, and an operating 90-day content and demand program with baseline funnel data.</a:t>
            </a:r>
            <a:endParaRPr lang="en-US" sz="975" dirty="0"/>
          </a:p>
        </p:txBody>
      </p:sp>
      <p:sp>
        <p:nvSpPr>
          <p:cNvPr id="11" name="artifact-field-label-23-1-3"/>
          <p:cNvSpPr/>
          <p:nvPr/>
        </p:nvSpPr>
        <p:spPr>
          <a:xfrm>
            <a:off x="819150" y="2933700"/>
            <a:ext cx="101727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COMMERCIAL GOALS</a:t>
            </a:r>
            <a:endParaRPr lang="en-US" sz="800" dirty="0"/>
          </a:p>
        </p:txBody>
      </p:sp>
      <p:sp>
        <p:nvSpPr>
          <p:cNvPr id="12" name="artifact-bullet-list-23-1-3"/>
          <p:cNvSpPr/>
          <p:nvPr/>
        </p:nvSpPr>
        <p:spPr>
          <a:xfrm>
            <a:off x="819150" y="3143250"/>
            <a:ext cx="101727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Generate qualified requests for a tailored workflow diagnostic and product demo.</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Identify which supplied persona, operational trigger, and use case produce the strongest sales-qualified response.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Create a measurable conversion path supporting the 30–90 day sales-led buying cycle.</a:t>
            </a:r>
            <a:endParaRPr lang="en-US" sz="925" dirty="0"/>
          </a:p>
        </p:txBody>
      </p:sp>
      <p:sp>
        <p:nvSpPr>
          <p:cNvPr id="13" name="footer-rule-23"/>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4" name="footer-title-23"/>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15" name="footer-meta-23"/>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eyebrow-24"/>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5 — Positioning &amp; Messaging</a:t>
            </a:r>
            <a:endParaRPr lang="en-US" sz="1100" dirty="0"/>
          </a:p>
        </p:txBody>
      </p:sp>
      <p:sp>
        <p:nvSpPr>
          <p:cNvPr id="3" name="title-24"/>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Positioning &amp; Market Problem</a:t>
            </a:r>
            <a:endParaRPr lang="en-US" sz="2500" dirty="0"/>
          </a:p>
        </p:txBody>
      </p:sp>
      <p:sp>
        <p:nvSpPr>
          <p:cNvPr id="4" name="artifact-card-24"/>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4"/>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4"/>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POSITIONING</a:t>
            </a:r>
            <a:endParaRPr lang="en-US" sz="950" dirty="0"/>
          </a:p>
        </p:txBody>
      </p:sp>
      <p:sp>
        <p:nvSpPr>
          <p:cNvPr id="7" name="artifact-field-label-24-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MARKET PROBLEM</a:t>
            </a:r>
            <a:endParaRPr lang="en-US" sz="800" dirty="0"/>
          </a:p>
        </p:txBody>
      </p:sp>
      <p:sp>
        <p:nvSpPr>
          <p:cNvPr id="8" name="artifact-field-value-24-1-1"/>
          <p:cNvSpPr/>
          <p:nvPr/>
        </p:nvSpPr>
        <p:spPr>
          <a:xfrm>
            <a:off x="819150" y="1952625"/>
            <a:ext cx="4876800" cy="5334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Operational work crosses collaboration, project-management, and CRM systems, leaving leaders unable to see stalled handoffs, recurring bottlenecks, and ownership gaps until they create escalations or customer impact.</a:t>
            </a:r>
            <a:endParaRPr lang="en-US" sz="975" dirty="0"/>
          </a:p>
        </p:txBody>
      </p:sp>
      <p:sp>
        <p:nvSpPr>
          <p:cNvPr id="9" name="artifact-field-label-24-1-2"/>
          <p:cNvSpPr/>
          <p:nvPr/>
        </p:nvSpPr>
        <p:spPr>
          <a:xfrm>
            <a:off x="819150" y="25717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STATEMENT</a:t>
            </a:r>
            <a:endParaRPr lang="en-US" sz="800" dirty="0"/>
          </a:p>
        </p:txBody>
      </p:sp>
      <p:sp>
        <p:nvSpPr>
          <p:cNvPr id="10" name="artifact-field-value-24-1-2"/>
          <p:cNvSpPr/>
          <p:nvPr/>
        </p:nvSpPr>
        <p:spPr>
          <a:xfrm>
            <a:off x="819150" y="2781300"/>
            <a:ext cx="4876800" cy="5334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RelayOps gives US mid-market operations teams a connected, evidence-based view of cross-system workflows so they can detect handoff risk, clarify ownership, and implement measurable improvements without replacing the tools where work already happens.</a:t>
            </a:r>
            <a:endParaRPr lang="en-US" sz="975" dirty="0"/>
          </a:p>
        </p:txBody>
      </p:sp>
      <p:sp>
        <p:nvSpPr>
          <p:cNvPr id="11" name="artifact-field-label-24-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CATEGORY FRAME</a:t>
            </a:r>
            <a:endParaRPr lang="en-US" sz="800" dirty="0"/>
          </a:p>
        </p:txBody>
      </p:sp>
      <p:sp>
        <p:nvSpPr>
          <p:cNvPr id="12" name="artifact-field-value-24-2-1"/>
          <p:cNvSpPr/>
          <p:nvPr/>
        </p:nvSpPr>
        <p:spPr>
          <a:xfrm>
            <a:off x="61150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Operations intelligence software</a:t>
            </a:r>
            <a:endParaRPr lang="en-US" sz="975" dirty="0"/>
          </a:p>
        </p:txBody>
      </p:sp>
      <p:sp>
        <p:nvSpPr>
          <p:cNvPr id="13" name="artifact-field-label-24-2-2"/>
          <p:cNvSpPr/>
          <p:nvPr/>
        </p:nvSpPr>
        <p:spPr>
          <a:xfrm>
            <a:off x="61150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DIFFERENTIATED FRAME</a:t>
            </a:r>
            <a:endParaRPr lang="en-US" sz="800" dirty="0"/>
          </a:p>
        </p:txBody>
      </p:sp>
      <p:sp>
        <p:nvSpPr>
          <p:cNvPr id="14" name="artifact-field-value-24-2-2"/>
          <p:cNvSpPr/>
          <p:nvPr/>
        </p:nvSpPr>
        <p:spPr>
          <a:xfrm>
            <a:off x="6115050" y="2466975"/>
            <a:ext cx="4876800" cy="5334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A neutral workflow-intelligence layer focused on cross-system handoffs, explainable risk prioritization, and measurable interventions rather than isolated dashboards or large transformation projects.</a:t>
            </a:r>
            <a:endParaRPr lang="en-US" sz="975" dirty="0"/>
          </a:p>
        </p:txBody>
      </p:sp>
      <p:sp>
        <p:nvSpPr>
          <p:cNvPr id="15" name="footer-rule-24"/>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6" name="footer-title-24"/>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17" name="footer-meta-24"/>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graphicFrame>
        <p:nvGraphicFramePr>
          <p:cNvPr id="2" name="table-25"/>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1619250"/>
        </p:xfrm>
        <a:graphic>
          <a:graphicData uri="http://schemas.openxmlformats.org/drawingml/2006/table">
            <a:tbl>
              <a:tblPr/>
              <a:tblGrid>
                <a:gridCol w="1743075"/>
                <a:gridCol w="4362450"/>
                <a:gridCol w="4486275"/>
              </a:tblGrid>
              <a:tr h="419100">
                <a:tc>
                  <a:txBody>
                    <a:bodyPr/>
                    <a:lstStyle/>
                    <a:p>
                      <a:pPr indent="0" marL="0">
                        <a:buNone/>
                      </a:pPr>
                      <a:r>
                        <a:rPr lang="en-US" sz="1125" b="1" dirty="0">
                          <a:solidFill>
                            <a:srgbClr val="FFFFFF"/>
                          </a:solidFill>
                          <a:latin typeface="Aptos" pitchFamily="34" charset="0"/>
                          <a:ea typeface="Aptos" pitchFamily="34" charset="-122"/>
                          <a:cs typeface="Aptos" pitchFamily="34" charset="-120"/>
                        </a:rPr>
                        <a:t>Pillar</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Message</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Supporting Points</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Connected visibility</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See how work moves across teams and systems instead of analyzing each tool in isolation.</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Connects supported Slack, Jira, Salesforce, and HubSpot signals.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Maps handoffs and highlights unclear ownership.</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Practical risk detection</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Find stalled work and recurring bottlenecks before they affect customers or commitments.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Prioritizes process-risk alerts.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Connects recommendations to observed workflow evidence.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Measurable improvement</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Focus teams on changes that can shorten cycle time, improve accountability, and demonstrate operational ROI.</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Supports executive reporting.</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Tracks interventions and pre/post outcomes, subject to validation.</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bl>
          </a:graphicData>
        </a:graphic>
      </p:graphicFrame>
      <p:sp>
        <p:nvSpPr>
          <p:cNvPr id="3" name="eyebrow-25"/>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5 — Positioning &amp; Messaging</a:t>
            </a:r>
            <a:endParaRPr lang="en-US" sz="1100" dirty="0"/>
          </a:p>
        </p:txBody>
      </p:sp>
      <p:sp>
        <p:nvSpPr>
          <p:cNvPr id="4" name="title-25"/>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Messaging Pillars</a:t>
            </a:r>
            <a:endParaRPr lang="en-US" sz="2500" dirty="0"/>
          </a:p>
        </p:txBody>
      </p:sp>
      <p:sp>
        <p:nvSpPr>
          <p:cNvPr id="5" name="footer-rule-25"/>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25"/>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7" name="footer-meta-25"/>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eyebrow-26"/>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5 — Positioning &amp; Messaging</a:t>
            </a:r>
            <a:endParaRPr lang="en-US" sz="1100" dirty="0"/>
          </a:p>
        </p:txBody>
      </p:sp>
      <p:sp>
        <p:nvSpPr>
          <p:cNvPr id="3" name="title-26"/>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Messaging Guardrails</a:t>
            </a:r>
            <a:endParaRPr lang="en-US" sz="2500" dirty="0"/>
          </a:p>
        </p:txBody>
      </p:sp>
      <p:sp>
        <p:nvSpPr>
          <p:cNvPr id="4" name="artifact-card-26"/>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6"/>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6"/>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MESSAGE GUARDRAILS</a:t>
            </a:r>
            <a:endParaRPr lang="en-US" sz="950" dirty="0"/>
          </a:p>
        </p:txBody>
      </p:sp>
      <p:sp>
        <p:nvSpPr>
          <p:cNvPr id="7" name="artifact-field-label-26-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DO MESSAGES</a:t>
            </a:r>
            <a:endParaRPr lang="en-US" sz="800" dirty="0"/>
          </a:p>
        </p:txBody>
      </p:sp>
      <p:sp>
        <p:nvSpPr>
          <p:cNvPr id="8" name="artifact-bullet-list-26-1-1"/>
          <p:cNvSpPr/>
          <p:nvPr/>
        </p:nvSpPr>
        <p:spPr>
          <a:xfrm>
            <a:off x="819150" y="195262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Lead with cross-system handoff visibility and practical operational outcomes.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Explain that RelayOps complements existing systems.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Use role-specific proof for operational, technical, and executive concerns.</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Offer a tailored workflow diagnostic as the primary conversion.</a:t>
            </a:r>
            <a:endParaRPr lang="en-US" sz="925" dirty="0"/>
          </a:p>
        </p:txBody>
      </p:sp>
      <p:sp>
        <p:nvSpPr>
          <p:cNvPr id="9" name="artifact-field-label-26-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AVOID MESSAGES</a:t>
            </a:r>
            <a:endParaRPr lang="en-US" sz="800" dirty="0"/>
          </a:p>
        </p:txBody>
      </p:sp>
      <p:sp>
        <p:nvSpPr>
          <p:cNvPr id="10" name="artifact-bullet-list-26-2-1"/>
          <p:cNvSpPr/>
          <p:nvPr/>
        </p:nvSpPr>
        <p:spPr>
          <a:xfrm>
            <a:off x="6115050" y="195262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Avoid generic AI transformation claims.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Avoid describing RelayOps as merely another analytics dashboard.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Avoid guaranteed savings, cycle-time reductions, or integration timelines.</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Avoid unsupported claims of category leadership or customer adoption.</a:t>
            </a:r>
            <a:endParaRPr lang="en-US" sz="925" dirty="0"/>
          </a:p>
        </p:txBody>
      </p:sp>
      <p:sp>
        <p:nvSpPr>
          <p:cNvPr id="11" name="footer-rule-26"/>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2" name="footer-title-26"/>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13" name="footer-meta-26"/>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eyebrow-27"/>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5 — Positioning &amp; Messaging</a:t>
            </a:r>
            <a:endParaRPr lang="en-US" sz="1100" dirty="0"/>
          </a:p>
        </p:txBody>
      </p:sp>
      <p:sp>
        <p:nvSpPr>
          <p:cNvPr id="3" name="title-27"/>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Brand Voice</a:t>
            </a:r>
            <a:endParaRPr lang="en-US" sz="2500" dirty="0"/>
          </a:p>
        </p:txBody>
      </p:sp>
      <p:sp>
        <p:nvSpPr>
          <p:cNvPr id="4" name="artifact-card-27"/>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7"/>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7"/>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BRAND VOICE</a:t>
            </a:r>
            <a:endParaRPr lang="en-US" sz="950" dirty="0"/>
          </a:p>
        </p:txBody>
      </p:sp>
      <p:sp>
        <p:nvSpPr>
          <p:cNvPr id="7" name="artifact-bullet-list-27-1-1"/>
          <p:cNvSpPr/>
          <p:nvPr/>
        </p:nvSpPr>
        <p:spPr>
          <a:xfrm>
            <a:off x="819150" y="1743075"/>
            <a:ext cx="10172700" cy="12192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Direct, practical, and operationally literate.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Clear about what is known, assumed, illustrative, or still being validated.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Confident without exaggeration or category jargon overload.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Respectful of existing systems, internal expertise, governance, and organizational hierarchy.</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Focused on accountable improvement rather than surveillance or blame.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Specific about next steps, owners, inputs, and decision criteria.</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Proof-oriented, transparent, and suitable for high-trust committee review.</a:t>
            </a:r>
            <a:endParaRPr lang="en-US" sz="925" dirty="0"/>
          </a:p>
        </p:txBody>
      </p:sp>
      <p:sp>
        <p:nvSpPr>
          <p:cNvPr id="8" name="footer-rule-27"/>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9" name="footer-title-27"/>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10" name="footer-meta-27"/>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eyebrow-28"/>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6 — Channels</a:t>
            </a:r>
            <a:endParaRPr lang="en-US" sz="1100" dirty="0"/>
          </a:p>
        </p:txBody>
      </p:sp>
      <p:sp>
        <p:nvSpPr>
          <p:cNvPr id="3" name="title-28"/>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Website and Diagnostic Landing Page</a:t>
            </a:r>
            <a:endParaRPr lang="en-US" sz="2500" dirty="0"/>
          </a:p>
        </p:txBody>
      </p:sp>
      <p:sp>
        <p:nvSpPr>
          <p:cNvPr id="4" name="artifact-card-28"/>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8"/>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8"/>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PRIMARY CHANNEL</a:t>
            </a:r>
            <a:endParaRPr lang="en-US" sz="950" dirty="0"/>
          </a:p>
        </p:txBody>
      </p:sp>
      <p:sp>
        <p:nvSpPr>
          <p:cNvPr id="7" name="artifact-field-label-28-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ROLE</a:t>
            </a:r>
            <a:endParaRPr lang="en-US" sz="800" dirty="0"/>
          </a:p>
        </p:txBody>
      </p:sp>
      <p:sp>
        <p:nvSpPr>
          <p:cNvPr id="8" name="artifact-field-value-28-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Primary conversion destination and source of product, proof, and qualification information.</a:t>
            </a:r>
            <a:endParaRPr lang="en-US" sz="975" dirty="0"/>
          </a:p>
        </p:txBody>
      </p:sp>
      <p:sp>
        <p:nvSpPr>
          <p:cNvPr id="9" name="artifact-field-label-28-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AUDIENCES</a:t>
            </a:r>
            <a:endParaRPr lang="en-US" sz="800" dirty="0"/>
          </a:p>
        </p:txBody>
      </p:sp>
      <p:sp>
        <p:nvSpPr>
          <p:cNvPr id="10" name="artifact-pill-28-1-2-1"/>
          <p:cNvSpPr/>
          <p:nvPr/>
        </p:nvSpPr>
        <p:spPr>
          <a:xfrm>
            <a:off x="819150" y="2466975"/>
            <a:ext cx="3086100" cy="228600"/>
          </a:xfrm>
          <a:prstGeom prst="roundRect">
            <a:avLst/>
          </a:prstGeom>
          <a:solidFill>
            <a:srgbClr val="EFF6FF"/>
          </a:solidFill>
          <a:ln w="12700">
            <a:solidFill>
              <a:srgbClr val="DBEAFE"/>
            </a:solidFill>
            <a:prstDash val="solid"/>
          </a:ln>
        </p:spPr>
      </p:sp>
      <p:sp>
        <p:nvSpPr>
          <p:cNvPr id="11" name="artifact-pill-28-1-2-1"/>
          <p:cNvSpPr/>
          <p:nvPr/>
        </p:nvSpPr>
        <p:spPr>
          <a:xfrm>
            <a:off x="819150" y="2466975"/>
            <a:ext cx="30861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General and Operations Leader for Scaling Business</a:t>
            </a:r>
            <a:endParaRPr lang="en-US" sz="850" dirty="0"/>
          </a:p>
        </p:txBody>
      </p:sp>
      <p:sp>
        <p:nvSpPr>
          <p:cNvPr id="12" name="artifact-pill-28-1-2-2"/>
          <p:cNvSpPr/>
          <p:nvPr/>
        </p:nvSpPr>
        <p:spPr>
          <a:xfrm>
            <a:off x="819150" y="2743200"/>
            <a:ext cx="2857500" cy="228600"/>
          </a:xfrm>
          <a:prstGeom prst="roundRect">
            <a:avLst/>
          </a:prstGeom>
          <a:solidFill>
            <a:srgbClr val="EFF6FF"/>
          </a:solidFill>
          <a:ln w="12700">
            <a:solidFill>
              <a:srgbClr val="DBEAFE"/>
            </a:solidFill>
            <a:prstDash val="solid"/>
          </a:ln>
        </p:spPr>
      </p:sp>
      <p:sp>
        <p:nvSpPr>
          <p:cNvPr id="13" name="artifact-pill-28-1-2-2"/>
          <p:cNvSpPr/>
          <p:nvPr/>
        </p:nvSpPr>
        <p:spPr>
          <a:xfrm>
            <a:off x="819150" y="2743200"/>
            <a:ext cx="28575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IT and Systems Operations Intelligence Manager</a:t>
            </a:r>
            <a:endParaRPr lang="en-US" sz="850" dirty="0"/>
          </a:p>
        </p:txBody>
      </p:sp>
      <p:sp>
        <p:nvSpPr>
          <p:cNvPr id="14" name="artifact-pill-28-1-2-3"/>
          <p:cNvSpPr/>
          <p:nvPr/>
        </p:nvSpPr>
        <p:spPr>
          <a:xfrm>
            <a:off x="819150" y="3019425"/>
            <a:ext cx="2686050" cy="228600"/>
          </a:xfrm>
          <a:prstGeom prst="roundRect">
            <a:avLst/>
          </a:prstGeom>
          <a:solidFill>
            <a:srgbClr val="EFF6FF"/>
          </a:solidFill>
          <a:ln w="12700">
            <a:solidFill>
              <a:srgbClr val="DBEAFE"/>
            </a:solidFill>
            <a:prstDash val="solid"/>
          </a:ln>
        </p:spPr>
      </p:sp>
      <p:sp>
        <p:nvSpPr>
          <p:cNvPr id="15" name="artifact-pill-28-1-2-3"/>
          <p:cNvSpPr/>
          <p:nvPr/>
        </p:nvSpPr>
        <p:spPr>
          <a:xfrm>
            <a:off x="819150" y="3019425"/>
            <a:ext cx="26860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Mid-Market Administrative Operations Leader</a:t>
            </a:r>
            <a:endParaRPr lang="en-US" sz="850" dirty="0"/>
          </a:p>
        </p:txBody>
      </p:sp>
      <p:sp>
        <p:nvSpPr>
          <p:cNvPr id="16" name="artifact-field-label-28-1-3"/>
          <p:cNvSpPr/>
          <p:nvPr/>
        </p:nvSpPr>
        <p:spPr>
          <a:xfrm>
            <a:off x="819150" y="34099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GUARDRAILS</a:t>
            </a:r>
            <a:endParaRPr lang="en-US" sz="800" dirty="0"/>
          </a:p>
        </p:txBody>
      </p:sp>
      <p:sp>
        <p:nvSpPr>
          <p:cNvPr id="17" name="artifact-bullet-list-28-1-3"/>
          <p:cNvSpPr/>
          <p:nvPr/>
        </p:nvSpPr>
        <p:spPr>
          <a:xfrm>
            <a:off x="819150" y="3619500"/>
            <a:ext cx="4876800" cy="3619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Do not launch paid traffic until tracking and routing are tested.</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Do not publish unsupported proof claims.</a:t>
            </a:r>
            <a:endParaRPr lang="en-US" sz="925" dirty="0"/>
          </a:p>
        </p:txBody>
      </p:sp>
      <p:sp>
        <p:nvSpPr>
          <p:cNvPr id="18" name="artifact-field-label-28-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STAGES</a:t>
            </a:r>
            <a:endParaRPr lang="en-US" sz="800" dirty="0"/>
          </a:p>
        </p:txBody>
      </p:sp>
      <p:sp>
        <p:nvSpPr>
          <p:cNvPr id="19" name="artifact-pill-28-2-1-1"/>
          <p:cNvSpPr/>
          <p:nvPr/>
        </p:nvSpPr>
        <p:spPr>
          <a:xfrm>
            <a:off x="6115050" y="1952625"/>
            <a:ext cx="1543050" cy="228600"/>
          </a:xfrm>
          <a:prstGeom prst="roundRect">
            <a:avLst/>
          </a:prstGeom>
          <a:solidFill>
            <a:srgbClr val="EFF6FF"/>
          </a:solidFill>
          <a:ln w="12700">
            <a:solidFill>
              <a:srgbClr val="DBEAFE"/>
            </a:solidFill>
            <a:prstDash val="solid"/>
          </a:ln>
        </p:spPr>
      </p:sp>
      <p:sp>
        <p:nvSpPr>
          <p:cNvPr id="20" name="artifact-pill-28-2-1-1"/>
          <p:cNvSpPr/>
          <p:nvPr/>
        </p:nvSpPr>
        <p:spPr>
          <a:xfrm>
            <a:off x="6115050" y="1952625"/>
            <a:ext cx="15430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Build the Launch System</a:t>
            </a:r>
            <a:endParaRPr lang="en-US" sz="850" dirty="0"/>
          </a:p>
        </p:txBody>
      </p:sp>
      <p:sp>
        <p:nvSpPr>
          <p:cNvPr id="21" name="artifact-pill-28-2-1-2"/>
          <p:cNvSpPr/>
          <p:nvPr/>
        </p:nvSpPr>
        <p:spPr>
          <a:xfrm>
            <a:off x="7734300" y="1952625"/>
            <a:ext cx="1657350" cy="228600"/>
          </a:xfrm>
          <a:prstGeom prst="roundRect">
            <a:avLst/>
          </a:prstGeom>
          <a:solidFill>
            <a:srgbClr val="EFF6FF"/>
          </a:solidFill>
          <a:ln w="12700">
            <a:solidFill>
              <a:srgbClr val="DBEAFE"/>
            </a:solidFill>
            <a:prstDash val="solid"/>
          </a:ln>
        </p:spPr>
      </p:sp>
      <p:sp>
        <p:nvSpPr>
          <p:cNvPr id="22" name="artifact-pill-28-2-1-2"/>
          <p:cNvSpPr/>
          <p:nvPr/>
        </p:nvSpPr>
        <p:spPr>
          <a:xfrm>
            <a:off x="7734300" y="1952625"/>
            <a:ext cx="1657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Activate Qualified Demand</a:t>
            </a:r>
            <a:endParaRPr lang="en-US" sz="850" dirty="0"/>
          </a:p>
        </p:txBody>
      </p:sp>
      <p:sp>
        <p:nvSpPr>
          <p:cNvPr id="23" name="artifact-field-label-28-2-2"/>
          <p:cNvSpPr/>
          <p:nvPr/>
        </p:nvSpPr>
        <p:spPr>
          <a:xfrm>
            <a:off x="6115050" y="23431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RECOMMENDED USES</a:t>
            </a:r>
            <a:endParaRPr lang="en-US" sz="800" dirty="0"/>
          </a:p>
        </p:txBody>
      </p:sp>
      <p:sp>
        <p:nvSpPr>
          <p:cNvPr id="24" name="artifact-bullet-list-28-2-2"/>
          <p:cNvSpPr/>
          <p:nvPr/>
        </p:nvSpPr>
        <p:spPr>
          <a:xfrm>
            <a:off x="6115050" y="255270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Diagnostic offer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Role-specific proof</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Demo qualification</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Connector and governance explanation</a:t>
            </a:r>
            <a:endParaRPr lang="en-US" sz="925" dirty="0"/>
          </a:p>
        </p:txBody>
      </p:sp>
      <p:sp>
        <p:nvSpPr>
          <p:cNvPr id="25" name="artifact-field-label-28-2-3"/>
          <p:cNvSpPr/>
          <p:nvPr/>
        </p:nvSpPr>
        <p:spPr>
          <a:xfrm>
            <a:off x="6115050" y="33432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26" name="artifact-bullet-list-28-2-3"/>
          <p:cNvSpPr/>
          <p:nvPr/>
        </p:nvSpPr>
        <p:spPr>
          <a:xfrm>
            <a:off x="6115050" y="355282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Qualified demo requests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Conversion rate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Form completion rate</a:t>
            </a:r>
            <a:endParaRPr lang="en-US" sz="925" dirty="0"/>
          </a:p>
        </p:txBody>
      </p:sp>
      <p:sp>
        <p:nvSpPr>
          <p:cNvPr id="27" name="footer-rule-28"/>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8" name="footer-title-28"/>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29" name="footer-meta-28"/>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eyebrow-29"/>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6 — Channels</a:t>
            </a:r>
            <a:endParaRPr lang="en-US" sz="1100" dirty="0"/>
          </a:p>
        </p:txBody>
      </p:sp>
      <p:sp>
        <p:nvSpPr>
          <p:cNvPr id="3" name="title-29"/>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Targeted Email and Sales Outreach</a:t>
            </a:r>
            <a:endParaRPr lang="en-US" sz="2500" dirty="0"/>
          </a:p>
        </p:txBody>
      </p:sp>
      <p:sp>
        <p:nvSpPr>
          <p:cNvPr id="4" name="artifact-card-29"/>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9"/>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9"/>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PRIMARY CHANNEL</a:t>
            </a:r>
            <a:endParaRPr lang="en-US" sz="950" dirty="0"/>
          </a:p>
        </p:txBody>
      </p:sp>
      <p:sp>
        <p:nvSpPr>
          <p:cNvPr id="7" name="artifact-field-label-29-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ROLE</a:t>
            </a:r>
            <a:endParaRPr lang="en-US" sz="800" dirty="0"/>
          </a:p>
        </p:txBody>
      </p:sp>
      <p:sp>
        <p:nvSpPr>
          <p:cNvPr id="8" name="artifact-field-value-29-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Reach known-fit accounts, personalize the problem narrative, and progress committee evaluation.</a:t>
            </a:r>
            <a:endParaRPr lang="en-US" sz="975" dirty="0"/>
          </a:p>
        </p:txBody>
      </p:sp>
      <p:sp>
        <p:nvSpPr>
          <p:cNvPr id="9" name="artifact-field-label-29-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AUDIENCES</a:t>
            </a:r>
            <a:endParaRPr lang="en-US" sz="800" dirty="0"/>
          </a:p>
        </p:txBody>
      </p:sp>
      <p:sp>
        <p:nvSpPr>
          <p:cNvPr id="10" name="artifact-pill-29-1-2-1"/>
          <p:cNvSpPr/>
          <p:nvPr/>
        </p:nvSpPr>
        <p:spPr>
          <a:xfrm>
            <a:off x="819150" y="2628900"/>
            <a:ext cx="3086100" cy="228600"/>
          </a:xfrm>
          <a:prstGeom prst="roundRect">
            <a:avLst/>
          </a:prstGeom>
          <a:solidFill>
            <a:srgbClr val="EFF6FF"/>
          </a:solidFill>
          <a:ln w="12700">
            <a:solidFill>
              <a:srgbClr val="DBEAFE"/>
            </a:solidFill>
            <a:prstDash val="solid"/>
          </a:ln>
        </p:spPr>
      </p:sp>
      <p:sp>
        <p:nvSpPr>
          <p:cNvPr id="11" name="artifact-pill-29-1-2-1"/>
          <p:cNvSpPr/>
          <p:nvPr/>
        </p:nvSpPr>
        <p:spPr>
          <a:xfrm>
            <a:off x="819150" y="2628900"/>
            <a:ext cx="30861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General and Operations Leader for Scaling Business</a:t>
            </a:r>
            <a:endParaRPr lang="en-US" sz="850" dirty="0"/>
          </a:p>
        </p:txBody>
      </p:sp>
      <p:sp>
        <p:nvSpPr>
          <p:cNvPr id="12" name="artifact-pill-29-1-2-2"/>
          <p:cNvSpPr/>
          <p:nvPr/>
        </p:nvSpPr>
        <p:spPr>
          <a:xfrm>
            <a:off x="819150" y="2905125"/>
            <a:ext cx="2857500" cy="228600"/>
          </a:xfrm>
          <a:prstGeom prst="roundRect">
            <a:avLst/>
          </a:prstGeom>
          <a:solidFill>
            <a:srgbClr val="EFF6FF"/>
          </a:solidFill>
          <a:ln w="12700">
            <a:solidFill>
              <a:srgbClr val="DBEAFE"/>
            </a:solidFill>
            <a:prstDash val="solid"/>
          </a:ln>
        </p:spPr>
      </p:sp>
      <p:sp>
        <p:nvSpPr>
          <p:cNvPr id="13" name="artifact-pill-29-1-2-2"/>
          <p:cNvSpPr/>
          <p:nvPr/>
        </p:nvSpPr>
        <p:spPr>
          <a:xfrm>
            <a:off x="819150" y="2905125"/>
            <a:ext cx="28575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IT and Systems Operations Intelligence Manager</a:t>
            </a:r>
            <a:endParaRPr lang="en-US" sz="850" dirty="0"/>
          </a:p>
        </p:txBody>
      </p:sp>
      <p:sp>
        <p:nvSpPr>
          <p:cNvPr id="14" name="artifact-pill-29-1-2-3"/>
          <p:cNvSpPr/>
          <p:nvPr/>
        </p:nvSpPr>
        <p:spPr>
          <a:xfrm>
            <a:off x="819150" y="3181350"/>
            <a:ext cx="2686050" cy="228600"/>
          </a:xfrm>
          <a:prstGeom prst="roundRect">
            <a:avLst/>
          </a:prstGeom>
          <a:solidFill>
            <a:srgbClr val="EFF6FF"/>
          </a:solidFill>
          <a:ln w="12700">
            <a:solidFill>
              <a:srgbClr val="DBEAFE"/>
            </a:solidFill>
            <a:prstDash val="solid"/>
          </a:ln>
        </p:spPr>
      </p:sp>
      <p:sp>
        <p:nvSpPr>
          <p:cNvPr id="15" name="artifact-pill-29-1-2-3"/>
          <p:cNvSpPr/>
          <p:nvPr/>
        </p:nvSpPr>
        <p:spPr>
          <a:xfrm>
            <a:off x="819150" y="3181350"/>
            <a:ext cx="26860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Mid-Market Administrative Operations Leader</a:t>
            </a:r>
            <a:endParaRPr lang="en-US" sz="850" dirty="0"/>
          </a:p>
        </p:txBody>
      </p:sp>
      <p:sp>
        <p:nvSpPr>
          <p:cNvPr id="16" name="artifact-field-label-29-1-3"/>
          <p:cNvSpPr/>
          <p:nvPr/>
        </p:nvSpPr>
        <p:spPr>
          <a:xfrm>
            <a:off x="819150" y="35718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17" name="artifact-bullet-list-29-1-3"/>
          <p:cNvSpPr/>
          <p:nvPr/>
        </p:nvSpPr>
        <p:spPr>
          <a:xfrm>
            <a:off x="819150" y="378142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Qualified response rate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Meetings booked</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Sales-accepted demo requests</a:t>
            </a:r>
            <a:endParaRPr lang="en-US" sz="925" dirty="0"/>
          </a:p>
        </p:txBody>
      </p:sp>
      <p:sp>
        <p:nvSpPr>
          <p:cNvPr id="18" name="artifact-field-label-29-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STAGES</a:t>
            </a:r>
            <a:endParaRPr lang="en-US" sz="800" dirty="0"/>
          </a:p>
        </p:txBody>
      </p:sp>
      <p:sp>
        <p:nvSpPr>
          <p:cNvPr id="19" name="artifact-pill-29-2-1-1"/>
          <p:cNvSpPr/>
          <p:nvPr/>
        </p:nvSpPr>
        <p:spPr>
          <a:xfrm>
            <a:off x="6115050" y="1952625"/>
            <a:ext cx="1828800" cy="228600"/>
          </a:xfrm>
          <a:prstGeom prst="roundRect">
            <a:avLst/>
          </a:prstGeom>
          <a:solidFill>
            <a:srgbClr val="EFF6FF"/>
          </a:solidFill>
          <a:ln w="12700">
            <a:solidFill>
              <a:srgbClr val="DBEAFE"/>
            </a:solidFill>
            <a:prstDash val="solid"/>
          </a:ln>
        </p:spPr>
      </p:sp>
      <p:sp>
        <p:nvSpPr>
          <p:cNvPr id="20" name="artifact-pill-29-2-1-1"/>
          <p:cNvSpPr/>
          <p:nvPr/>
        </p:nvSpPr>
        <p:spPr>
          <a:xfrm>
            <a:off x="6115050" y="1952625"/>
            <a:ext cx="18288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Validate ICP and Positioning</a:t>
            </a:r>
            <a:endParaRPr lang="en-US" sz="850" dirty="0"/>
          </a:p>
        </p:txBody>
      </p:sp>
      <p:sp>
        <p:nvSpPr>
          <p:cNvPr id="21" name="artifact-pill-29-2-1-2"/>
          <p:cNvSpPr/>
          <p:nvPr/>
        </p:nvSpPr>
        <p:spPr>
          <a:xfrm>
            <a:off x="8020050" y="1952625"/>
            <a:ext cx="1543050" cy="228600"/>
          </a:xfrm>
          <a:prstGeom prst="roundRect">
            <a:avLst/>
          </a:prstGeom>
          <a:solidFill>
            <a:srgbClr val="EFF6FF"/>
          </a:solidFill>
          <a:ln w="12700">
            <a:solidFill>
              <a:srgbClr val="DBEAFE"/>
            </a:solidFill>
            <a:prstDash val="solid"/>
          </a:ln>
        </p:spPr>
      </p:sp>
      <p:sp>
        <p:nvSpPr>
          <p:cNvPr id="22" name="artifact-pill-29-2-1-2"/>
          <p:cNvSpPr/>
          <p:nvPr/>
        </p:nvSpPr>
        <p:spPr>
          <a:xfrm>
            <a:off x="8020050" y="1952625"/>
            <a:ext cx="15430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Build the Launch System</a:t>
            </a:r>
            <a:endParaRPr lang="en-US" sz="850" dirty="0"/>
          </a:p>
        </p:txBody>
      </p:sp>
      <p:sp>
        <p:nvSpPr>
          <p:cNvPr id="23" name="artifact-pill-29-2-1-3"/>
          <p:cNvSpPr/>
          <p:nvPr/>
        </p:nvSpPr>
        <p:spPr>
          <a:xfrm>
            <a:off x="6115050" y="2228850"/>
            <a:ext cx="1657350" cy="228600"/>
          </a:xfrm>
          <a:prstGeom prst="roundRect">
            <a:avLst/>
          </a:prstGeom>
          <a:solidFill>
            <a:srgbClr val="EFF6FF"/>
          </a:solidFill>
          <a:ln w="12700">
            <a:solidFill>
              <a:srgbClr val="DBEAFE"/>
            </a:solidFill>
            <a:prstDash val="solid"/>
          </a:ln>
        </p:spPr>
      </p:sp>
      <p:sp>
        <p:nvSpPr>
          <p:cNvPr id="24" name="artifact-pill-29-2-1-3"/>
          <p:cNvSpPr/>
          <p:nvPr/>
        </p:nvSpPr>
        <p:spPr>
          <a:xfrm>
            <a:off x="6115050" y="2228850"/>
            <a:ext cx="1657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Activate Qualified Demand</a:t>
            </a:r>
            <a:endParaRPr lang="en-US" sz="850" dirty="0"/>
          </a:p>
        </p:txBody>
      </p:sp>
      <p:sp>
        <p:nvSpPr>
          <p:cNvPr id="25" name="artifact-field-label-29-2-2"/>
          <p:cNvSpPr/>
          <p:nvPr/>
        </p:nvSpPr>
        <p:spPr>
          <a:xfrm>
            <a:off x="6115050" y="26193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RECOMMENDED USES</a:t>
            </a:r>
            <a:endParaRPr lang="en-US" sz="800" dirty="0"/>
          </a:p>
        </p:txBody>
      </p:sp>
      <p:sp>
        <p:nvSpPr>
          <p:cNvPr id="26" name="artifact-bullet-list-29-2-2"/>
          <p:cNvSpPr/>
          <p:nvPr/>
        </p:nvSpPr>
        <p:spPr>
          <a:xfrm>
            <a:off x="6115050" y="282892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Focus-group recruitment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Trigger-based outreach</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Asset follow-up</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Diagnostic invitation</a:t>
            </a:r>
            <a:endParaRPr lang="en-US" sz="925" dirty="0"/>
          </a:p>
        </p:txBody>
      </p:sp>
      <p:sp>
        <p:nvSpPr>
          <p:cNvPr id="27" name="artifact-field-label-29-2-3"/>
          <p:cNvSpPr/>
          <p:nvPr/>
        </p:nvSpPr>
        <p:spPr>
          <a:xfrm>
            <a:off x="6115050" y="36195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GUARDRAILS</a:t>
            </a:r>
            <a:endParaRPr lang="en-US" sz="800" dirty="0"/>
          </a:p>
        </p:txBody>
      </p:sp>
      <p:sp>
        <p:nvSpPr>
          <p:cNvPr id="28" name="artifact-bullet-list-29-2-3"/>
          <p:cNvSpPr/>
          <p:nvPr/>
        </p:nvSpPr>
        <p:spPr>
          <a:xfrm>
            <a:off x="6115050" y="3829050"/>
            <a:ext cx="4876800" cy="3619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Personalize only using verified account and role information.</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Avoid broad, high-volume outreach before validating message fit.</a:t>
            </a:r>
            <a:endParaRPr lang="en-US" sz="925" dirty="0"/>
          </a:p>
        </p:txBody>
      </p:sp>
      <p:sp>
        <p:nvSpPr>
          <p:cNvPr id="29" name="footer-rule-29"/>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0" name="footer-title-29"/>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31" name="footer-meta-29"/>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graphicFrame>
        <p:nvGraphicFramePr>
          <p:cNvPr id="2" name="table-3"/>
          <p:cNvGraphicFramePr>
            <a:graphicFrameLocks noGrp="1"/>
          </p:cNvGraphicFramePr>
          <p:nvPr>
            <p:extLst>
              <p:ext uri="{D42A27DB-BD31-4B8C-83A1-F6EECF244321}">
                <p14:modId xmlns:p14="http://schemas.microsoft.com/office/powerpoint/2010/main" val="1579011935"/>
              </p:ext>
            </p:extLst>
          </p:nvPr>
        </p:nvGraphicFramePr>
        <p:xfrm>
          <a:off x="609600" y="1924050"/>
          <a:ext cx="10591800" cy="2819400"/>
        </p:xfrm>
        <a:graphic>
          <a:graphicData uri="http://schemas.openxmlformats.org/drawingml/2006/table">
            <a:tbl>
              <a:tblPr/>
              <a:tblGrid>
                <a:gridCol w="2457450"/>
                <a:gridCol w="8134350"/>
              </a:tblGrid>
              <a:tr h="419100">
                <a:tc>
                  <a:txBody>
                    <a:bodyPr/>
                    <a:lstStyle/>
                    <a:p>
                      <a:pPr indent="0" marL="0">
                        <a:buNone/>
                      </a:pPr>
                      <a:r>
                        <a:rPr lang="en-US" sz="1125" b="1" dirty="0">
                          <a:solidFill>
                            <a:srgbClr val="FFFFFF"/>
                          </a:solidFill>
                          <a:latin typeface="Aptos" pitchFamily="34" charset="0"/>
                          <a:ea typeface="Aptos" pitchFamily="34" charset="-122"/>
                          <a:cs typeface="Aptos" pitchFamily="34" charset="-120"/>
                        </a:rPr>
                        <a:t>Force</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Implication</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Positive Demand Drivers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Mid-market organizations increasingly execute customer-facing workflows across collaboration, project-management, CRM, and reporting systems.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Operational Efficiency Pressure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Operations and finance leaders need to identify which process problems warrant intervention, not merely generate more activity reports.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AI and Automation Readiness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The expansion of enterprise AI and automation increases the value of reliable process context.</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Negative Demand Pressures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Potential buyers may believe they can reproduce the analysis through BI dashboards, CRM reports, Jira analytics, spreadsheets, or periodic process workshops.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Privacy, Security, and Trust</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Analysis of collaboration and work activity can trigger employee-monitoring concerns, legal review, and resistance from IT or human resources.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Buying Committee Dynamics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Operations leaders are the likely champions, but IT will evaluate data access and security, finance will test ROI assumptions, and functional leaders will question whether the findings reflect the realities of their workflows.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bl>
          </a:graphicData>
        </a:graphic>
      </p:graphicFrame>
      <p:sp>
        <p:nvSpPr>
          <p:cNvPr id="3" name="eyebrow-3"/>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2 — Situation, Goals &amp; Core Assumptions</a:t>
            </a:r>
            <a:endParaRPr lang="en-US" sz="1100" dirty="0"/>
          </a:p>
        </p:txBody>
      </p:sp>
      <p:sp>
        <p:nvSpPr>
          <p:cNvPr id="4" name="title-3"/>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Market Forces &amp; Demand Drivers</a:t>
            </a:r>
            <a:endParaRPr lang="en-US" sz="2500" dirty="0"/>
          </a:p>
        </p:txBody>
      </p:sp>
      <p:sp>
        <p:nvSpPr>
          <p:cNvPr id="5" name="takeaway-bar-3"/>
          <p:cNvSpPr/>
          <p:nvPr/>
        </p:nvSpPr>
        <p:spPr>
          <a:xfrm>
            <a:off x="609600" y="1247775"/>
            <a:ext cx="76200" cy="542925"/>
          </a:xfrm>
          <a:prstGeom prst="rect">
            <a:avLst/>
          </a:prstGeom>
          <a:solidFill>
            <a:srgbClr val="274C78"/>
          </a:solidFill>
          <a:ln w="12700">
            <a:solidFill>
              <a:srgbClr val="FFFFFF">
                <a:alpha val="0"/>
              </a:srgbClr>
            </a:solidFill>
            <a:prstDash val="solid"/>
          </a:ln>
        </p:spPr>
      </p:sp>
      <p:sp>
        <p:nvSpPr>
          <p:cNvPr id="6" name="takeaway-3"/>
          <p:cNvSpPr/>
          <p:nvPr/>
        </p:nvSpPr>
        <p:spPr>
          <a:xfrm>
            <a:off x="838200" y="1247775"/>
            <a:ext cx="10363200" cy="542925"/>
          </a:xfrm>
          <a:prstGeom prst="rect">
            <a:avLst/>
          </a:prstGeom>
          <a:noFill/>
          <a:ln/>
        </p:spPr>
        <p:txBody>
          <a:bodyPr wrap="square" lIns="0" tIns="0" rIns="0" bIns="0" rtlCol="0" anchor="t">
            <a:normAutofit/>
          </a:bodyPr>
          <a:lstStyle/>
          <a:p>
            <a:pPr algn="l" indent="0" marL="0">
              <a:buNone/>
            </a:pPr>
            <a:r>
              <a:rPr lang="en-US" sz="1400" b="1" dirty="0">
                <a:solidFill>
                  <a:srgbClr val="274C78"/>
                </a:solidFill>
                <a:latin typeface="Aptos" pitchFamily="34" charset="0"/>
                <a:ea typeface="Aptos" pitchFamily="34" charset="-122"/>
                <a:cs typeface="Aptos" pitchFamily="34" charset="-120"/>
              </a:rPr>
              <a:t>Demand is supported by fragmented operating environments, pressure to improve execution without proportionally increasing headcount, and growing interest in using operational data to guide automation and AI investments.</a:t>
            </a:r>
            <a:endParaRPr lang="en-US" sz="1400" dirty="0"/>
          </a:p>
        </p:txBody>
      </p:sp>
      <p:sp>
        <p:nvSpPr>
          <p:cNvPr id="7" name="footer-rule-3"/>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8" name="footer-title-3"/>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9" name="footer-meta-3"/>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eyebrow-30"/>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6 — Channels</a:t>
            </a:r>
            <a:endParaRPr lang="en-US" sz="1100" dirty="0"/>
          </a:p>
        </p:txBody>
      </p:sp>
      <p:sp>
        <p:nvSpPr>
          <p:cNvPr id="3" name="title-30"/>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LinkedIn</a:t>
            </a:r>
            <a:endParaRPr lang="en-US" sz="2500" dirty="0"/>
          </a:p>
        </p:txBody>
      </p:sp>
      <p:sp>
        <p:nvSpPr>
          <p:cNvPr id="4" name="artifact-card-30"/>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30"/>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30"/>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SECONDARY CHANNEL</a:t>
            </a:r>
            <a:endParaRPr lang="en-US" sz="950" dirty="0"/>
          </a:p>
        </p:txBody>
      </p:sp>
      <p:sp>
        <p:nvSpPr>
          <p:cNvPr id="7" name="artifact-field-label-30-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ROLE</a:t>
            </a:r>
            <a:endParaRPr lang="en-US" sz="800" dirty="0"/>
          </a:p>
        </p:txBody>
      </p:sp>
      <p:sp>
        <p:nvSpPr>
          <p:cNvPr id="8" name="artifact-field-value-30-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Distribute problem education, test message resonance, and retarget engaged buyers.</a:t>
            </a:r>
            <a:endParaRPr lang="en-US" sz="975" dirty="0"/>
          </a:p>
        </p:txBody>
      </p:sp>
      <p:sp>
        <p:nvSpPr>
          <p:cNvPr id="9" name="artifact-field-label-30-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AUDIENCES</a:t>
            </a:r>
            <a:endParaRPr lang="en-US" sz="800" dirty="0"/>
          </a:p>
        </p:txBody>
      </p:sp>
      <p:sp>
        <p:nvSpPr>
          <p:cNvPr id="10" name="artifact-pill-30-1-2-1"/>
          <p:cNvSpPr/>
          <p:nvPr/>
        </p:nvSpPr>
        <p:spPr>
          <a:xfrm>
            <a:off x="819150" y="2466975"/>
            <a:ext cx="3086100" cy="228600"/>
          </a:xfrm>
          <a:prstGeom prst="roundRect">
            <a:avLst/>
          </a:prstGeom>
          <a:solidFill>
            <a:srgbClr val="EFF6FF"/>
          </a:solidFill>
          <a:ln w="12700">
            <a:solidFill>
              <a:srgbClr val="DBEAFE"/>
            </a:solidFill>
            <a:prstDash val="solid"/>
          </a:ln>
        </p:spPr>
      </p:sp>
      <p:sp>
        <p:nvSpPr>
          <p:cNvPr id="11" name="artifact-pill-30-1-2-1"/>
          <p:cNvSpPr/>
          <p:nvPr/>
        </p:nvSpPr>
        <p:spPr>
          <a:xfrm>
            <a:off x="819150" y="2466975"/>
            <a:ext cx="30861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General and Operations Leader for Scaling Business</a:t>
            </a:r>
            <a:endParaRPr lang="en-US" sz="850" dirty="0"/>
          </a:p>
        </p:txBody>
      </p:sp>
      <p:sp>
        <p:nvSpPr>
          <p:cNvPr id="12" name="artifact-pill-30-1-2-2"/>
          <p:cNvSpPr/>
          <p:nvPr/>
        </p:nvSpPr>
        <p:spPr>
          <a:xfrm>
            <a:off x="819150" y="2743200"/>
            <a:ext cx="2857500" cy="228600"/>
          </a:xfrm>
          <a:prstGeom prst="roundRect">
            <a:avLst/>
          </a:prstGeom>
          <a:solidFill>
            <a:srgbClr val="EFF6FF"/>
          </a:solidFill>
          <a:ln w="12700">
            <a:solidFill>
              <a:srgbClr val="DBEAFE"/>
            </a:solidFill>
            <a:prstDash val="solid"/>
          </a:ln>
        </p:spPr>
      </p:sp>
      <p:sp>
        <p:nvSpPr>
          <p:cNvPr id="13" name="artifact-pill-30-1-2-2"/>
          <p:cNvSpPr/>
          <p:nvPr/>
        </p:nvSpPr>
        <p:spPr>
          <a:xfrm>
            <a:off x="819150" y="2743200"/>
            <a:ext cx="28575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IT and Systems Operations Intelligence Manager</a:t>
            </a:r>
            <a:endParaRPr lang="en-US" sz="850" dirty="0"/>
          </a:p>
        </p:txBody>
      </p:sp>
      <p:sp>
        <p:nvSpPr>
          <p:cNvPr id="14" name="artifact-pill-30-1-2-3"/>
          <p:cNvSpPr/>
          <p:nvPr/>
        </p:nvSpPr>
        <p:spPr>
          <a:xfrm>
            <a:off x="819150" y="3019425"/>
            <a:ext cx="2686050" cy="228600"/>
          </a:xfrm>
          <a:prstGeom prst="roundRect">
            <a:avLst/>
          </a:prstGeom>
          <a:solidFill>
            <a:srgbClr val="EFF6FF"/>
          </a:solidFill>
          <a:ln w="12700">
            <a:solidFill>
              <a:srgbClr val="DBEAFE"/>
            </a:solidFill>
            <a:prstDash val="solid"/>
          </a:ln>
        </p:spPr>
      </p:sp>
      <p:sp>
        <p:nvSpPr>
          <p:cNvPr id="15" name="artifact-pill-30-1-2-3"/>
          <p:cNvSpPr/>
          <p:nvPr/>
        </p:nvSpPr>
        <p:spPr>
          <a:xfrm>
            <a:off x="819150" y="3019425"/>
            <a:ext cx="26860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Mid-Market Administrative Operations Leader</a:t>
            </a:r>
            <a:endParaRPr lang="en-US" sz="850" dirty="0"/>
          </a:p>
        </p:txBody>
      </p:sp>
      <p:sp>
        <p:nvSpPr>
          <p:cNvPr id="16" name="artifact-field-label-30-1-3"/>
          <p:cNvSpPr/>
          <p:nvPr/>
        </p:nvSpPr>
        <p:spPr>
          <a:xfrm>
            <a:off x="819150" y="34099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17" name="artifact-bullet-list-30-1-3"/>
          <p:cNvSpPr/>
          <p:nvPr/>
        </p:nvSpPr>
        <p:spPr>
          <a:xfrm>
            <a:off x="819150" y="3619500"/>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Qualified engagement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Landing-page visits</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Demo requests influenced</a:t>
            </a:r>
            <a:endParaRPr lang="en-US" sz="925" dirty="0"/>
          </a:p>
        </p:txBody>
      </p:sp>
      <p:sp>
        <p:nvSpPr>
          <p:cNvPr id="18" name="artifact-field-label-30-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STAGES</a:t>
            </a:r>
            <a:endParaRPr lang="en-US" sz="800" dirty="0"/>
          </a:p>
        </p:txBody>
      </p:sp>
      <p:sp>
        <p:nvSpPr>
          <p:cNvPr id="19" name="artifact-pill-30-2-1-1"/>
          <p:cNvSpPr/>
          <p:nvPr/>
        </p:nvSpPr>
        <p:spPr>
          <a:xfrm>
            <a:off x="6115050" y="1952625"/>
            <a:ext cx="1828800" cy="228600"/>
          </a:xfrm>
          <a:prstGeom prst="roundRect">
            <a:avLst/>
          </a:prstGeom>
          <a:solidFill>
            <a:srgbClr val="EFF6FF"/>
          </a:solidFill>
          <a:ln w="12700">
            <a:solidFill>
              <a:srgbClr val="DBEAFE"/>
            </a:solidFill>
            <a:prstDash val="solid"/>
          </a:ln>
        </p:spPr>
      </p:sp>
      <p:sp>
        <p:nvSpPr>
          <p:cNvPr id="20" name="artifact-pill-30-2-1-1"/>
          <p:cNvSpPr/>
          <p:nvPr/>
        </p:nvSpPr>
        <p:spPr>
          <a:xfrm>
            <a:off x="6115050" y="1952625"/>
            <a:ext cx="18288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Validate ICP and Positioning</a:t>
            </a:r>
            <a:endParaRPr lang="en-US" sz="850" dirty="0"/>
          </a:p>
        </p:txBody>
      </p:sp>
      <p:sp>
        <p:nvSpPr>
          <p:cNvPr id="21" name="artifact-pill-30-2-1-2"/>
          <p:cNvSpPr/>
          <p:nvPr/>
        </p:nvSpPr>
        <p:spPr>
          <a:xfrm>
            <a:off x="8020050" y="1952625"/>
            <a:ext cx="1543050" cy="228600"/>
          </a:xfrm>
          <a:prstGeom prst="roundRect">
            <a:avLst/>
          </a:prstGeom>
          <a:solidFill>
            <a:srgbClr val="EFF6FF"/>
          </a:solidFill>
          <a:ln w="12700">
            <a:solidFill>
              <a:srgbClr val="DBEAFE"/>
            </a:solidFill>
            <a:prstDash val="solid"/>
          </a:ln>
        </p:spPr>
      </p:sp>
      <p:sp>
        <p:nvSpPr>
          <p:cNvPr id="22" name="artifact-pill-30-2-1-2"/>
          <p:cNvSpPr/>
          <p:nvPr/>
        </p:nvSpPr>
        <p:spPr>
          <a:xfrm>
            <a:off x="8020050" y="1952625"/>
            <a:ext cx="15430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Build the Launch System</a:t>
            </a:r>
            <a:endParaRPr lang="en-US" sz="850" dirty="0"/>
          </a:p>
        </p:txBody>
      </p:sp>
      <p:sp>
        <p:nvSpPr>
          <p:cNvPr id="23" name="artifact-pill-30-2-1-3"/>
          <p:cNvSpPr/>
          <p:nvPr/>
        </p:nvSpPr>
        <p:spPr>
          <a:xfrm>
            <a:off x="6115050" y="2228850"/>
            <a:ext cx="1657350" cy="228600"/>
          </a:xfrm>
          <a:prstGeom prst="roundRect">
            <a:avLst/>
          </a:prstGeom>
          <a:solidFill>
            <a:srgbClr val="EFF6FF"/>
          </a:solidFill>
          <a:ln w="12700">
            <a:solidFill>
              <a:srgbClr val="DBEAFE"/>
            </a:solidFill>
            <a:prstDash val="solid"/>
          </a:ln>
        </p:spPr>
      </p:sp>
      <p:sp>
        <p:nvSpPr>
          <p:cNvPr id="24" name="artifact-pill-30-2-1-3"/>
          <p:cNvSpPr/>
          <p:nvPr/>
        </p:nvSpPr>
        <p:spPr>
          <a:xfrm>
            <a:off x="6115050" y="2228850"/>
            <a:ext cx="1657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Activate Qualified Demand</a:t>
            </a:r>
            <a:endParaRPr lang="en-US" sz="850" dirty="0"/>
          </a:p>
        </p:txBody>
      </p:sp>
      <p:sp>
        <p:nvSpPr>
          <p:cNvPr id="25" name="artifact-field-label-30-2-2"/>
          <p:cNvSpPr/>
          <p:nvPr/>
        </p:nvSpPr>
        <p:spPr>
          <a:xfrm>
            <a:off x="6115050" y="26193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RECOMMENDED USES</a:t>
            </a:r>
            <a:endParaRPr lang="en-US" sz="800" dirty="0"/>
          </a:p>
        </p:txBody>
      </p:sp>
      <p:sp>
        <p:nvSpPr>
          <p:cNvPr id="26" name="artifact-bullet-list-30-2-2"/>
          <p:cNvSpPr/>
          <p:nvPr/>
        </p:nvSpPr>
        <p:spPr>
          <a:xfrm>
            <a:off x="6115050" y="282892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Organic thought leadership</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Persona-specific promotion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Focus-group recruitment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Retargeting</a:t>
            </a:r>
            <a:endParaRPr lang="en-US" sz="925" dirty="0"/>
          </a:p>
        </p:txBody>
      </p:sp>
      <p:sp>
        <p:nvSpPr>
          <p:cNvPr id="27" name="artifact-field-label-30-2-3"/>
          <p:cNvSpPr/>
          <p:nvPr/>
        </p:nvSpPr>
        <p:spPr>
          <a:xfrm>
            <a:off x="6115050" y="36195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GUARDRAILS</a:t>
            </a:r>
            <a:endParaRPr lang="en-US" sz="800" dirty="0"/>
          </a:p>
        </p:txBody>
      </p:sp>
      <p:sp>
        <p:nvSpPr>
          <p:cNvPr id="28" name="artifact-bullet-list-30-2-3"/>
          <p:cNvSpPr/>
          <p:nvPr/>
        </p:nvSpPr>
        <p:spPr>
          <a:xfrm>
            <a:off x="6115050" y="3829050"/>
            <a:ext cx="4876800" cy="3619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Optimize toward qualified actions, not impressions alone.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Use role-specific messages rather than one generic campaign.</a:t>
            </a:r>
            <a:endParaRPr lang="en-US" sz="925" dirty="0"/>
          </a:p>
        </p:txBody>
      </p:sp>
      <p:sp>
        <p:nvSpPr>
          <p:cNvPr id="29" name="footer-rule-30"/>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0" name="footer-title-30"/>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31" name="footer-meta-30"/>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eyebrow-31"/>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6 — Channels</a:t>
            </a:r>
            <a:endParaRPr lang="en-US" sz="1100" dirty="0"/>
          </a:p>
        </p:txBody>
      </p:sp>
      <p:sp>
        <p:nvSpPr>
          <p:cNvPr id="3" name="title-31"/>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Paid Search</a:t>
            </a:r>
            <a:endParaRPr lang="en-US" sz="2500" dirty="0"/>
          </a:p>
        </p:txBody>
      </p:sp>
      <p:sp>
        <p:nvSpPr>
          <p:cNvPr id="4" name="artifact-card-31"/>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31"/>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31"/>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SECONDARY CHANNEL</a:t>
            </a:r>
            <a:endParaRPr lang="en-US" sz="950" dirty="0"/>
          </a:p>
        </p:txBody>
      </p:sp>
      <p:sp>
        <p:nvSpPr>
          <p:cNvPr id="7" name="artifact-field-label-31-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ROLE</a:t>
            </a:r>
            <a:endParaRPr lang="en-US" sz="800" dirty="0"/>
          </a:p>
        </p:txBody>
      </p:sp>
      <p:sp>
        <p:nvSpPr>
          <p:cNvPr id="8" name="artifact-field-value-31-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Capture active research around workflow bottlenecks, process intelligence, and cross-system operational visibility.</a:t>
            </a:r>
            <a:endParaRPr lang="en-US" sz="975" dirty="0"/>
          </a:p>
        </p:txBody>
      </p:sp>
      <p:sp>
        <p:nvSpPr>
          <p:cNvPr id="9" name="artifact-field-label-31-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RECOMMENDED USES</a:t>
            </a:r>
            <a:endParaRPr lang="en-US" sz="800" dirty="0"/>
          </a:p>
        </p:txBody>
      </p:sp>
      <p:sp>
        <p:nvSpPr>
          <p:cNvPr id="10" name="artifact-bullet-list-31-1-2"/>
          <p:cNvSpPr/>
          <p:nvPr/>
        </p:nvSpPr>
        <p:spPr>
          <a:xfrm>
            <a:off x="819150" y="2628900"/>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High-intent problem and category terms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Diagnostic landing-page promotion</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Message testing</a:t>
            </a:r>
            <a:endParaRPr lang="en-US" sz="925" dirty="0"/>
          </a:p>
        </p:txBody>
      </p:sp>
      <p:sp>
        <p:nvSpPr>
          <p:cNvPr id="11" name="artifact-field-label-31-1-3"/>
          <p:cNvSpPr/>
          <p:nvPr/>
        </p:nvSpPr>
        <p:spPr>
          <a:xfrm>
            <a:off x="819150" y="32480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12" name="artifact-bullet-list-31-1-3"/>
          <p:cNvSpPr/>
          <p:nvPr/>
        </p:nvSpPr>
        <p:spPr>
          <a:xfrm>
            <a:off x="819150" y="345757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Qualified demo requests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Conversion rate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Cost per qualified demo</a:t>
            </a:r>
            <a:endParaRPr lang="en-US" sz="925" dirty="0"/>
          </a:p>
        </p:txBody>
      </p:sp>
      <p:sp>
        <p:nvSpPr>
          <p:cNvPr id="13" name="artifact-field-label-31-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STAGES</a:t>
            </a:r>
            <a:endParaRPr lang="en-US" sz="800" dirty="0"/>
          </a:p>
        </p:txBody>
      </p:sp>
      <p:sp>
        <p:nvSpPr>
          <p:cNvPr id="14" name="artifact-pill-31-2-1-1"/>
          <p:cNvSpPr/>
          <p:nvPr/>
        </p:nvSpPr>
        <p:spPr>
          <a:xfrm>
            <a:off x="6115050" y="1952625"/>
            <a:ext cx="1657350" cy="228600"/>
          </a:xfrm>
          <a:prstGeom prst="roundRect">
            <a:avLst/>
          </a:prstGeom>
          <a:solidFill>
            <a:srgbClr val="EFF6FF"/>
          </a:solidFill>
          <a:ln w="12700">
            <a:solidFill>
              <a:srgbClr val="DBEAFE"/>
            </a:solidFill>
            <a:prstDash val="solid"/>
          </a:ln>
        </p:spPr>
      </p:sp>
      <p:sp>
        <p:nvSpPr>
          <p:cNvPr id="15" name="artifact-pill-31-2-1-1"/>
          <p:cNvSpPr/>
          <p:nvPr/>
        </p:nvSpPr>
        <p:spPr>
          <a:xfrm>
            <a:off x="6115050" y="1952625"/>
            <a:ext cx="1657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Activate Qualified Demand</a:t>
            </a:r>
            <a:endParaRPr lang="en-US" sz="850" dirty="0"/>
          </a:p>
        </p:txBody>
      </p:sp>
      <p:sp>
        <p:nvSpPr>
          <p:cNvPr id="16" name="artifact-field-label-31-2-2"/>
          <p:cNvSpPr/>
          <p:nvPr/>
        </p:nvSpPr>
        <p:spPr>
          <a:xfrm>
            <a:off x="6115050" y="23431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AUDIENCES</a:t>
            </a:r>
            <a:endParaRPr lang="en-US" sz="800" dirty="0"/>
          </a:p>
        </p:txBody>
      </p:sp>
      <p:sp>
        <p:nvSpPr>
          <p:cNvPr id="17" name="artifact-pill-31-2-2-1"/>
          <p:cNvSpPr/>
          <p:nvPr/>
        </p:nvSpPr>
        <p:spPr>
          <a:xfrm>
            <a:off x="6115050" y="2552700"/>
            <a:ext cx="3086100" cy="228600"/>
          </a:xfrm>
          <a:prstGeom prst="roundRect">
            <a:avLst/>
          </a:prstGeom>
          <a:solidFill>
            <a:srgbClr val="EFF6FF"/>
          </a:solidFill>
          <a:ln w="12700">
            <a:solidFill>
              <a:srgbClr val="DBEAFE"/>
            </a:solidFill>
            <a:prstDash val="solid"/>
          </a:ln>
        </p:spPr>
      </p:sp>
      <p:sp>
        <p:nvSpPr>
          <p:cNvPr id="18" name="artifact-pill-31-2-2-1"/>
          <p:cNvSpPr/>
          <p:nvPr/>
        </p:nvSpPr>
        <p:spPr>
          <a:xfrm>
            <a:off x="6115050" y="2552700"/>
            <a:ext cx="30861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General and Operations Leader for Scaling Business</a:t>
            </a:r>
            <a:endParaRPr lang="en-US" sz="850" dirty="0"/>
          </a:p>
        </p:txBody>
      </p:sp>
      <p:sp>
        <p:nvSpPr>
          <p:cNvPr id="19" name="artifact-pill-31-2-2-2"/>
          <p:cNvSpPr/>
          <p:nvPr/>
        </p:nvSpPr>
        <p:spPr>
          <a:xfrm>
            <a:off x="6115050" y="2828925"/>
            <a:ext cx="2857500" cy="228600"/>
          </a:xfrm>
          <a:prstGeom prst="roundRect">
            <a:avLst/>
          </a:prstGeom>
          <a:solidFill>
            <a:srgbClr val="EFF6FF"/>
          </a:solidFill>
          <a:ln w="12700">
            <a:solidFill>
              <a:srgbClr val="DBEAFE"/>
            </a:solidFill>
            <a:prstDash val="solid"/>
          </a:ln>
        </p:spPr>
      </p:sp>
      <p:sp>
        <p:nvSpPr>
          <p:cNvPr id="20" name="artifact-pill-31-2-2-2"/>
          <p:cNvSpPr/>
          <p:nvPr/>
        </p:nvSpPr>
        <p:spPr>
          <a:xfrm>
            <a:off x="6115050" y="2828925"/>
            <a:ext cx="28575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IT and Systems Operations Intelligence Manager</a:t>
            </a:r>
            <a:endParaRPr lang="en-US" sz="850" dirty="0"/>
          </a:p>
        </p:txBody>
      </p:sp>
      <p:sp>
        <p:nvSpPr>
          <p:cNvPr id="21" name="artifact-pill-31-2-2-3"/>
          <p:cNvSpPr/>
          <p:nvPr/>
        </p:nvSpPr>
        <p:spPr>
          <a:xfrm>
            <a:off x="6115050" y="3105150"/>
            <a:ext cx="2686050" cy="228600"/>
          </a:xfrm>
          <a:prstGeom prst="roundRect">
            <a:avLst/>
          </a:prstGeom>
          <a:solidFill>
            <a:srgbClr val="EFF6FF"/>
          </a:solidFill>
          <a:ln w="12700">
            <a:solidFill>
              <a:srgbClr val="DBEAFE"/>
            </a:solidFill>
            <a:prstDash val="solid"/>
          </a:ln>
        </p:spPr>
      </p:sp>
      <p:sp>
        <p:nvSpPr>
          <p:cNvPr id="22" name="artifact-pill-31-2-2-3"/>
          <p:cNvSpPr/>
          <p:nvPr/>
        </p:nvSpPr>
        <p:spPr>
          <a:xfrm>
            <a:off x="6115050" y="3105150"/>
            <a:ext cx="26860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Mid-Market Administrative Operations Leader</a:t>
            </a:r>
            <a:endParaRPr lang="en-US" sz="850" dirty="0"/>
          </a:p>
        </p:txBody>
      </p:sp>
      <p:sp>
        <p:nvSpPr>
          <p:cNvPr id="23" name="artifact-field-label-31-2-3"/>
          <p:cNvSpPr/>
          <p:nvPr/>
        </p:nvSpPr>
        <p:spPr>
          <a:xfrm>
            <a:off x="6115050" y="34956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GUARDRAILS</a:t>
            </a:r>
            <a:endParaRPr lang="en-US" sz="800" dirty="0"/>
          </a:p>
        </p:txBody>
      </p:sp>
      <p:sp>
        <p:nvSpPr>
          <p:cNvPr id="24" name="artifact-bullet-list-31-2-3"/>
          <p:cNvSpPr/>
          <p:nvPr/>
        </p:nvSpPr>
        <p:spPr>
          <a:xfrm>
            <a:off x="6115050" y="3705225"/>
            <a:ext cx="4876800" cy="3619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Begin with controlled tests because no baseline or budget is supplied.</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Exclude irrelevant or low-fit traffic using observed query data.</a:t>
            </a:r>
            <a:endParaRPr lang="en-US" sz="925" dirty="0"/>
          </a:p>
        </p:txBody>
      </p:sp>
      <p:sp>
        <p:nvSpPr>
          <p:cNvPr id="25" name="footer-rule-31"/>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6" name="footer-title-31"/>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27" name="footer-meta-31"/>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eyebrow-32"/>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6 — Channels</a:t>
            </a:r>
            <a:endParaRPr lang="en-US" sz="1100" dirty="0"/>
          </a:p>
        </p:txBody>
      </p:sp>
      <p:sp>
        <p:nvSpPr>
          <p:cNvPr id="3" name="title-32"/>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Virtual Webinar and Focus Group</a:t>
            </a:r>
            <a:endParaRPr lang="en-US" sz="2500" dirty="0"/>
          </a:p>
        </p:txBody>
      </p:sp>
      <p:sp>
        <p:nvSpPr>
          <p:cNvPr id="4" name="artifact-card-32"/>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32"/>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32"/>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SECONDARY CHANNEL</a:t>
            </a:r>
            <a:endParaRPr lang="en-US" sz="950" dirty="0"/>
          </a:p>
        </p:txBody>
      </p:sp>
      <p:sp>
        <p:nvSpPr>
          <p:cNvPr id="7" name="artifact-field-label-32-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ROLE</a:t>
            </a:r>
            <a:endParaRPr lang="en-US" sz="800" dirty="0"/>
          </a:p>
        </p:txBody>
      </p:sp>
      <p:sp>
        <p:nvSpPr>
          <p:cNvPr id="8" name="artifact-field-value-32-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Validate positioning, educate buyers, surface objections, and create a direct diagnostic pathway.</a:t>
            </a:r>
            <a:endParaRPr lang="en-US" sz="975" dirty="0"/>
          </a:p>
        </p:txBody>
      </p:sp>
      <p:sp>
        <p:nvSpPr>
          <p:cNvPr id="9" name="artifact-field-label-32-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RECOMMENDED USES</a:t>
            </a:r>
            <a:endParaRPr lang="en-US" sz="800" dirty="0"/>
          </a:p>
        </p:txBody>
      </p:sp>
      <p:sp>
        <p:nvSpPr>
          <p:cNvPr id="10" name="artifact-bullet-list-32-1-2"/>
          <p:cNvSpPr/>
          <p:nvPr/>
        </p:nvSpPr>
        <p:spPr>
          <a:xfrm>
            <a:off x="819150" y="262890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Message validation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Workflow-risk education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Live product explanation</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Question and objection capture</a:t>
            </a:r>
            <a:endParaRPr lang="en-US" sz="925" dirty="0"/>
          </a:p>
        </p:txBody>
      </p:sp>
      <p:sp>
        <p:nvSpPr>
          <p:cNvPr id="11" name="artifact-field-label-32-1-3"/>
          <p:cNvSpPr/>
          <p:nvPr/>
        </p:nvSpPr>
        <p:spPr>
          <a:xfrm>
            <a:off x="819150" y="34194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12" name="artifact-bullet-list-32-1-3"/>
          <p:cNvSpPr/>
          <p:nvPr/>
        </p:nvSpPr>
        <p:spPr>
          <a:xfrm>
            <a:off x="819150" y="362902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Attendance by supplied persona</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Engagement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Qualified follow-up requests</a:t>
            </a:r>
            <a:endParaRPr lang="en-US" sz="925" dirty="0"/>
          </a:p>
        </p:txBody>
      </p:sp>
      <p:sp>
        <p:nvSpPr>
          <p:cNvPr id="13" name="artifact-field-label-32-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STAGES</a:t>
            </a:r>
            <a:endParaRPr lang="en-US" sz="800" dirty="0"/>
          </a:p>
        </p:txBody>
      </p:sp>
      <p:sp>
        <p:nvSpPr>
          <p:cNvPr id="14" name="artifact-pill-32-2-1-1"/>
          <p:cNvSpPr/>
          <p:nvPr/>
        </p:nvSpPr>
        <p:spPr>
          <a:xfrm>
            <a:off x="6115050" y="1952625"/>
            <a:ext cx="1828800" cy="228600"/>
          </a:xfrm>
          <a:prstGeom prst="roundRect">
            <a:avLst/>
          </a:prstGeom>
          <a:solidFill>
            <a:srgbClr val="EFF6FF"/>
          </a:solidFill>
          <a:ln w="12700">
            <a:solidFill>
              <a:srgbClr val="DBEAFE"/>
            </a:solidFill>
            <a:prstDash val="solid"/>
          </a:ln>
        </p:spPr>
      </p:sp>
      <p:sp>
        <p:nvSpPr>
          <p:cNvPr id="15" name="artifact-pill-32-2-1-1"/>
          <p:cNvSpPr/>
          <p:nvPr/>
        </p:nvSpPr>
        <p:spPr>
          <a:xfrm>
            <a:off x="6115050" y="1952625"/>
            <a:ext cx="18288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Validate ICP and Positioning</a:t>
            </a:r>
            <a:endParaRPr lang="en-US" sz="850" dirty="0"/>
          </a:p>
        </p:txBody>
      </p:sp>
      <p:sp>
        <p:nvSpPr>
          <p:cNvPr id="16" name="artifact-pill-32-2-1-2"/>
          <p:cNvSpPr/>
          <p:nvPr/>
        </p:nvSpPr>
        <p:spPr>
          <a:xfrm>
            <a:off x="8020050" y="1952625"/>
            <a:ext cx="1657350" cy="228600"/>
          </a:xfrm>
          <a:prstGeom prst="roundRect">
            <a:avLst/>
          </a:prstGeom>
          <a:solidFill>
            <a:srgbClr val="EFF6FF"/>
          </a:solidFill>
          <a:ln w="12700">
            <a:solidFill>
              <a:srgbClr val="DBEAFE"/>
            </a:solidFill>
            <a:prstDash val="solid"/>
          </a:ln>
        </p:spPr>
      </p:sp>
      <p:sp>
        <p:nvSpPr>
          <p:cNvPr id="17" name="artifact-pill-32-2-1-2"/>
          <p:cNvSpPr/>
          <p:nvPr/>
        </p:nvSpPr>
        <p:spPr>
          <a:xfrm>
            <a:off x="8020050" y="1952625"/>
            <a:ext cx="1657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Activate Qualified Demand</a:t>
            </a:r>
            <a:endParaRPr lang="en-US" sz="850" dirty="0"/>
          </a:p>
        </p:txBody>
      </p:sp>
      <p:sp>
        <p:nvSpPr>
          <p:cNvPr id="18" name="artifact-field-label-32-2-2"/>
          <p:cNvSpPr/>
          <p:nvPr/>
        </p:nvSpPr>
        <p:spPr>
          <a:xfrm>
            <a:off x="6115050" y="23431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BEST FOR AUDIENCES</a:t>
            </a:r>
            <a:endParaRPr lang="en-US" sz="800" dirty="0"/>
          </a:p>
        </p:txBody>
      </p:sp>
      <p:sp>
        <p:nvSpPr>
          <p:cNvPr id="19" name="artifact-pill-32-2-2-1"/>
          <p:cNvSpPr/>
          <p:nvPr/>
        </p:nvSpPr>
        <p:spPr>
          <a:xfrm>
            <a:off x="6115050" y="2552700"/>
            <a:ext cx="3086100" cy="228600"/>
          </a:xfrm>
          <a:prstGeom prst="roundRect">
            <a:avLst/>
          </a:prstGeom>
          <a:solidFill>
            <a:srgbClr val="EFF6FF"/>
          </a:solidFill>
          <a:ln w="12700">
            <a:solidFill>
              <a:srgbClr val="DBEAFE"/>
            </a:solidFill>
            <a:prstDash val="solid"/>
          </a:ln>
        </p:spPr>
      </p:sp>
      <p:sp>
        <p:nvSpPr>
          <p:cNvPr id="20" name="artifact-pill-32-2-2-1"/>
          <p:cNvSpPr/>
          <p:nvPr/>
        </p:nvSpPr>
        <p:spPr>
          <a:xfrm>
            <a:off x="6115050" y="2552700"/>
            <a:ext cx="30861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General and Operations Leader for Scaling Business</a:t>
            </a:r>
            <a:endParaRPr lang="en-US" sz="850" dirty="0"/>
          </a:p>
        </p:txBody>
      </p:sp>
      <p:sp>
        <p:nvSpPr>
          <p:cNvPr id="21" name="artifact-pill-32-2-2-2"/>
          <p:cNvSpPr/>
          <p:nvPr/>
        </p:nvSpPr>
        <p:spPr>
          <a:xfrm>
            <a:off x="6115050" y="2828925"/>
            <a:ext cx="2857500" cy="228600"/>
          </a:xfrm>
          <a:prstGeom prst="roundRect">
            <a:avLst/>
          </a:prstGeom>
          <a:solidFill>
            <a:srgbClr val="EFF6FF"/>
          </a:solidFill>
          <a:ln w="12700">
            <a:solidFill>
              <a:srgbClr val="DBEAFE"/>
            </a:solidFill>
            <a:prstDash val="solid"/>
          </a:ln>
        </p:spPr>
      </p:sp>
      <p:sp>
        <p:nvSpPr>
          <p:cNvPr id="22" name="artifact-pill-32-2-2-2"/>
          <p:cNvSpPr/>
          <p:nvPr/>
        </p:nvSpPr>
        <p:spPr>
          <a:xfrm>
            <a:off x="6115050" y="2828925"/>
            <a:ext cx="28575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IT and Systems Operations Intelligence Manager</a:t>
            </a:r>
            <a:endParaRPr lang="en-US" sz="850" dirty="0"/>
          </a:p>
        </p:txBody>
      </p:sp>
      <p:sp>
        <p:nvSpPr>
          <p:cNvPr id="23" name="artifact-pill-32-2-2-3"/>
          <p:cNvSpPr/>
          <p:nvPr/>
        </p:nvSpPr>
        <p:spPr>
          <a:xfrm>
            <a:off x="6115050" y="3105150"/>
            <a:ext cx="2686050" cy="228600"/>
          </a:xfrm>
          <a:prstGeom prst="roundRect">
            <a:avLst/>
          </a:prstGeom>
          <a:solidFill>
            <a:srgbClr val="EFF6FF"/>
          </a:solidFill>
          <a:ln w="12700">
            <a:solidFill>
              <a:srgbClr val="DBEAFE"/>
            </a:solidFill>
            <a:prstDash val="solid"/>
          </a:ln>
        </p:spPr>
      </p:sp>
      <p:sp>
        <p:nvSpPr>
          <p:cNvPr id="24" name="artifact-pill-32-2-2-3"/>
          <p:cNvSpPr/>
          <p:nvPr/>
        </p:nvSpPr>
        <p:spPr>
          <a:xfrm>
            <a:off x="6115050" y="3105150"/>
            <a:ext cx="26860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Mid-Market Administrative Operations Leader</a:t>
            </a:r>
            <a:endParaRPr lang="en-US" sz="850" dirty="0"/>
          </a:p>
        </p:txBody>
      </p:sp>
      <p:sp>
        <p:nvSpPr>
          <p:cNvPr id="25" name="artifact-field-label-32-2-3"/>
          <p:cNvSpPr/>
          <p:nvPr/>
        </p:nvSpPr>
        <p:spPr>
          <a:xfrm>
            <a:off x="6115050" y="34956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GUARDRAILS</a:t>
            </a:r>
            <a:endParaRPr lang="en-US" sz="800" dirty="0"/>
          </a:p>
        </p:txBody>
      </p:sp>
      <p:sp>
        <p:nvSpPr>
          <p:cNvPr id="26" name="artifact-bullet-list-32-2-3"/>
          <p:cNvSpPr/>
          <p:nvPr/>
        </p:nvSpPr>
        <p:spPr>
          <a:xfrm>
            <a:off x="6115050" y="3705225"/>
            <a:ext cx="4876800" cy="3619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Separate research-oriented focus-group sessions from promotional webinars.</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Do not overgeneralize qualitative findings.</a:t>
            </a:r>
            <a:endParaRPr lang="en-US" sz="925" dirty="0"/>
          </a:p>
        </p:txBody>
      </p:sp>
      <p:sp>
        <p:nvSpPr>
          <p:cNvPr id="27" name="footer-rule-32"/>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8" name="footer-title-32"/>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29" name="footer-meta-32"/>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eyebrow-33"/>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7 — Campaign Architecture &amp; Funnel Flow</a:t>
            </a:r>
            <a:endParaRPr lang="en-US" sz="1100" dirty="0"/>
          </a:p>
        </p:txBody>
      </p:sp>
      <p:sp>
        <p:nvSpPr>
          <p:cNvPr id="3" name="title-33"/>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Funnel Execution — Awareness</a:t>
            </a:r>
            <a:endParaRPr lang="en-US" sz="2500" dirty="0"/>
          </a:p>
        </p:txBody>
      </p:sp>
      <p:sp>
        <p:nvSpPr>
          <p:cNvPr id="4" name="funnel-step-33-1"/>
          <p:cNvSpPr/>
          <p:nvPr/>
        </p:nvSpPr>
        <p:spPr>
          <a:xfrm>
            <a:off x="609600" y="1304925"/>
            <a:ext cx="1743075" cy="323850"/>
          </a:xfrm>
          <a:prstGeom prst="homePlate">
            <a:avLst/>
          </a:prstGeom>
          <a:solidFill>
            <a:srgbClr val="274C78"/>
          </a:solidFill>
          <a:ln w="12700">
            <a:solidFill>
              <a:srgbClr val="274C78"/>
            </a:solidFill>
            <a:prstDash val="solid"/>
          </a:ln>
        </p:spPr>
      </p:sp>
      <p:sp>
        <p:nvSpPr>
          <p:cNvPr id="5" name="funnel-step-33-1"/>
          <p:cNvSpPr/>
          <p:nvPr/>
        </p:nvSpPr>
        <p:spPr>
          <a:xfrm>
            <a:off x="609600"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FFFFFF"/>
                </a:solidFill>
                <a:latin typeface="Aptos" pitchFamily="34" charset="0"/>
                <a:ea typeface="Aptos" pitchFamily="34" charset="-122"/>
                <a:cs typeface="Aptos" pitchFamily="34" charset="-120"/>
              </a:rPr>
              <a:t>AWARENESS</a:t>
            </a:r>
            <a:endParaRPr lang="en-US" sz="800" dirty="0"/>
          </a:p>
        </p:txBody>
      </p:sp>
      <p:sp>
        <p:nvSpPr>
          <p:cNvPr id="6" name="funnel-step-33-2"/>
          <p:cNvSpPr/>
          <p:nvPr/>
        </p:nvSpPr>
        <p:spPr>
          <a:xfrm>
            <a:off x="2371725" y="1304925"/>
            <a:ext cx="1743075" cy="323850"/>
          </a:xfrm>
          <a:prstGeom prst="chevron">
            <a:avLst/>
          </a:prstGeom>
          <a:solidFill>
            <a:srgbClr val="F3F4F6"/>
          </a:solidFill>
          <a:ln w="12700">
            <a:solidFill>
              <a:srgbClr val="F3F4F6"/>
            </a:solidFill>
            <a:prstDash val="solid"/>
          </a:ln>
        </p:spPr>
      </p:sp>
      <p:sp>
        <p:nvSpPr>
          <p:cNvPr id="7" name="funnel-step-33-2"/>
          <p:cNvSpPr/>
          <p:nvPr/>
        </p:nvSpPr>
        <p:spPr>
          <a:xfrm>
            <a:off x="2371725"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INTEREST</a:t>
            </a:r>
            <a:endParaRPr lang="en-US" sz="800" dirty="0"/>
          </a:p>
        </p:txBody>
      </p:sp>
      <p:sp>
        <p:nvSpPr>
          <p:cNvPr id="8" name="funnel-step-33-3"/>
          <p:cNvSpPr/>
          <p:nvPr/>
        </p:nvSpPr>
        <p:spPr>
          <a:xfrm>
            <a:off x="4133850" y="1304925"/>
            <a:ext cx="1743075" cy="323850"/>
          </a:xfrm>
          <a:prstGeom prst="chevron">
            <a:avLst/>
          </a:prstGeom>
          <a:solidFill>
            <a:srgbClr val="F3F4F6"/>
          </a:solidFill>
          <a:ln w="12700">
            <a:solidFill>
              <a:srgbClr val="F3F4F6"/>
            </a:solidFill>
            <a:prstDash val="solid"/>
          </a:ln>
        </p:spPr>
      </p:sp>
      <p:sp>
        <p:nvSpPr>
          <p:cNvPr id="9" name="funnel-step-33-3"/>
          <p:cNvSpPr/>
          <p:nvPr/>
        </p:nvSpPr>
        <p:spPr>
          <a:xfrm>
            <a:off x="4133850"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CONSIDERATION</a:t>
            </a:r>
            <a:endParaRPr lang="en-US" sz="800" dirty="0"/>
          </a:p>
        </p:txBody>
      </p:sp>
      <p:sp>
        <p:nvSpPr>
          <p:cNvPr id="10" name="funnel-step-33-4"/>
          <p:cNvSpPr/>
          <p:nvPr/>
        </p:nvSpPr>
        <p:spPr>
          <a:xfrm>
            <a:off x="5895975" y="1304925"/>
            <a:ext cx="1743075" cy="323850"/>
          </a:xfrm>
          <a:prstGeom prst="chevron">
            <a:avLst/>
          </a:prstGeom>
          <a:solidFill>
            <a:srgbClr val="F3F4F6"/>
          </a:solidFill>
          <a:ln w="12700">
            <a:solidFill>
              <a:srgbClr val="F3F4F6"/>
            </a:solidFill>
            <a:prstDash val="solid"/>
          </a:ln>
        </p:spPr>
      </p:sp>
      <p:sp>
        <p:nvSpPr>
          <p:cNvPr id="11" name="funnel-step-33-4"/>
          <p:cNvSpPr/>
          <p:nvPr/>
        </p:nvSpPr>
        <p:spPr>
          <a:xfrm>
            <a:off x="5895975"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EVALUATION</a:t>
            </a:r>
            <a:endParaRPr lang="en-US" sz="800" dirty="0"/>
          </a:p>
        </p:txBody>
      </p:sp>
      <p:sp>
        <p:nvSpPr>
          <p:cNvPr id="12" name="funnel-step-33-5"/>
          <p:cNvSpPr/>
          <p:nvPr/>
        </p:nvSpPr>
        <p:spPr>
          <a:xfrm>
            <a:off x="7658100" y="1304925"/>
            <a:ext cx="1743075" cy="323850"/>
          </a:xfrm>
          <a:prstGeom prst="chevron">
            <a:avLst/>
          </a:prstGeom>
          <a:solidFill>
            <a:srgbClr val="F3F4F6"/>
          </a:solidFill>
          <a:ln w="12700">
            <a:solidFill>
              <a:srgbClr val="F3F4F6"/>
            </a:solidFill>
            <a:prstDash val="solid"/>
          </a:ln>
        </p:spPr>
      </p:sp>
      <p:sp>
        <p:nvSpPr>
          <p:cNvPr id="13" name="funnel-step-33-5"/>
          <p:cNvSpPr/>
          <p:nvPr/>
        </p:nvSpPr>
        <p:spPr>
          <a:xfrm>
            <a:off x="7658100"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CONVERSION</a:t>
            </a:r>
            <a:endParaRPr lang="en-US" sz="800" dirty="0"/>
          </a:p>
        </p:txBody>
      </p:sp>
      <p:sp>
        <p:nvSpPr>
          <p:cNvPr id="14" name="funnel-step-33-6"/>
          <p:cNvSpPr/>
          <p:nvPr/>
        </p:nvSpPr>
        <p:spPr>
          <a:xfrm>
            <a:off x="9420225" y="1304925"/>
            <a:ext cx="1743075" cy="323850"/>
          </a:xfrm>
          <a:prstGeom prst="chevron">
            <a:avLst/>
          </a:prstGeom>
          <a:solidFill>
            <a:srgbClr val="F3F4F6"/>
          </a:solidFill>
          <a:ln w="12700">
            <a:solidFill>
              <a:srgbClr val="F3F4F6"/>
            </a:solidFill>
            <a:prstDash val="solid"/>
          </a:ln>
        </p:spPr>
      </p:sp>
      <p:sp>
        <p:nvSpPr>
          <p:cNvPr id="15" name="funnel-step-33-6"/>
          <p:cNvSpPr/>
          <p:nvPr/>
        </p:nvSpPr>
        <p:spPr>
          <a:xfrm>
            <a:off x="9420225"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RETENTION</a:t>
            </a:r>
            <a:endParaRPr lang="en-US" sz="800" dirty="0"/>
          </a:p>
        </p:txBody>
      </p:sp>
      <p:sp>
        <p:nvSpPr>
          <p:cNvPr id="16" name="artifact-card-33"/>
          <p:cNvSpPr/>
          <p:nvPr/>
        </p:nvSpPr>
        <p:spPr>
          <a:xfrm>
            <a:off x="609600" y="1743075"/>
            <a:ext cx="10591800" cy="4410075"/>
          </a:xfrm>
          <a:prstGeom prst="rect">
            <a:avLst/>
          </a:prstGeom>
          <a:solidFill>
            <a:srgbClr val="FFFFFF"/>
          </a:solidFill>
          <a:ln w="12700">
            <a:solidFill>
              <a:srgbClr val="E5E7EB"/>
            </a:solidFill>
            <a:prstDash val="solid"/>
          </a:ln>
        </p:spPr>
      </p:sp>
      <p:sp>
        <p:nvSpPr>
          <p:cNvPr id="17" name="artifact-field-label-33-1-1"/>
          <p:cNvSpPr/>
          <p:nvPr/>
        </p:nvSpPr>
        <p:spPr>
          <a:xfrm>
            <a:off x="819150" y="18954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STAGE GOAL</a:t>
            </a:r>
            <a:endParaRPr lang="en-US" sz="800" dirty="0"/>
          </a:p>
        </p:txBody>
      </p:sp>
      <p:sp>
        <p:nvSpPr>
          <p:cNvPr id="18" name="artifact-field-value-33-1-1"/>
          <p:cNvSpPr/>
          <p:nvPr/>
        </p:nvSpPr>
        <p:spPr>
          <a:xfrm>
            <a:off x="819150" y="21050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Create recognition that broken cross-system handoffs are an operational problem worthy of investigation.</a:t>
            </a:r>
            <a:endParaRPr lang="en-US" sz="975" dirty="0"/>
          </a:p>
        </p:txBody>
      </p:sp>
      <p:sp>
        <p:nvSpPr>
          <p:cNvPr id="19" name="artifact-field-label-33-1-2"/>
          <p:cNvSpPr/>
          <p:nvPr/>
        </p:nvSpPr>
        <p:spPr>
          <a:xfrm>
            <a:off x="819150" y="25717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ASSETS</a:t>
            </a:r>
            <a:endParaRPr lang="en-US" sz="800" dirty="0"/>
          </a:p>
        </p:txBody>
      </p:sp>
      <p:sp>
        <p:nvSpPr>
          <p:cNvPr id="20" name="artifact-bullet-list-33-1-2"/>
          <p:cNvSpPr/>
          <p:nvPr/>
        </p:nvSpPr>
        <p:spPr>
          <a:xfrm>
            <a:off x="819150" y="2781300"/>
            <a:ext cx="4876800" cy="11620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Workflow intelligence definition page because it gives the new approach a clear, searchable explanation.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Cross-system handoff visibility answer page because it maps an urgent problem to the category without forcing a product pitch.</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Broken handoff diagnostic checklist because it turns abstract pain into observable signals.</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Weekly LinkedIn problem-recognition derivatives because they support rapid language validation with the named personas.</a:t>
            </a:r>
            <a:endParaRPr lang="en-US" sz="925" dirty="0"/>
          </a:p>
        </p:txBody>
      </p:sp>
      <p:sp>
        <p:nvSpPr>
          <p:cNvPr id="21" name="artifact-field-label-33-1-3"/>
          <p:cNvSpPr/>
          <p:nvPr/>
        </p:nvSpPr>
        <p:spPr>
          <a:xfrm>
            <a:off x="819150" y="4029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MINDSET</a:t>
            </a:r>
            <a:endParaRPr lang="en-US" sz="800" dirty="0"/>
          </a:p>
        </p:txBody>
      </p:sp>
      <p:sp>
        <p:nvSpPr>
          <p:cNvPr id="22" name="artifact-field-value-33-1-3"/>
          <p:cNvSpPr/>
          <p:nvPr/>
        </p:nvSpPr>
        <p:spPr>
          <a:xfrm>
            <a:off x="819150" y="4238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The buyer sees delays, status chasing, ownership gaps, or recurring misses but may not have named the underlying cross-system issue.</a:t>
            </a:r>
            <a:endParaRPr lang="en-US" sz="975" dirty="0"/>
          </a:p>
        </p:txBody>
      </p:sp>
      <p:sp>
        <p:nvSpPr>
          <p:cNvPr id="23" name="artifact-field-label-33-1-4"/>
          <p:cNvSpPr/>
          <p:nvPr/>
        </p:nvSpPr>
        <p:spPr>
          <a:xfrm>
            <a:off x="819150" y="4705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CORE MESSAGE</a:t>
            </a:r>
            <a:endParaRPr lang="en-US" sz="800" dirty="0"/>
          </a:p>
        </p:txBody>
      </p:sp>
      <p:sp>
        <p:nvSpPr>
          <p:cNvPr id="24" name="artifact-field-value-33-1-4"/>
          <p:cNvSpPr/>
          <p:nvPr/>
        </p:nvSpPr>
        <p:spPr>
          <a:xfrm>
            <a:off x="819150" y="491490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Hidden handoffs between teams and tools can create risk that isolated dashboards and reports do not reveal.</a:t>
            </a:r>
            <a:endParaRPr lang="en-US" sz="975" dirty="0"/>
          </a:p>
        </p:txBody>
      </p:sp>
      <p:sp>
        <p:nvSpPr>
          <p:cNvPr id="25" name="artifact-field-label-33-1-5"/>
          <p:cNvSpPr/>
          <p:nvPr/>
        </p:nvSpPr>
        <p:spPr>
          <a:xfrm>
            <a:off x="819150" y="53816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CTA</a:t>
            </a:r>
            <a:endParaRPr lang="en-US" sz="800" dirty="0"/>
          </a:p>
        </p:txBody>
      </p:sp>
      <p:sp>
        <p:nvSpPr>
          <p:cNvPr id="26" name="artifact-field-value-33-1-5"/>
          <p:cNvSpPr/>
          <p:nvPr/>
        </p:nvSpPr>
        <p:spPr>
          <a:xfrm>
            <a:off x="819150" y="559117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Assess your workflow handoff risk.</a:t>
            </a:r>
            <a:endParaRPr lang="en-US" sz="975" dirty="0"/>
          </a:p>
        </p:txBody>
      </p:sp>
      <p:sp>
        <p:nvSpPr>
          <p:cNvPr id="27" name="artifact-field-label-33-2-1"/>
          <p:cNvSpPr/>
          <p:nvPr/>
        </p:nvSpPr>
        <p:spPr>
          <a:xfrm>
            <a:off x="6115050" y="18954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CHANNELS</a:t>
            </a:r>
            <a:endParaRPr lang="en-US" sz="800" dirty="0"/>
          </a:p>
        </p:txBody>
      </p:sp>
      <p:sp>
        <p:nvSpPr>
          <p:cNvPr id="28" name="artifact-pill-33-2-1-1"/>
          <p:cNvSpPr/>
          <p:nvPr/>
        </p:nvSpPr>
        <p:spPr>
          <a:xfrm>
            <a:off x="6115050" y="2105025"/>
            <a:ext cx="1771650" cy="228600"/>
          </a:xfrm>
          <a:prstGeom prst="roundRect">
            <a:avLst/>
          </a:prstGeom>
          <a:solidFill>
            <a:srgbClr val="EFF6FF"/>
          </a:solidFill>
          <a:ln w="12700">
            <a:solidFill>
              <a:srgbClr val="DBEAFE"/>
            </a:solidFill>
            <a:prstDash val="solid"/>
          </a:ln>
        </p:spPr>
      </p:sp>
      <p:sp>
        <p:nvSpPr>
          <p:cNvPr id="29" name="artifact-pill-33-2-1-1"/>
          <p:cNvSpPr/>
          <p:nvPr/>
        </p:nvSpPr>
        <p:spPr>
          <a:xfrm>
            <a:off x="6115050" y="2105025"/>
            <a:ext cx="17716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Website and organic search.</a:t>
            </a:r>
            <a:endParaRPr lang="en-US" sz="850" dirty="0"/>
          </a:p>
        </p:txBody>
      </p:sp>
      <p:sp>
        <p:nvSpPr>
          <p:cNvPr id="30" name="artifact-pill-33-2-1-2"/>
          <p:cNvSpPr/>
          <p:nvPr/>
        </p:nvSpPr>
        <p:spPr>
          <a:xfrm>
            <a:off x="7962900" y="2105025"/>
            <a:ext cx="1200150" cy="228600"/>
          </a:xfrm>
          <a:prstGeom prst="roundRect">
            <a:avLst/>
          </a:prstGeom>
          <a:solidFill>
            <a:srgbClr val="EFF6FF"/>
          </a:solidFill>
          <a:ln w="12700">
            <a:solidFill>
              <a:srgbClr val="DBEAFE"/>
            </a:solidFill>
            <a:prstDash val="solid"/>
          </a:ln>
        </p:spPr>
      </p:sp>
      <p:sp>
        <p:nvSpPr>
          <p:cNvPr id="31" name="artifact-pill-33-2-1-2"/>
          <p:cNvSpPr/>
          <p:nvPr/>
        </p:nvSpPr>
        <p:spPr>
          <a:xfrm>
            <a:off x="7962900" y="2105025"/>
            <a:ext cx="12001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LinkedIn organic.</a:t>
            </a:r>
            <a:endParaRPr lang="en-US" sz="850" dirty="0"/>
          </a:p>
        </p:txBody>
      </p:sp>
      <p:sp>
        <p:nvSpPr>
          <p:cNvPr id="32" name="artifact-pill-33-2-1-3"/>
          <p:cNvSpPr/>
          <p:nvPr/>
        </p:nvSpPr>
        <p:spPr>
          <a:xfrm>
            <a:off x="6115050" y="2381250"/>
            <a:ext cx="3600450" cy="228600"/>
          </a:xfrm>
          <a:prstGeom prst="roundRect">
            <a:avLst/>
          </a:prstGeom>
          <a:solidFill>
            <a:srgbClr val="EFF6FF"/>
          </a:solidFill>
          <a:ln w="12700">
            <a:solidFill>
              <a:srgbClr val="DBEAFE"/>
            </a:solidFill>
            <a:prstDash val="solid"/>
          </a:ln>
        </p:spPr>
      </p:sp>
      <p:sp>
        <p:nvSpPr>
          <p:cNvPr id="33" name="artifact-pill-33-2-1-3"/>
          <p:cNvSpPr/>
          <p:nvPr/>
        </p:nvSpPr>
        <p:spPr>
          <a:xfrm>
            <a:off x="6115050" y="2381250"/>
            <a:ext cx="36004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Google Search and LinkedIn paid after readiness gates pass.</a:t>
            </a:r>
            <a:endParaRPr lang="en-US" sz="850" dirty="0"/>
          </a:p>
        </p:txBody>
      </p:sp>
      <p:sp>
        <p:nvSpPr>
          <p:cNvPr id="34" name="artifact-field-label-33-2-2"/>
          <p:cNvSpPr/>
          <p:nvPr/>
        </p:nvSpPr>
        <p:spPr>
          <a:xfrm>
            <a:off x="6115050" y="2771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35" name="artifact-bullet-list-33-2-2"/>
          <p:cNvSpPr/>
          <p:nvPr/>
        </p:nvSpPr>
        <p:spPr>
          <a:xfrm>
            <a:off x="6115050" y="2981325"/>
            <a:ext cx="4876800" cy="342900"/>
          </a:xfrm>
          <a:prstGeom prst="rect">
            <a:avLst/>
          </a:prstGeom>
          <a:noFill/>
          <a:ln/>
        </p:spPr>
        <p:txBody>
          <a:bodyPr wrap="square" lIns="0" tIns="0" rIns="0" bIns="0" rtlCol="0" anchor="t"/>
          <a:lstStyle/>
          <a:p>
            <a:pPr marL="127000" indent="-127000">
              <a:buSzPct val="100000"/>
              <a:buChar char="•"/>
            </a:pPr>
            <a:r>
              <a:rPr lang="en-US" sz="925" dirty="0">
                <a:solidFill>
                  <a:srgbClr val="111827"/>
                </a:solidFill>
                <a:latin typeface="Aptos" pitchFamily="34" charset="0"/>
                <a:ea typeface="Aptos" pitchFamily="34" charset="-122"/>
                <a:cs typeface="Aptos" pitchFamily="34" charset="-120"/>
              </a:rPr>
              <a:t>Qualified reach, engaged visits, checklist completions, target-account engagement, and assisted diagnostic requests.</a:t>
            </a:r>
            <a:endParaRPr lang="en-US" sz="925" dirty="0"/>
          </a:p>
        </p:txBody>
      </p:sp>
      <p:sp>
        <p:nvSpPr>
          <p:cNvPr id="36" name="footer-rule-33"/>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7" name="footer-title-33"/>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38" name="footer-meta-33"/>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eyebrow-34"/>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7 — Campaign Architecture &amp; Funnel Flow</a:t>
            </a:r>
            <a:endParaRPr lang="en-US" sz="1100" dirty="0"/>
          </a:p>
        </p:txBody>
      </p:sp>
      <p:sp>
        <p:nvSpPr>
          <p:cNvPr id="3" name="title-34"/>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Funnel Execution — Interest</a:t>
            </a:r>
            <a:endParaRPr lang="en-US" sz="2500" dirty="0"/>
          </a:p>
        </p:txBody>
      </p:sp>
      <p:sp>
        <p:nvSpPr>
          <p:cNvPr id="4" name="funnel-step-34-1"/>
          <p:cNvSpPr/>
          <p:nvPr/>
        </p:nvSpPr>
        <p:spPr>
          <a:xfrm>
            <a:off x="609600" y="1304925"/>
            <a:ext cx="1743075" cy="323850"/>
          </a:xfrm>
          <a:prstGeom prst="homePlate">
            <a:avLst/>
          </a:prstGeom>
          <a:solidFill>
            <a:srgbClr val="F3F4F6"/>
          </a:solidFill>
          <a:ln w="12700">
            <a:solidFill>
              <a:srgbClr val="F3F4F6"/>
            </a:solidFill>
            <a:prstDash val="solid"/>
          </a:ln>
        </p:spPr>
      </p:sp>
      <p:sp>
        <p:nvSpPr>
          <p:cNvPr id="5" name="funnel-step-34-1"/>
          <p:cNvSpPr/>
          <p:nvPr/>
        </p:nvSpPr>
        <p:spPr>
          <a:xfrm>
            <a:off x="609600"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AWARENESS</a:t>
            </a:r>
            <a:endParaRPr lang="en-US" sz="800" dirty="0"/>
          </a:p>
        </p:txBody>
      </p:sp>
      <p:sp>
        <p:nvSpPr>
          <p:cNvPr id="6" name="funnel-step-34-2"/>
          <p:cNvSpPr/>
          <p:nvPr/>
        </p:nvSpPr>
        <p:spPr>
          <a:xfrm>
            <a:off x="2371725" y="1304925"/>
            <a:ext cx="1743075" cy="323850"/>
          </a:xfrm>
          <a:prstGeom prst="chevron">
            <a:avLst/>
          </a:prstGeom>
          <a:solidFill>
            <a:srgbClr val="274C78"/>
          </a:solidFill>
          <a:ln w="12700">
            <a:solidFill>
              <a:srgbClr val="274C78"/>
            </a:solidFill>
            <a:prstDash val="solid"/>
          </a:ln>
        </p:spPr>
      </p:sp>
      <p:sp>
        <p:nvSpPr>
          <p:cNvPr id="7" name="funnel-step-34-2"/>
          <p:cNvSpPr/>
          <p:nvPr/>
        </p:nvSpPr>
        <p:spPr>
          <a:xfrm>
            <a:off x="2371725"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FFFFFF"/>
                </a:solidFill>
                <a:latin typeface="Aptos" pitchFamily="34" charset="0"/>
                <a:ea typeface="Aptos" pitchFamily="34" charset="-122"/>
                <a:cs typeface="Aptos" pitchFamily="34" charset="-120"/>
              </a:rPr>
              <a:t>INTEREST</a:t>
            </a:r>
            <a:endParaRPr lang="en-US" sz="800" dirty="0"/>
          </a:p>
        </p:txBody>
      </p:sp>
      <p:sp>
        <p:nvSpPr>
          <p:cNvPr id="8" name="funnel-step-34-3"/>
          <p:cNvSpPr/>
          <p:nvPr/>
        </p:nvSpPr>
        <p:spPr>
          <a:xfrm>
            <a:off x="4133850" y="1304925"/>
            <a:ext cx="1743075" cy="323850"/>
          </a:xfrm>
          <a:prstGeom prst="chevron">
            <a:avLst/>
          </a:prstGeom>
          <a:solidFill>
            <a:srgbClr val="F3F4F6"/>
          </a:solidFill>
          <a:ln w="12700">
            <a:solidFill>
              <a:srgbClr val="F3F4F6"/>
            </a:solidFill>
            <a:prstDash val="solid"/>
          </a:ln>
        </p:spPr>
      </p:sp>
      <p:sp>
        <p:nvSpPr>
          <p:cNvPr id="9" name="funnel-step-34-3"/>
          <p:cNvSpPr/>
          <p:nvPr/>
        </p:nvSpPr>
        <p:spPr>
          <a:xfrm>
            <a:off x="4133850"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CONSIDERATION</a:t>
            </a:r>
            <a:endParaRPr lang="en-US" sz="800" dirty="0"/>
          </a:p>
        </p:txBody>
      </p:sp>
      <p:sp>
        <p:nvSpPr>
          <p:cNvPr id="10" name="funnel-step-34-4"/>
          <p:cNvSpPr/>
          <p:nvPr/>
        </p:nvSpPr>
        <p:spPr>
          <a:xfrm>
            <a:off x="5895975" y="1304925"/>
            <a:ext cx="1743075" cy="323850"/>
          </a:xfrm>
          <a:prstGeom prst="chevron">
            <a:avLst/>
          </a:prstGeom>
          <a:solidFill>
            <a:srgbClr val="F3F4F6"/>
          </a:solidFill>
          <a:ln w="12700">
            <a:solidFill>
              <a:srgbClr val="F3F4F6"/>
            </a:solidFill>
            <a:prstDash val="solid"/>
          </a:ln>
        </p:spPr>
      </p:sp>
      <p:sp>
        <p:nvSpPr>
          <p:cNvPr id="11" name="funnel-step-34-4"/>
          <p:cNvSpPr/>
          <p:nvPr/>
        </p:nvSpPr>
        <p:spPr>
          <a:xfrm>
            <a:off x="5895975"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EVALUATION</a:t>
            </a:r>
            <a:endParaRPr lang="en-US" sz="800" dirty="0"/>
          </a:p>
        </p:txBody>
      </p:sp>
      <p:sp>
        <p:nvSpPr>
          <p:cNvPr id="12" name="funnel-step-34-5"/>
          <p:cNvSpPr/>
          <p:nvPr/>
        </p:nvSpPr>
        <p:spPr>
          <a:xfrm>
            <a:off x="7658100" y="1304925"/>
            <a:ext cx="1743075" cy="323850"/>
          </a:xfrm>
          <a:prstGeom prst="chevron">
            <a:avLst/>
          </a:prstGeom>
          <a:solidFill>
            <a:srgbClr val="F3F4F6"/>
          </a:solidFill>
          <a:ln w="12700">
            <a:solidFill>
              <a:srgbClr val="F3F4F6"/>
            </a:solidFill>
            <a:prstDash val="solid"/>
          </a:ln>
        </p:spPr>
      </p:sp>
      <p:sp>
        <p:nvSpPr>
          <p:cNvPr id="13" name="funnel-step-34-5"/>
          <p:cNvSpPr/>
          <p:nvPr/>
        </p:nvSpPr>
        <p:spPr>
          <a:xfrm>
            <a:off x="7658100"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CONVERSION</a:t>
            </a:r>
            <a:endParaRPr lang="en-US" sz="800" dirty="0"/>
          </a:p>
        </p:txBody>
      </p:sp>
      <p:sp>
        <p:nvSpPr>
          <p:cNvPr id="14" name="funnel-step-34-6"/>
          <p:cNvSpPr/>
          <p:nvPr/>
        </p:nvSpPr>
        <p:spPr>
          <a:xfrm>
            <a:off x="9420225" y="1304925"/>
            <a:ext cx="1743075" cy="323850"/>
          </a:xfrm>
          <a:prstGeom prst="chevron">
            <a:avLst/>
          </a:prstGeom>
          <a:solidFill>
            <a:srgbClr val="F3F4F6"/>
          </a:solidFill>
          <a:ln w="12700">
            <a:solidFill>
              <a:srgbClr val="F3F4F6"/>
            </a:solidFill>
            <a:prstDash val="solid"/>
          </a:ln>
        </p:spPr>
      </p:sp>
      <p:sp>
        <p:nvSpPr>
          <p:cNvPr id="15" name="funnel-step-34-6"/>
          <p:cNvSpPr/>
          <p:nvPr/>
        </p:nvSpPr>
        <p:spPr>
          <a:xfrm>
            <a:off x="9420225"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RETENTION</a:t>
            </a:r>
            <a:endParaRPr lang="en-US" sz="800" dirty="0"/>
          </a:p>
        </p:txBody>
      </p:sp>
      <p:sp>
        <p:nvSpPr>
          <p:cNvPr id="16" name="artifact-card-34"/>
          <p:cNvSpPr/>
          <p:nvPr/>
        </p:nvSpPr>
        <p:spPr>
          <a:xfrm>
            <a:off x="609600" y="1743075"/>
            <a:ext cx="10591800" cy="4410075"/>
          </a:xfrm>
          <a:prstGeom prst="rect">
            <a:avLst/>
          </a:prstGeom>
          <a:solidFill>
            <a:srgbClr val="FFFFFF"/>
          </a:solidFill>
          <a:ln w="12700">
            <a:solidFill>
              <a:srgbClr val="E5E7EB"/>
            </a:solidFill>
            <a:prstDash val="solid"/>
          </a:ln>
        </p:spPr>
      </p:sp>
      <p:sp>
        <p:nvSpPr>
          <p:cNvPr id="17" name="artifact-field-label-34-1-1"/>
          <p:cNvSpPr/>
          <p:nvPr/>
        </p:nvSpPr>
        <p:spPr>
          <a:xfrm>
            <a:off x="819150" y="18954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STAGE GOAL</a:t>
            </a:r>
            <a:endParaRPr lang="en-US" sz="800" dirty="0"/>
          </a:p>
        </p:txBody>
      </p:sp>
      <p:sp>
        <p:nvSpPr>
          <p:cNvPr id="18" name="artifact-field-value-34-1-1"/>
          <p:cNvSpPr/>
          <p:nvPr/>
        </p:nvSpPr>
        <p:spPr>
          <a:xfrm>
            <a:off x="819150" y="21050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Explain the RelayOps approach and establish differentiation from another dashboard or replacement system.</a:t>
            </a:r>
            <a:endParaRPr lang="en-US" sz="975" dirty="0"/>
          </a:p>
        </p:txBody>
      </p:sp>
      <p:sp>
        <p:nvSpPr>
          <p:cNvPr id="19" name="artifact-field-label-34-1-2"/>
          <p:cNvSpPr/>
          <p:nvPr/>
        </p:nvSpPr>
        <p:spPr>
          <a:xfrm>
            <a:off x="819150" y="25717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ASSETS</a:t>
            </a:r>
            <a:endParaRPr lang="en-US" sz="800" dirty="0"/>
          </a:p>
        </p:txBody>
      </p:sp>
      <p:sp>
        <p:nvSpPr>
          <p:cNvPr id="20" name="artifact-bullet-list-34-1-2"/>
          <p:cNvSpPr/>
          <p:nvPr/>
        </p:nvSpPr>
        <p:spPr>
          <a:xfrm>
            <a:off x="819150" y="2781300"/>
            <a:ext cx="4876800" cy="10096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Platform overview page because it anchors the product narrative.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How RelayOps works explainer because it makes the new approach concrete.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Role-specific use-case pages because operations, IT, and administrative operations require different relevance cues.</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Illustrative handoff map because it demonstrates the concept without implying an unverified customer result.</a:t>
            </a:r>
            <a:endParaRPr lang="en-US" sz="925" dirty="0"/>
          </a:p>
        </p:txBody>
      </p:sp>
      <p:sp>
        <p:nvSpPr>
          <p:cNvPr id="21" name="artifact-field-label-34-1-3"/>
          <p:cNvSpPr/>
          <p:nvPr/>
        </p:nvSpPr>
        <p:spPr>
          <a:xfrm>
            <a:off x="819150" y="38766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MINDSET</a:t>
            </a:r>
            <a:endParaRPr lang="en-US" sz="800" dirty="0"/>
          </a:p>
        </p:txBody>
      </p:sp>
      <p:sp>
        <p:nvSpPr>
          <p:cNvPr id="22" name="artifact-field-value-34-1-3"/>
          <p:cNvSpPr/>
          <p:nvPr/>
        </p:nvSpPr>
        <p:spPr>
          <a:xfrm>
            <a:off x="819150" y="40862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The buyer accepts the problem and is exploring how a cross-system workflow-intelligence layer could help.</a:t>
            </a:r>
            <a:endParaRPr lang="en-US" sz="975" dirty="0"/>
          </a:p>
        </p:txBody>
      </p:sp>
      <p:sp>
        <p:nvSpPr>
          <p:cNvPr id="23" name="artifact-field-label-34-1-4"/>
          <p:cNvSpPr/>
          <p:nvPr/>
        </p:nvSpPr>
        <p:spPr>
          <a:xfrm>
            <a:off x="819150" y="45529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CORE MESSAGE</a:t>
            </a:r>
            <a:endParaRPr lang="en-US" sz="800" dirty="0"/>
          </a:p>
        </p:txBody>
      </p:sp>
      <p:sp>
        <p:nvSpPr>
          <p:cNvPr id="24" name="artifact-field-value-34-1-4"/>
          <p:cNvSpPr/>
          <p:nvPr/>
        </p:nvSpPr>
        <p:spPr>
          <a:xfrm>
            <a:off x="819150" y="476250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RelayOps connects signals from existing collaboration, project-management, and CRM systems to reveal how work moves and where attention is needed.</a:t>
            </a:r>
            <a:endParaRPr lang="en-US" sz="975" dirty="0"/>
          </a:p>
        </p:txBody>
      </p:sp>
      <p:sp>
        <p:nvSpPr>
          <p:cNvPr id="25" name="artifact-field-label-34-1-5"/>
          <p:cNvSpPr/>
          <p:nvPr/>
        </p:nvSpPr>
        <p:spPr>
          <a:xfrm>
            <a:off x="819150" y="52292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CTA</a:t>
            </a:r>
            <a:endParaRPr lang="en-US" sz="800" dirty="0"/>
          </a:p>
        </p:txBody>
      </p:sp>
      <p:sp>
        <p:nvSpPr>
          <p:cNvPr id="26" name="artifact-field-value-34-1-5"/>
          <p:cNvSpPr/>
          <p:nvPr/>
        </p:nvSpPr>
        <p:spPr>
          <a:xfrm>
            <a:off x="819150" y="543877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See how RelayOps maps a cross-system workflow.</a:t>
            </a:r>
            <a:endParaRPr lang="en-US" sz="975" dirty="0"/>
          </a:p>
        </p:txBody>
      </p:sp>
      <p:sp>
        <p:nvSpPr>
          <p:cNvPr id="27" name="artifact-field-label-34-2-1"/>
          <p:cNvSpPr/>
          <p:nvPr/>
        </p:nvSpPr>
        <p:spPr>
          <a:xfrm>
            <a:off x="6115050" y="18954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CHANNELS</a:t>
            </a:r>
            <a:endParaRPr lang="en-US" sz="800" dirty="0"/>
          </a:p>
        </p:txBody>
      </p:sp>
      <p:sp>
        <p:nvSpPr>
          <p:cNvPr id="28" name="artifact-pill-34-2-1-1"/>
          <p:cNvSpPr/>
          <p:nvPr/>
        </p:nvSpPr>
        <p:spPr>
          <a:xfrm>
            <a:off x="6115050" y="2105025"/>
            <a:ext cx="685800" cy="228600"/>
          </a:xfrm>
          <a:prstGeom prst="roundRect">
            <a:avLst/>
          </a:prstGeom>
          <a:solidFill>
            <a:srgbClr val="EFF6FF"/>
          </a:solidFill>
          <a:ln w="12700">
            <a:solidFill>
              <a:srgbClr val="DBEAFE"/>
            </a:solidFill>
            <a:prstDash val="solid"/>
          </a:ln>
        </p:spPr>
      </p:sp>
      <p:sp>
        <p:nvSpPr>
          <p:cNvPr id="29" name="artifact-pill-34-2-1-1"/>
          <p:cNvSpPr/>
          <p:nvPr/>
        </p:nvSpPr>
        <p:spPr>
          <a:xfrm>
            <a:off x="6115050" y="2105025"/>
            <a:ext cx="6858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Website.</a:t>
            </a:r>
            <a:endParaRPr lang="en-US" sz="850" dirty="0"/>
          </a:p>
        </p:txBody>
      </p:sp>
      <p:sp>
        <p:nvSpPr>
          <p:cNvPr id="30" name="artifact-pill-34-2-1-2"/>
          <p:cNvSpPr/>
          <p:nvPr/>
        </p:nvSpPr>
        <p:spPr>
          <a:xfrm>
            <a:off x="6877050" y="2105025"/>
            <a:ext cx="1085850" cy="228600"/>
          </a:xfrm>
          <a:prstGeom prst="roundRect">
            <a:avLst/>
          </a:prstGeom>
          <a:solidFill>
            <a:srgbClr val="EFF6FF"/>
          </a:solidFill>
          <a:ln w="12700">
            <a:solidFill>
              <a:srgbClr val="DBEAFE"/>
            </a:solidFill>
            <a:prstDash val="solid"/>
          </a:ln>
        </p:spPr>
      </p:sp>
      <p:sp>
        <p:nvSpPr>
          <p:cNvPr id="31" name="artifact-pill-34-2-1-2"/>
          <p:cNvSpPr/>
          <p:nvPr/>
        </p:nvSpPr>
        <p:spPr>
          <a:xfrm>
            <a:off x="6877050" y="2105025"/>
            <a:ext cx="10858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Organic search.</a:t>
            </a:r>
            <a:endParaRPr lang="en-US" sz="850" dirty="0"/>
          </a:p>
        </p:txBody>
      </p:sp>
      <p:sp>
        <p:nvSpPr>
          <p:cNvPr id="32" name="artifact-pill-34-2-1-3"/>
          <p:cNvSpPr/>
          <p:nvPr/>
        </p:nvSpPr>
        <p:spPr>
          <a:xfrm>
            <a:off x="8039100" y="2105025"/>
            <a:ext cx="742950" cy="228600"/>
          </a:xfrm>
          <a:prstGeom prst="roundRect">
            <a:avLst/>
          </a:prstGeom>
          <a:solidFill>
            <a:srgbClr val="EFF6FF"/>
          </a:solidFill>
          <a:ln w="12700">
            <a:solidFill>
              <a:srgbClr val="DBEAFE"/>
            </a:solidFill>
            <a:prstDash val="solid"/>
          </a:ln>
        </p:spPr>
      </p:sp>
      <p:sp>
        <p:nvSpPr>
          <p:cNvPr id="33" name="artifact-pill-34-2-1-3"/>
          <p:cNvSpPr/>
          <p:nvPr/>
        </p:nvSpPr>
        <p:spPr>
          <a:xfrm>
            <a:off x="8039100" y="2105025"/>
            <a:ext cx="7429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LinkedIn.</a:t>
            </a:r>
            <a:endParaRPr lang="en-US" sz="850" dirty="0"/>
          </a:p>
        </p:txBody>
      </p:sp>
      <p:sp>
        <p:nvSpPr>
          <p:cNvPr id="34" name="artifact-pill-34-2-1-4"/>
          <p:cNvSpPr/>
          <p:nvPr/>
        </p:nvSpPr>
        <p:spPr>
          <a:xfrm>
            <a:off x="8858250" y="2105025"/>
            <a:ext cx="914400" cy="228600"/>
          </a:xfrm>
          <a:prstGeom prst="roundRect">
            <a:avLst/>
          </a:prstGeom>
          <a:solidFill>
            <a:srgbClr val="EFF6FF"/>
          </a:solidFill>
          <a:ln w="12700">
            <a:solidFill>
              <a:srgbClr val="DBEAFE"/>
            </a:solidFill>
            <a:prstDash val="solid"/>
          </a:ln>
        </p:spPr>
      </p:sp>
      <p:sp>
        <p:nvSpPr>
          <p:cNvPr id="35" name="artifact-pill-34-2-1-4"/>
          <p:cNvSpPr/>
          <p:nvPr/>
        </p:nvSpPr>
        <p:spPr>
          <a:xfrm>
            <a:off x="8858250" y="2105025"/>
            <a:ext cx="9144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Retargeting.</a:t>
            </a:r>
            <a:endParaRPr lang="en-US" sz="850" dirty="0"/>
          </a:p>
        </p:txBody>
      </p:sp>
      <p:sp>
        <p:nvSpPr>
          <p:cNvPr id="36" name="artifact-pill-34-2-1-5"/>
          <p:cNvSpPr/>
          <p:nvPr/>
        </p:nvSpPr>
        <p:spPr>
          <a:xfrm>
            <a:off x="9848850" y="2105025"/>
            <a:ext cx="914400" cy="228600"/>
          </a:xfrm>
          <a:prstGeom prst="roundRect">
            <a:avLst/>
          </a:prstGeom>
          <a:solidFill>
            <a:srgbClr val="EFF6FF"/>
          </a:solidFill>
          <a:ln w="12700">
            <a:solidFill>
              <a:srgbClr val="DBEAFE"/>
            </a:solidFill>
            <a:prstDash val="solid"/>
          </a:ln>
        </p:spPr>
      </p:sp>
      <p:sp>
        <p:nvSpPr>
          <p:cNvPr id="37" name="artifact-pill-34-2-1-5"/>
          <p:cNvSpPr/>
          <p:nvPr/>
        </p:nvSpPr>
        <p:spPr>
          <a:xfrm>
            <a:off x="9848850" y="2105025"/>
            <a:ext cx="9144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Sales email.</a:t>
            </a:r>
            <a:endParaRPr lang="en-US" sz="850" dirty="0"/>
          </a:p>
        </p:txBody>
      </p:sp>
      <p:sp>
        <p:nvSpPr>
          <p:cNvPr id="38" name="artifact-field-label-34-2-2"/>
          <p:cNvSpPr/>
          <p:nvPr/>
        </p:nvSpPr>
        <p:spPr>
          <a:xfrm>
            <a:off x="6115050" y="24955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39" name="artifact-bullet-list-34-2-2"/>
          <p:cNvSpPr/>
          <p:nvPr/>
        </p:nvSpPr>
        <p:spPr>
          <a:xfrm>
            <a:off x="6115050" y="2705100"/>
            <a:ext cx="4876800" cy="342900"/>
          </a:xfrm>
          <a:prstGeom prst="rect">
            <a:avLst/>
          </a:prstGeom>
          <a:noFill/>
          <a:ln/>
        </p:spPr>
        <p:txBody>
          <a:bodyPr wrap="square" lIns="0" tIns="0" rIns="0" bIns="0" rtlCol="0" anchor="t"/>
          <a:lstStyle/>
          <a:p>
            <a:pPr marL="127000" indent="-127000">
              <a:buSzPct val="100000"/>
              <a:buChar char="•"/>
            </a:pPr>
            <a:r>
              <a:rPr lang="en-US" sz="925" dirty="0">
                <a:solidFill>
                  <a:srgbClr val="111827"/>
                </a:solidFill>
                <a:latin typeface="Aptos" pitchFamily="34" charset="0"/>
                <a:ea typeface="Aptos" pitchFamily="34" charset="-122"/>
                <a:cs typeface="Aptos" pitchFamily="34" charset="-120"/>
              </a:rPr>
              <a:t>Platform engagement, return visits, role-page engagement, nurture progression, and visits to consideration content.</a:t>
            </a:r>
            <a:endParaRPr lang="en-US" sz="925" dirty="0"/>
          </a:p>
        </p:txBody>
      </p:sp>
      <p:sp>
        <p:nvSpPr>
          <p:cNvPr id="40" name="footer-rule-34"/>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41" name="footer-title-34"/>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42" name="footer-meta-34"/>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eyebrow-35"/>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7 — Campaign Architecture &amp; Funnel Flow</a:t>
            </a:r>
            <a:endParaRPr lang="en-US" sz="1100" dirty="0"/>
          </a:p>
        </p:txBody>
      </p:sp>
      <p:sp>
        <p:nvSpPr>
          <p:cNvPr id="3" name="title-35"/>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Funnel Execution — Consideration</a:t>
            </a:r>
            <a:endParaRPr lang="en-US" sz="2500" dirty="0"/>
          </a:p>
        </p:txBody>
      </p:sp>
      <p:sp>
        <p:nvSpPr>
          <p:cNvPr id="4" name="funnel-step-35-1"/>
          <p:cNvSpPr/>
          <p:nvPr/>
        </p:nvSpPr>
        <p:spPr>
          <a:xfrm>
            <a:off x="609600" y="1304925"/>
            <a:ext cx="1743075" cy="323850"/>
          </a:xfrm>
          <a:prstGeom prst="homePlate">
            <a:avLst/>
          </a:prstGeom>
          <a:solidFill>
            <a:srgbClr val="F3F4F6"/>
          </a:solidFill>
          <a:ln w="12700">
            <a:solidFill>
              <a:srgbClr val="F3F4F6"/>
            </a:solidFill>
            <a:prstDash val="solid"/>
          </a:ln>
        </p:spPr>
      </p:sp>
      <p:sp>
        <p:nvSpPr>
          <p:cNvPr id="5" name="funnel-step-35-1"/>
          <p:cNvSpPr/>
          <p:nvPr/>
        </p:nvSpPr>
        <p:spPr>
          <a:xfrm>
            <a:off x="609600"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AWARENESS</a:t>
            </a:r>
            <a:endParaRPr lang="en-US" sz="800" dirty="0"/>
          </a:p>
        </p:txBody>
      </p:sp>
      <p:sp>
        <p:nvSpPr>
          <p:cNvPr id="6" name="funnel-step-35-2"/>
          <p:cNvSpPr/>
          <p:nvPr/>
        </p:nvSpPr>
        <p:spPr>
          <a:xfrm>
            <a:off x="2371725" y="1304925"/>
            <a:ext cx="1743075" cy="323850"/>
          </a:xfrm>
          <a:prstGeom prst="chevron">
            <a:avLst/>
          </a:prstGeom>
          <a:solidFill>
            <a:srgbClr val="F3F4F6"/>
          </a:solidFill>
          <a:ln w="12700">
            <a:solidFill>
              <a:srgbClr val="F3F4F6"/>
            </a:solidFill>
            <a:prstDash val="solid"/>
          </a:ln>
        </p:spPr>
      </p:sp>
      <p:sp>
        <p:nvSpPr>
          <p:cNvPr id="7" name="funnel-step-35-2"/>
          <p:cNvSpPr/>
          <p:nvPr/>
        </p:nvSpPr>
        <p:spPr>
          <a:xfrm>
            <a:off x="2371725"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INTEREST</a:t>
            </a:r>
            <a:endParaRPr lang="en-US" sz="800" dirty="0"/>
          </a:p>
        </p:txBody>
      </p:sp>
      <p:sp>
        <p:nvSpPr>
          <p:cNvPr id="8" name="funnel-step-35-3"/>
          <p:cNvSpPr/>
          <p:nvPr/>
        </p:nvSpPr>
        <p:spPr>
          <a:xfrm>
            <a:off x="4133850" y="1304925"/>
            <a:ext cx="1743075" cy="323850"/>
          </a:xfrm>
          <a:prstGeom prst="chevron">
            <a:avLst/>
          </a:prstGeom>
          <a:solidFill>
            <a:srgbClr val="274C78"/>
          </a:solidFill>
          <a:ln w="12700">
            <a:solidFill>
              <a:srgbClr val="274C78"/>
            </a:solidFill>
            <a:prstDash val="solid"/>
          </a:ln>
        </p:spPr>
      </p:sp>
      <p:sp>
        <p:nvSpPr>
          <p:cNvPr id="9" name="funnel-step-35-3"/>
          <p:cNvSpPr/>
          <p:nvPr/>
        </p:nvSpPr>
        <p:spPr>
          <a:xfrm>
            <a:off x="4133850"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FFFFFF"/>
                </a:solidFill>
                <a:latin typeface="Aptos" pitchFamily="34" charset="0"/>
                <a:ea typeface="Aptos" pitchFamily="34" charset="-122"/>
                <a:cs typeface="Aptos" pitchFamily="34" charset="-120"/>
              </a:rPr>
              <a:t>CONSIDERATION</a:t>
            </a:r>
            <a:endParaRPr lang="en-US" sz="800" dirty="0"/>
          </a:p>
        </p:txBody>
      </p:sp>
      <p:sp>
        <p:nvSpPr>
          <p:cNvPr id="10" name="funnel-step-35-4"/>
          <p:cNvSpPr/>
          <p:nvPr/>
        </p:nvSpPr>
        <p:spPr>
          <a:xfrm>
            <a:off x="5895975" y="1304925"/>
            <a:ext cx="1743075" cy="323850"/>
          </a:xfrm>
          <a:prstGeom prst="chevron">
            <a:avLst/>
          </a:prstGeom>
          <a:solidFill>
            <a:srgbClr val="F3F4F6"/>
          </a:solidFill>
          <a:ln w="12700">
            <a:solidFill>
              <a:srgbClr val="F3F4F6"/>
            </a:solidFill>
            <a:prstDash val="solid"/>
          </a:ln>
        </p:spPr>
      </p:sp>
      <p:sp>
        <p:nvSpPr>
          <p:cNvPr id="11" name="funnel-step-35-4"/>
          <p:cNvSpPr/>
          <p:nvPr/>
        </p:nvSpPr>
        <p:spPr>
          <a:xfrm>
            <a:off x="5895975"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EVALUATION</a:t>
            </a:r>
            <a:endParaRPr lang="en-US" sz="800" dirty="0"/>
          </a:p>
        </p:txBody>
      </p:sp>
      <p:sp>
        <p:nvSpPr>
          <p:cNvPr id="12" name="funnel-step-35-5"/>
          <p:cNvSpPr/>
          <p:nvPr/>
        </p:nvSpPr>
        <p:spPr>
          <a:xfrm>
            <a:off x="7658100" y="1304925"/>
            <a:ext cx="1743075" cy="323850"/>
          </a:xfrm>
          <a:prstGeom prst="chevron">
            <a:avLst/>
          </a:prstGeom>
          <a:solidFill>
            <a:srgbClr val="F3F4F6"/>
          </a:solidFill>
          <a:ln w="12700">
            <a:solidFill>
              <a:srgbClr val="F3F4F6"/>
            </a:solidFill>
            <a:prstDash val="solid"/>
          </a:ln>
        </p:spPr>
      </p:sp>
      <p:sp>
        <p:nvSpPr>
          <p:cNvPr id="13" name="funnel-step-35-5"/>
          <p:cNvSpPr/>
          <p:nvPr/>
        </p:nvSpPr>
        <p:spPr>
          <a:xfrm>
            <a:off x="7658100"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CONVERSION</a:t>
            </a:r>
            <a:endParaRPr lang="en-US" sz="800" dirty="0"/>
          </a:p>
        </p:txBody>
      </p:sp>
      <p:sp>
        <p:nvSpPr>
          <p:cNvPr id="14" name="funnel-step-35-6"/>
          <p:cNvSpPr/>
          <p:nvPr/>
        </p:nvSpPr>
        <p:spPr>
          <a:xfrm>
            <a:off x="9420225" y="1304925"/>
            <a:ext cx="1743075" cy="323850"/>
          </a:xfrm>
          <a:prstGeom prst="chevron">
            <a:avLst/>
          </a:prstGeom>
          <a:solidFill>
            <a:srgbClr val="F3F4F6"/>
          </a:solidFill>
          <a:ln w="12700">
            <a:solidFill>
              <a:srgbClr val="F3F4F6"/>
            </a:solidFill>
            <a:prstDash val="solid"/>
          </a:ln>
        </p:spPr>
      </p:sp>
      <p:sp>
        <p:nvSpPr>
          <p:cNvPr id="15" name="funnel-step-35-6"/>
          <p:cNvSpPr/>
          <p:nvPr/>
        </p:nvSpPr>
        <p:spPr>
          <a:xfrm>
            <a:off x="9420225"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RETENTION</a:t>
            </a:r>
            <a:endParaRPr lang="en-US" sz="800" dirty="0"/>
          </a:p>
        </p:txBody>
      </p:sp>
      <p:sp>
        <p:nvSpPr>
          <p:cNvPr id="16" name="artifact-card-35"/>
          <p:cNvSpPr/>
          <p:nvPr/>
        </p:nvSpPr>
        <p:spPr>
          <a:xfrm>
            <a:off x="609600" y="1743075"/>
            <a:ext cx="10591800" cy="4410075"/>
          </a:xfrm>
          <a:prstGeom prst="rect">
            <a:avLst/>
          </a:prstGeom>
          <a:solidFill>
            <a:srgbClr val="FFFFFF"/>
          </a:solidFill>
          <a:ln w="12700">
            <a:solidFill>
              <a:srgbClr val="E5E7EB"/>
            </a:solidFill>
            <a:prstDash val="solid"/>
          </a:ln>
        </p:spPr>
      </p:sp>
      <p:sp>
        <p:nvSpPr>
          <p:cNvPr id="17" name="artifact-field-label-35-1-1"/>
          <p:cNvSpPr/>
          <p:nvPr/>
        </p:nvSpPr>
        <p:spPr>
          <a:xfrm>
            <a:off x="819150" y="18954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STAGE GOAL</a:t>
            </a:r>
            <a:endParaRPr lang="en-US" sz="800" dirty="0"/>
          </a:p>
        </p:txBody>
      </p:sp>
      <p:sp>
        <p:nvSpPr>
          <p:cNvPr id="18" name="artifact-field-value-35-1-1"/>
          <p:cNvSpPr/>
          <p:nvPr/>
        </p:nvSpPr>
        <p:spPr>
          <a:xfrm>
            <a:off x="819150" y="21050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Give each buying-committee participant enough relevant information to assess organizational and technical fit.</a:t>
            </a:r>
            <a:endParaRPr lang="en-US" sz="975" dirty="0"/>
          </a:p>
        </p:txBody>
      </p:sp>
      <p:sp>
        <p:nvSpPr>
          <p:cNvPr id="19" name="artifact-field-label-35-1-2"/>
          <p:cNvSpPr/>
          <p:nvPr/>
        </p:nvSpPr>
        <p:spPr>
          <a:xfrm>
            <a:off x="819150" y="25717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ASSETS</a:t>
            </a:r>
            <a:endParaRPr lang="en-US" sz="800" dirty="0"/>
          </a:p>
        </p:txBody>
      </p:sp>
      <p:sp>
        <p:nvSpPr>
          <p:cNvPr id="20" name="artifact-bullet-list-35-1-2"/>
          <p:cNvSpPr/>
          <p:nvPr/>
        </p:nvSpPr>
        <p:spPr>
          <a:xfrm>
            <a:off x="819150" y="2781300"/>
            <a:ext cx="4876800" cy="13335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Integration pages because technical fit is a core buying question.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IT technical evaluation guide because IT needs system boundaries, permissions, and implementation clarity.</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Operations evaluation guide because the operational sponsor needs actionability and accountability.</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Executive brief because leadership needs prioritization and a defensible value narrative.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ROI methodology page because the committee needs a transparent model rather than an unsupported savings claim.</a:t>
            </a:r>
            <a:endParaRPr lang="en-US" sz="925" dirty="0"/>
          </a:p>
        </p:txBody>
      </p:sp>
      <p:sp>
        <p:nvSpPr>
          <p:cNvPr id="21" name="artifact-field-label-35-1-3"/>
          <p:cNvSpPr/>
          <p:nvPr/>
        </p:nvSpPr>
        <p:spPr>
          <a:xfrm>
            <a:off x="819150" y="42005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MINDSET</a:t>
            </a:r>
            <a:endParaRPr lang="en-US" sz="800" dirty="0"/>
          </a:p>
        </p:txBody>
      </p:sp>
      <p:sp>
        <p:nvSpPr>
          <p:cNvPr id="22" name="artifact-field-value-35-1-3"/>
          <p:cNvSpPr/>
          <p:nvPr/>
        </p:nvSpPr>
        <p:spPr>
          <a:xfrm>
            <a:off x="819150" y="441007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The buyer needs to compare approaches and determine whether RelayOps can fit the existing environment and improvement process.</a:t>
            </a:r>
            <a:endParaRPr lang="en-US" sz="975" dirty="0"/>
          </a:p>
        </p:txBody>
      </p:sp>
      <p:sp>
        <p:nvSpPr>
          <p:cNvPr id="23" name="artifact-field-label-35-1-4"/>
          <p:cNvSpPr/>
          <p:nvPr/>
        </p:nvSpPr>
        <p:spPr>
          <a:xfrm>
            <a:off x="819150" y="48768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CORE MESSAGE</a:t>
            </a:r>
            <a:endParaRPr lang="en-US" sz="800" dirty="0"/>
          </a:p>
        </p:txBody>
      </p:sp>
      <p:sp>
        <p:nvSpPr>
          <p:cNvPr id="24" name="artifact-field-value-35-1-4"/>
          <p:cNvSpPr/>
          <p:nvPr/>
        </p:nvSpPr>
        <p:spPr>
          <a:xfrm>
            <a:off x="819150" y="508635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RelayOps is intended to complement existing systems while giving operations, IT, and leadership a shared basis for investigating workflow issues.</a:t>
            </a:r>
            <a:endParaRPr lang="en-US" sz="975" dirty="0"/>
          </a:p>
        </p:txBody>
      </p:sp>
      <p:sp>
        <p:nvSpPr>
          <p:cNvPr id="25" name="artifact-field-label-35-1-5"/>
          <p:cNvSpPr/>
          <p:nvPr/>
        </p:nvSpPr>
        <p:spPr>
          <a:xfrm>
            <a:off x="819150" y="555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CTA</a:t>
            </a:r>
            <a:endParaRPr lang="en-US" sz="800" dirty="0"/>
          </a:p>
        </p:txBody>
      </p:sp>
      <p:sp>
        <p:nvSpPr>
          <p:cNvPr id="26" name="artifact-field-value-35-1-5"/>
          <p:cNvSpPr/>
          <p:nvPr/>
        </p:nvSpPr>
        <p:spPr>
          <a:xfrm>
            <a:off x="819150" y="576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Build your workflow evaluation brief.</a:t>
            </a:r>
            <a:endParaRPr lang="en-US" sz="975" dirty="0"/>
          </a:p>
        </p:txBody>
      </p:sp>
      <p:sp>
        <p:nvSpPr>
          <p:cNvPr id="27" name="artifact-field-label-35-2-1"/>
          <p:cNvSpPr/>
          <p:nvPr/>
        </p:nvSpPr>
        <p:spPr>
          <a:xfrm>
            <a:off x="6115050" y="18954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CHANNELS</a:t>
            </a:r>
            <a:endParaRPr lang="en-US" sz="800" dirty="0"/>
          </a:p>
        </p:txBody>
      </p:sp>
      <p:sp>
        <p:nvSpPr>
          <p:cNvPr id="28" name="artifact-pill-35-2-1-1"/>
          <p:cNvSpPr/>
          <p:nvPr/>
        </p:nvSpPr>
        <p:spPr>
          <a:xfrm>
            <a:off x="6115050" y="2105025"/>
            <a:ext cx="685800" cy="228600"/>
          </a:xfrm>
          <a:prstGeom prst="roundRect">
            <a:avLst/>
          </a:prstGeom>
          <a:solidFill>
            <a:srgbClr val="EFF6FF"/>
          </a:solidFill>
          <a:ln w="12700">
            <a:solidFill>
              <a:srgbClr val="DBEAFE"/>
            </a:solidFill>
            <a:prstDash val="solid"/>
          </a:ln>
        </p:spPr>
      </p:sp>
      <p:sp>
        <p:nvSpPr>
          <p:cNvPr id="29" name="artifact-pill-35-2-1-1"/>
          <p:cNvSpPr/>
          <p:nvPr/>
        </p:nvSpPr>
        <p:spPr>
          <a:xfrm>
            <a:off x="6115050" y="2105025"/>
            <a:ext cx="6858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Website.</a:t>
            </a:r>
            <a:endParaRPr lang="en-US" sz="850" dirty="0"/>
          </a:p>
        </p:txBody>
      </p:sp>
      <p:sp>
        <p:nvSpPr>
          <p:cNvPr id="30" name="artifact-pill-35-2-1-2"/>
          <p:cNvSpPr/>
          <p:nvPr/>
        </p:nvSpPr>
        <p:spPr>
          <a:xfrm>
            <a:off x="6877050" y="2105025"/>
            <a:ext cx="1085850" cy="228600"/>
          </a:xfrm>
          <a:prstGeom prst="roundRect">
            <a:avLst/>
          </a:prstGeom>
          <a:solidFill>
            <a:srgbClr val="EFF6FF"/>
          </a:solidFill>
          <a:ln w="12700">
            <a:solidFill>
              <a:srgbClr val="DBEAFE"/>
            </a:solidFill>
            <a:prstDash val="solid"/>
          </a:ln>
        </p:spPr>
      </p:sp>
      <p:sp>
        <p:nvSpPr>
          <p:cNvPr id="31" name="artifact-pill-35-2-1-2"/>
          <p:cNvSpPr/>
          <p:nvPr/>
        </p:nvSpPr>
        <p:spPr>
          <a:xfrm>
            <a:off x="6877050" y="2105025"/>
            <a:ext cx="10858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Organic search.</a:t>
            </a:r>
            <a:endParaRPr lang="en-US" sz="850" dirty="0"/>
          </a:p>
        </p:txBody>
      </p:sp>
      <p:sp>
        <p:nvSpPr>
          <p:cNvPr id="32" name="artifact-pill-35-2-1-3"/>
          <p:cNvSpPr/>
          <p:nvPr/>
        </p:nvSpPr>
        <p:spPr>
          <a:xfrm>
            <a:off x="8039100" y="2105025"/>
            <a:ext cx="1657350" cy="228600"/>
          </a:xfrm>
          <a:prstGeom prst="roundRect">
            <a:avLst/>
          </a:prstGeom>
          <a:solidFill>
            <a:srgbClr val="EFF6FF"/>
          </a:solidFill>
          <a:ln w="12700">
            <a:solidFill>
              <a:srgbClr val="DBEAFE"/>
            </a:solidFill>
            <a:prstDash val="solid"/>
          </a:ln>
        </p:spPr>
      </p:sp>
      <p:sp>
        <p:nvSpPr>
          <p:cNvPr id="33" name="artifact-pill-35-2-1-3"/>
          <p:cNvSpPr/>
          <p:nvPr/>
        </p:nvSpPr>
        <p:spPr>
          <a:xfrm>
            <a:off x="8039100" y="2105025"/>
            <a:ext cx="1657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LinkedIn and retargeting.</a:t>
            </a:r>
            <a:endParaRPr lang="en-US" sz="850" dirty="0"/>
          </a:p>
        </p:txBody>
      </p:sp>
      <p:sp>
        <p:nvSpPr>
          <p:cNvPr id="34" name="artifact-pill-35-2-1-4"/>
          <p:cNvSpPr/>
          <p:nvPr/>
        </p:nvSpPr>
        <p:spPr>
          <a:xfrm>
            <a:off x="6115050" y="2381250"/>
            <a:ext cx="2286000" cy="228600"/>
          </a:xfrm>
          <a:prstGeom prst="roundRect">
            <a:avLst/>
          </a:prstGeom>
          <a:solidFill>
            <a:srgbClr val="EFF6FF"/>
          </a:solidFill>
          <a:ln w="12700">
            <a:solidFill>
              <a:srgbClr val="DBEAFE"/>
            </a:solidFill>
            <a:prstDash val="solid"/>
          </a:ln>
        </p:spPr>
      </p:sp>
      <p:sp>
        <p:nvSpPr>
          <p:cNvPr id="35" name="artifact-pill-35-2-1-4"/>
          <p:cNvSpPr/>
          <p:nvPr/>
        </p:nvSpPr>
        <p:spPr>
          <a:xfrm>
            <a:off x="6115050" y="2381250"/>
            <a:ext cx="22860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Sales email and discovery follow-up.</a:t>
            </a:r>
            <a:endParaRPr lang="en-US" sz="850" dirty="0"/>
          </a:p>
        </p:txBody>
      </p:sp>
      <p:sp>
        <p:nvSpPr>
          <p:cNvPr id="36" name="artifact-field-label-35-2-2"/>
          <p:cNvSpPr/>
          <p:nvPr/>
        </p:nvSpPr>
        <p:spPr>
          <a:xfrm>
            <a:off x="6115050" y="2771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37" name="artifact-bullet-list-35-2-2"/>
          <p:cNvSpPr/>
          <p:nvPr/>
        </p:nvSpPr>
        <p:spPr>
          <a:xfrm>
            <a:off x="6115050" y="2981325"/>
            <a:ext cx="4876800" cy="342900"/>
          </a:xfrm>
          <a:prstGeom prst="rect">
            <a:avLst/>
          </a:prstGeom>
          <a:noFill/>
          <a:ln/>
        </p:spPr>
        <p:txBody>
          <a:bodyPr wrap="square" lIns="0" tIns="0" rIns="0" bIns="0" rtlCol="0" anchor="t"/>
          <a:lstStyle/>
          <a:p>
            <a:pPr marL="127000" indent="-127000">
              <a:buSzPct val="100000"/>
              <a:buChar char="•"/>
            </a:pPr>
            <a:r>
              <a:rPr lang="en-US" sz="925" dirty="0">
                <a:solidFill>
                  <a:srgbClr val="111827"/>
                </a:solidFill>
                <a:latin typeface="Aptos" pitchFamily="34" charset="0"/>
                <a:ea typeface="Aptos" pitchFamily="34" charset="-122"/>
                <a:cs typeface="Aptos" pitchFamily="34" charset="-120"/>
              </a:rPr>
              <a:t>Integration-page engagement, guide usage, multi-stakeholder sessions, sales content usage, and progression to diagnostic planning.</a:t>
            </a:r>
            <a:endParaRPr lang="en-US" sz="925" dirty="0"/>
          </a:p>
        </p:txBody>
      </p:sp>
      <p:sp>
        <p:nvSpPr>
          <p:cNvPr id="38" name="footer-rule-35"/>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9" name="footer-title-35"/>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40" name="footer-meta-35"/>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eyebrow-36"/>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7 — Campaign Architecture &amp; Funnel Flow</a:t>
            </a:r>
            <a:endParaRPr lang="en-US" sz="1100" dirty="0"/>
          </a:p>
        </p:txBody>
      </p:sp>
      <p:sp>
        <p:nvSpPr>
          <p:cNvPr id="3" name="title-36"/>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Funnel Execution — Evaluation</a:t>
            </a:r>
            <a:endParaRPr lang="en-US" sz="2500" dirty="0"/>
          </a:p>
        </p:txBody>
      </p:sp>
      <p:sp>
        <p:nvSpPr>
          <p:cNvPr id="4" name="funnel-step-36-1"/>
          <p:cNvSpPr/>
          <p:nvPr/>
        </p:nvSpPr>
        <p:spPr>
          <a:xfrm>
            <a:off x="609600" y="1304925"/>
            <a:ext cx="1743075" cy="323850"/>
          </a:xfrm>
          <a:prstGeom prst="homePlate">
            <a:avLst/>
          </a:prstGeom>
          <a:solidFill>
            <a:srgbClr val="F3F4F6"/>
          </a:solidFill>
          <a:ln w="12700">
            <a:solidFill>
              <a:srgbClr val="F3F4F6"/>
            </a:solidFill>
            <a:prstDash val="solid"/>
          </a:ln>
        </p:spPr>
      </p:sp>
      <p:sp>
        <p:nvSpPr>
          <p:cNvPr id="5" name="funnel-step-36-1"/>
          <p:cNvSpPr/>
          <p:nvPr/>
        </p:nvSpPr>
        <p:spPr>
          <a:xfrm>
            <a:off x="609600"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AWARENESS</a:t>
            </a:r>
            <a:endParaRPr lang="en-US" sz="800" dirty="0"/>
          </a:p>
        </p:txBody>
      </p:sp>
      <p:sp>
        <p:nvSpPr>
          <p:cNvPr id="6" name="funnel-step-36-2"/>
          <p:cNvSpPr/>
          <p:nvPr/>
        </p:nvSpPr>
        <p:spPr>
          <a:xfrm>
            <a:off x="2371725" y="1304925"/>
            <a:ext cx="1743075" cy="323850"/>
          </a:xfrm>
          <a:prstGeom prst="chevron">
            <a:avLst/>
          </a:prstGeom>
          <a:solidFill>
            <a:srgbClr val="F3F4F6"/>
          </a:solidFill>
          <a:ln w="12700">
            <a:solidFill>
              <a:srgbClr val="F3F4F6"/>
            </a:solidFill>
            <a:prstDash val="solid"/>
          </a:ln>
        </p:spPr>
      </p:sp>
      <p:sp>
        <p:nvSpPr>
          <p:cNvPr id="7" name="funnel-step-36-2"/>
          <p:cNvSpPr/>
          <p:nvPr/>
        </p:nvSpPr>
        <p:spPr>
          <a:xfrm>
            <a:off x="2371725"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INTEREST</a:t>
            </a:r>
            <a:endParaRPr lang="en-US" sz="800" dirty="0"/>
          </a:p>
        </p:txBody>
      </p:sp>
      <p:sp>
        <p:nvSpPr>
          <p:cNvPr id="8" name="funnel-step-36-3"/>
          <p:cNvSpPr/>
          <p:nvPr/>
        </p:nvSpPr>
        <p:spPr>
          <a:xfrm>
            <a:off x="4133850" y="1304925"/>
            <a:ext cx="1743075" cy="323850"/>
          </a:xfrm>
          <a:prstGeom prst="chevron">
            <a:avLst/>
          </a:prstGeom>
          <a:solidFill>
            <a:srgbClr val="F3F4F6"/>
          </a:solidFill>
          <a:ln w="12700">
            <a:solidFill>
              <a:srgbClr val="F3F4F6"/>
            </a:solidFill>
            <a:prstDash val="solid"/>
          </a:ln>
        </p:spPr>
      </p:sp>
      <p:sp>
        <p:nvSpPr>
          <p:cNvPr id="9" name="funnel-step-36-3"/>
          <p:cNvSpPr/>
          <p:nvPr/>
        </p:nvSpPr>
        <p:spPr>
          <a:xfrm>
            <a:off x="4133850"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CONSIDERATION</a:t>
            </a:r>
            <a:endParaRPr lang="en-US" sz="800" dirty="0"/>
          </a:p>
        </p:txBody>
      </p:sp>
      <p:sp>
        <p:nvSpPr>
          <p:cNvPr id="10" name="funnel-step-36-4"/>
          <p:cNvSpPr/>
          <p:nvPr/>
        </p:nvSpPr>
        <p:spPr>
          <a:xfrm>
            <a:off x="5895975" y="1304925"/>
            <a:ext cx="1743075" cy="323850"/>
          </a:xfrm>
          <a:prstGeom prst="chevron">
            <a:avLst/>
          </a:prstGeom>
          <a:solidFill>
            <a:srgbClr val="274C78"/>
          </a:solidFill>
          <a:ln w="12700">
            <a:solidFill>
              <a:srgbClr val="274C78"/>
            </a:solidFill>
            <a:prstDash val="solid"/>
          </a:ln>
        </p:spPr>
      </p:sp>
      <p:sp>
        <p:nvSpPr>
          <p:cNvPr id="11" name="funnel-step-36-4"/>
          <p:cNvSpPr/>
          <p:nvPr/>
        </p:nvSpPr>
        <p:spPr>
          <a:xfrm>
            <a:off x="5895975"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FFFFFF"/>
                </a:solidFill>
                <a:latin typeface="Aptos" pitchFamily="34" charset="0"/>
                <a:ea typeface="Aptos" pitchFamily="34" charset="-122"/>
                <a:cs typeface="Aptos" pitchFamily="34" charset="-120"/>
              </a:rPr>
              <a:t>EVALUATION</a:t>
            </a:r>
            <a:endParaRPr lang="en-US" sz="800" dirty="0"/>
          </a:p>
        </p:txBody>
      </p:sp>
      <p:sp>
        <p:nvSpPr>
          <p:cNvPr id="12" name="funnel-step-36-5"/>
          <p:cNvSpPr/>
          <p:nvPr/>
        </p:nvSpPr>
        <p:spPr>
          <a:xfrm>
            <a:off x="7658100" y="1304925"/>
            <a:ext cx="1743075" cy="323850"/>
          </a:xfrm>
          <a:prstGeom prst="chevron">
            <a:avLst/>
          </a:prstGeom>
          <a:solidFill>
            <a:srgbClr val="F3F4F6"/>
          </a:solidFill>
          <a:ln w="12700">
            <a:solidFill>
              <a:srgbClr val="F3F4F6"/>
            </a:solidFill>
            <a:prstDash val="solid"/>
          </a:ln>
        </p:spPr>
      </p:sp>
      <p:sp>
        <p:nvSpPr>
          <p:cNvPr id="13" name="funnel-step-36-5"/>
          <p:cNvSpPr/>
          <p:nvPr/>
        </p:nvSpPr>
        <p:spPr>
          <a:xfrm>
            <a:off x="7658100"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CONVERSION</a:t>
            </a:r>
            <a:endParaRPr lang="en-US" sz="800" dirty="0"/>
          </a:p>
        </p:txBody>
      </p:sp>
      <p:sp>
        <p:nvSpPr>
          <p:cNvPr id="14" name="funnel-step-36-6"/>
          <p:cNvSpPr/>
          <p:nvPr/>
        </p:nvSpPr>
        <p:spPr>
          <a:xfrm>
            <a:off x="9420225" y="1304925"/>
            <a:ext cx="1743075" cy="323850"/>
          </a:xfrm>
          <a:prstGeom prst="chevron">
            <a:avLst/>
          </a:prstGeom>
          <a:solidFill>
            <a:srgbClr val="F3F4F6"/>
          </a:solidFill>
          <a:ln w="12700">
            <a:solidFill>
              <a:srgbClr val="F3F4F6"/>
            </a:solidFill>
            <a:prstDash val="solid"/>
          </a:ln>
        </p:spPr>
      </p:sp>
      <p:sp>
        <p:nvSpPr>
          <p:cNvPr id="15" name="funnel-step-36-6"/>
          <p:cNvSpPr/>
          <p:nvPr/>
        </p:nvSpPr>
        <p:spPr>
          <a:xfrm>
            <a:off x="9420225"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RETENTION</a:t>
            </a:r>
            <a:endParaRPr lang="en-US" sz="800" dirty="0"/>
          </a:p>
        </p:txBody>
      </p:sp>
      <p:sp>
        <p:nvSpPr>
          <p:cNvPr id="16" name="artifact-card-36"/>
          <p:cNvSpPr/>
          <p:nvPr/>
        </p:nvSpPr>
        <p:spPr>
          <a:xfrm>
            <a:off x="609600" y="1743075"/>
            <a:ext cx="10591800" cy="4410075"/>
          </a:xfrm>
          <a:prstGeom prst="rect">
            <a:avLst/>
          </a:prstGeom>
          <a:solidFill>
            <a:srgbClr val="FFFFFF"/>
          </a:solidFill>
          <a:ln w="12700">
            <a:solidFill>
              <a:srgbClr val="E5E7EB"/>
            </a:solidFill>
            <a:prstDash val="solid"/>
          </a:ln>
        </p:spPr>
      </p:sp>
      <p:sp>
        <p:nvSpPr>
          <p:cNvPr id="17" name="artifact-field-label-36-1-1"/>
          <p:cNvSpPr/>
          <p:nvPr/>
        </p:nvSpPr>
        <p:spPr>
          <a:xfrm>
            <a:off x="819150" y="18954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STAGE GOAL</a:t>
            </a:r>
            <a:endParaRPr lang="en-US" sz="800" dirty="0"/>
          </a:p>
        </p:txBody>
      </p:sp>
      <p:sp>
        <p:nvSpPr>
          <p:cNvPr id="18" name="artifact-field-value-36-1-1"/>
          <p:cNvSpPr/>
          <p:nvPr/>
        </p:nvSpPr>
        <p:spPr>
          <a:xfrm>
            <a:off x="819150" y="21050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Resolve technical, trust, implementation, and business-case objections and define a responsible proof plan.</a:t>
            </a:r>
            <a:endParaRPr lang="en-US" sz="975" dirty="0"/>
          </a:p>
        </p:txBody>
      </p:sp>
      <p:sp>
        <p:nvSpPr>
          <p:cNvPr id="19" name="artifact-field-label-36-1-2"/>
          <p:cNvSpPr/>
          <p:nvPr/>
        </p:nvSpPr>
        <p:spPr>
          <a:xfrm>
            <a:off x="819150" y="25717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ASSETS</a:t>
            </a:r>
            <a:endParaRPr lang="en-US" sz="800" dirty="0"/>
          </a:p>
        </p:txBody>
      </p:sp>
      <p:sp>
        <p:nvSpPr>
          <p:cNvPr id="20" name="artifact-bullet-list-36-1-2"/>
          <p:cNvSpPr/>
          <p:nvPr/>
        </p:nvSpPr>
        <p:spPr>
          <a:xfrm>
            <a:off x="819150" y="2781300"/>
            <a:ext cx="4876800" cy="10287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Trust center because security and privacy evidence must be centrally accessible.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Technical architecture and data-flow overview because IT needs reviewable implementation detail.</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Buying-committee scorecard because multiple stakeholders need shared criteria.</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Diagnostic sample output because buyers need to understand the expected deliverable.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Proof-plan template because it turns interest into a governed evaluation.</a:t>
            </a:r>
            <a:endParaRPr lang="en-US" sz="925" dirty="0"/>
          </a:p>
        </p:txBody>
      </p:sp>
      <p:sp>
        <p:nvSpPr>
          <p:cNvPr id="21" name="artifact-field-label-36-1-3"/>
          <p:cNvSpPr/>
          <p:nvPr/>
        </p:nvSpPr>
        <p:spPr>
          <a:xfrm>
            <a:off x="819150" y="38957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MINDSET</a:t>
            </a:r>
            <a:endParaRPr lang="en-US" sz="800" dirty="0"/>
          </a:p>
        </p:txBody>
      </p:sp>
      <p:sp>
        <p:nvSpPr>
          <p:cNvPr id="22" name="artifact-field-value-36-1-3"/>
          <p:cNvSpPr/>
          <p:nvPr/>
        </p:nvSpPr>
        <p:spPr>
          <a:xfrm>
            <a:off x="819150" y="410527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The committee is willing to engage but requires verified details and clear evaluation criteria.</a:t>
            </a:r>
            <a:endParaRPr lang="en-US" sz="975" dirty="0"/>
          </a:p>
        </p:txBody>
      </p:sp>
      <p:sp>
        <p:nvSpPr>
          <p:cNvPr id="23" name="artifact-field-label-36-1-4"/>
          <p:cNvSpPr/>
          <p:nvPr/>
        </p:nvSpPr>
        <p:spPr>
          <a:xfrm>
            <a:off x="819150" y="4410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CORE MESSAGE</a:t>
            </a:r>
            <a:endParaRPr lang="en-US" sz="800" dirty="0"/>
          </a:p>
        </p:txBody>
      </p:sp>
      <p:sp>
        <p:nvSpPr>
          <p:cNvPr id="24" name="artifact-field-value-36-1-4"/>
          <p:cNvSpPr/>
          <p:nvPr/>
        </p:nvSpPr>
        <p:spPr>
          <a:xfrm>
            <a:off x="819150" y="4619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Evaluate RelayOps through a documented workflow, transparent technical boundaries, agreed measures, and explicit assumptions.</a:t>
            </a:r>
            <a:endParaRPr lang="en-US" sz="975" dirty="0"/>
          </a:p>
        </p:txBody>
      </p:sp>
      <p:sp>
        <p:nvSpPr>
          <p:cNvPr id="25" name="artifact-field-label-36-1-5"/>
          <p:cNvSpPr/>
          <p:nvPr/>
        </p:nvSpPr>
        <p:spPr>
          <a:xfrm>
            <a:off x="819150" y="5086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CTA</a:t>
            </a:r>
            <a:endParaRPr lang="en-US" sz="800" dirty="0"/>
          </a:p>
        </p:txBody>
      </p:sp>
      <p:sp>
        <p:nvSpPr>
          <p:cNvPr id="26" name="artifact-field-value-36-1-5"/>
          <p:cNvSpPr/>
          <p:nvPr/>
        </p:nvSpPr>
        <p:spPr>
          <a:xfrm>
            <a:off x="819150" y="5295900"/>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Plan a tailored workflow diagnostic.</a:t>
            </a:r>
            <a:endParaRPr lang="en-US" sz="975" dirty="0"/>
          </a:p>
        </p:txBody>
      </p:sp>
      <p:sp>
        <p:nvSpPr>
          <p:cNvPr id="27" name="artifact-field-label-36-2-1"/>
          <p:cNvSpPr/>
          <p:nvPr/>
        </p:nvSpPr>
        <p:spPr>
          <a:xfrm>
            <a:off x="6115050" y="18954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CHANNELS</a:t>
            </a:r>
            <a:endParaRPr lang="en-US" sz="800" dirty="0"/>
          </a:p>
        </p:txBody>
      </p:sp>
      <p:sp>
        <p:nvSpPr>
          <p:cNvPr id="28" name="artifact-pill-36-2-1-1"/>
          <p:cNvSpPr/>
          <p:nvPr/>
        </p:nvSpPr>
        <p:spPr>
          <a:xfrm>
            <a:off x="6115050" y="2105025"/>
            <a:ext cx="685800" cy="228600"/>
          </a:xfrm>
          <a:prstGeom prst="roundRect">
            <a:avLst/>
          </a:prstGeom>
          <a:solidFill>
            <a:srgbClr val="EFF6FF"/>
          </a:solidFill>
          <a:ln w="12700">
            <a:solidFill>
              <a:srgbClr val="DBEAFE"/>
            </a:solidFill>
            <a:prstDash val="solid"/>
          </a:ln>
        </p:spPr>
      </p:sp>
      <p:sp>
        <p:nvSpPr>
          <p:cNvPr id="29" name="artifact-pill-36-2-1-1"/>
          <p:cNvSpPr/>
          <p:nvPr/>
        </p:nvSpPr>
        <p:spPr>
          <a:xfrm>
            <a:off x="6115050" y="2105025"/>
            <a:ext cx="6858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Website.</a:t>
            </a:r>
            <a:endParaRPr lang="en-US" sz="850" dirty="0"/>
          </a:p>
        </p:txBody>
      </p:sp>
      <p:sp>
        <p:nvSpPr>
          <p:cNvPr id="30" name="artifact-pill-36-2-1-2"/>
          <p:cNvSpPr/>
          <p:nvPr/>
        </p:nvSpPr>
        <p:spPr>
          <a:xfrm>
            <a:off x="6877050" y="2105025"/>
            <a:ext cx="1657350" cy="228600"/>
          </a:xfrm>
          <a:prstGeom prst="roundRect">
            <a:avLst/>
          </a:prstGeom>
          <a:solidFill>
            <a:srgbClr val="EFF6FF"/>
          </a:solidFill>
          <a:ln w="12700">
            <a:solidFill>
              <a:srgbClr val="DBEAFE"/>
            </a:solidFill>
            <a:prstDash val="solid"/>
          </a:ln>
        </p:spPr>
      </p:sp>
      <p:sp>
        <p:nvSpPr>
          <p:cNvPr id="31" name="artifact-pill-36-2-1-2"/>
          <p:cNvSpPr/>
          <p:nvPr/>
        </p:nvSpPr>
        <p:spPr>
          <a:xfrm>
            <a:off x="6877050" y="2105025"/>
            <a:ext cx="1657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Sales meetings and email.</a:t>
            </a:r>
            <a:endParaRPr lang="en-US" sz="850" dirty="0"/>
          </a:p>
        </p:txBody>
      </p:sp>
      <p:sp>
        <p:nvSpPr>
          <p:cNvPr id="32" name="artifact-pill-36-2-1-3"/>
          <p:cNvSpPr/>
          <p:nvPr/>
        </p:nvSpPr>
        <p:spPr>
          <a:xfrm>
            <a:off x="8610600" y="2105025"/>
            <a:ext cx="1371600" cy="228600"/>
          </a:xfrm>
          <a:prstGeom prst="roundRect">
            <a:avLst/>
          </a:prstGeom>
          <a:solidFill>
            <a:srgbClr val="EFF6FF"/>
          </a:solidFill>
          <a:ln w="12700">
            <a:solidFill>
              <a:srgbClr val="DBEAFE"/>
            </a:solidFill>
            <a:prstDash val="solid"/>
          </a:ln>
        </p:spPr>
      </p:sp>
      <p:sp>
        <p:nvSpPr>
          <p:cNvPr id="33" name="artifact-pill-36-2-1-3"/>
          <p:cNvSpPr/>
          <p:nvPr/>
        </p:nvSpPr>
        <p:spPr>
          <a:xfrm>
            <a:off x="8610600" y="2105025"/>
            <a:ext cx="13716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Account retargeting.</a:t>
            </a:r>
            <a:endParaRPr lang="en-US" sz="850" dirty="0"/>
          </a:p>
        </p:txBody>
      </p:sp>
      <p:sp>
        <p:nvSpPr>
          <p:cNvPr id="34" name="artifact-pill-36-2-1-4"/>
          <p:cNvSpPr/>
          <p:nvPr/>
        </p:nvSpPr>
        <p:spPr>
          <a:xfrm>
            <a:off x="6115050" y="2381250"/>
            <a:ext cx="2171700" cy="228600"/>
          </a:xfrm>
          <a:prstGeom prst="roundRect">
            <a:avLst/>
          </a:prstGeom>
          <a:solidFill>
            <a:srgbClr val="EFF6FF"/>
          </a:solidFill>
          <a:ln w="12700">
            <a:solidFill>
              <a:srgbClr val="DBEAFE"/>
            </a:solidFill>
            <a:prstDash val="solid"/>
          </a:ln>
        </p:spPr>
      </p:sp>
      <p:sp>
        <p:nvSpPr>
          <p:cNvPr id="35" name="artifact-pill-36-2-1-4"/>
          <p:cNvSpPr/>
          <p:nvPr/>
        </p:nvSpPr>
        <p:spPr>
          <a:xfrm>
            <a:off x="6115050" y="2381250"/>
            <a:ext cx="21717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Approved sales content repository.</a:t>
            </a:r>
            <a:endParaRPr lang="en-US" sz="850" dirty="0"/>
          </a:p>
        </p:txBody>
      </p:sp>
      <p:sp>
        <p:nvSpPr>
          <p:cNvPr id="36" name="artifact-field-label-36-2-2"/>
          <p:cNvSpPr/>
          <p:nvPr/>
        </p:nvSpPr>
        <p:spPr>
          <a:xfrm>
            <a:off x="6115050" y="2771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37" name="artifact-bullet-list-36-2-2"/>
          <p:cNvSpPr/>
          <p:nvPr/>
        </p:nvSpPr>
        <p:spPr>
          <a:xfrm>
            <a:off x="6115050" y="2981325"/>
            <a:ext cx="4876800" cy="342900"/>
          </a:xfrm>
          <a:prstGeom prst="rect">
            <a:avLst/>
          </a:prstGeom>
          <a:noFill/>
          <a:ln/>
        </p:spPr>
        <p:txBody>
          <a:bodyPr wrap="square" lIns="0" tIns="0" rIns="0" bIns="0" rtlCol="0" anchor="t"/>
          <a:lstStyle/>
          <a:p>
            <a:pPr marL="127000" indent="-127000">
              <a:buSzPct val="100000"/>
              <a:buChar char="•"/>
            </a:pPr>
            <a:r>
              <a:rPr lang="en-US" sz="925" dirty="0">
                <a:solidFill>
                  <a:srgbClr val="111827"/>
                </a:solidFill>
                <a:latin typeface="Aptos" pitchFamily="34" charset="0"/>
                <a:ea typeface="Aptos" pitchFamily="34" charset="-122"/>
                <a:cs typeface="Aptos" pitchFamily="34" charset="-120"/>
              </a:rPr>
              <a:t>Technical-review progression, stakeholder participation, diagnostic acceptance, objection resolution, and movement to a booked meeting.</a:t>
            </a:r>
            <a:endParaRPr lang="en-US" sz="925" dirty="0"/>
          </a:p>
        </p:txBody>
      </p:sp>
      <p:sp>
        <p:nvSpPr>
          <p:cNvPr id="38" name="footer-rule-36"/>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9" name="footer-title-36"/>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40" name="footer-meta-36"/>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eyebrow-37"/>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7 — Campaign Architecture &amp; Funnel Flow</a:t>
            </a:r>
            <a:endParaRPr lang="en-US" sz="1100" dirty="0"/>
          </a:p>
        </p:txBody>
      </p:sp>
      <p:sp>
        <p:nvSpPr>
          <p:cNvPr id="3" name="title-37"/>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Funnel Execution — Conversion</a:t>
            </a:r>
            <a:endParaRPr lang="en-US" sz="2500" dirty="0"/>
          </a:p>
        </p:txBody>
      </p:sp>
      <p:sp>
        <p:nvSpPr>
          <p:cNvPr id="4" name="funnel-step-37-1"/>
          <p:cNvSpPr/>
          <p:nvPr/>
        </p:nvSpPr>
        <p:spPr>
          <a:xfrm>
            <a:off x="609600" y="1304925"/>
            <a:ext cx="1743075" cy="323850"/>
          </a:xfrm>
          <a:prstGeom prst="homePlate">
            <a:avLst/>
          </a:prstGeom>
          <a:solidFill>
            <a:srgbClr val="F3F4F6"/>
          </a:solidFill>
          <a:ln w="12700">
            <a:solidFill>
              <a:srgbClr val="F3F4F6"/>
            </a:solidFill>
            <a:prstDash val="solid"/>
          </a:ln>
        </p:spPr>
      </p:sp>
      <p:sp>
        <p:nvSpPr>
          <p:cNvPr id="5" name="funnel-step-37-1"/>
          <p:cNvSpPr/>
          <p:nvPr/>
        </p:nvSpPr>
        <p:spPr>
          <a:xfrm>
            <a:off x="609600"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AWARENESS</a:t>
            </a:r>
            <a:endParaRPr lang="en-US" sz="800" dirty="0"/>
          </a:p>
        </p:txBody>
      </p:sp>
      <p:sp>
        <p:nvSpPr>
          <p:cNvPr id="6" name="funnel-step-37-2"/>
          <p:cNvSpPr/>
          <p:nvPr/>
        </p:nvSpPr>
        <p:spPr>
          <a:xfrm>
            <a:off x="2371725" y="1304925"/>
            <a:ext cx="1743075" cy="323850"/>
          </a:xfrm>
          <a:prstGeom prst="chevron">
            <a:avLst/>
          </a:prstGeom>
          <a:solidFill>
            <a:srgbClr val="F3F4F6"/>
          </a:solidFill>
          <a:ln w="12700">
            <a:solidFill>
              <a:srgbClr val="F3F4F6"/>
            </a:solidFill>
            <a:prstDash val="solid"/>
          </a:ln>
        </p:spPr>
      </p:sp>
      <p:sp>
        <p:nvSpPr>
          <p:cNvPr id="7" name="funnel-step-37-2"/>
          <p:cNvSpPr/>
          <p:nvPr/>
        </p:nvSpPr>
        <p:spPr>
          <a:xfrm>
            <a:off x="2371725"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INTEREST</a:t>
            </a:r>
            <a:endParaRPr lang="en-US" sz="800" dirty="0"/>
          </a:p>
        </p:txBody>
      </p:sp>
      <p:sp>
        <p:nvSpPr>
          <p:cNvPr id="8" name="funnel-step-37-3"/>
          <p:cNvSpPr/>
          <p:nvPr/>
        </p:nvSpPr>
        <p:spPr>
          <a:xfrm>
            <a:off x="4133850" y="1304925"/>
            <a:ext cx="1743075" cy="323850"/>
          </a:xfrm>
          <a:prstGeom prst="chevron">
            <a:avLst/>
          </a:prstGeom>
          <a:solidFill>
            <a:srgbClr val="F3F4F6"/>
          </a:solidFill>
          <a:ln w="12700">
            <a:solidFill>
              <a:srgbClr val="F3F4F6"/>
            </a:solidFill>
            <a:prstDash val="solid"/>
          </a:ln>
        </p:spPr>
      </p:sp>
      <p:sp>
        <p:nvSpPr>
          <p:cNvPr id="9" name="funnel-step-37-3"/>
          <p:cNvSpPr/>
          <p:nvPr/>
        </p:nvSpPr>
        <p:spPr>
          <a:xfrm>
            <a:off x="4133850"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CONSIDERATION</a:t>
            </a:r>
            <a:endParaRPr lang="en-US" sz="800" dirty="0"/>
          </a:p>
        </p:txBody>
      </p:sp>
      <p:sp>
        <p:nvSpPr>
          <p:cNvPr id="10" name="funnel-step-37-4"/>
          <p:cNvSpPr/>
          <p:nvPr/>
        </p:nvSpPr>
        <p:spPr>
          <a:xfrm>
            <a:off x="5895975" y="1304925"/>
            <a:ext cx="1743075" cy="323850"/>
          </a:xfrm>
          <a:prstGeom prst="chevron">
            <a:avLst/>
          </a:prstGeom>
          <a:solidFill>
            <a:srgbClr val="F3F4F6"/>
          </a:solidFill>
          <a:ln w="12700">
            <a:solidFill>
              <a:srgbClr val="F3F4F6"/>
            </a:solidFill>
            <a:prstDash val="solid"/>
          </a:ln>
        </p:spPr>
      </p:sp>
      <p:sp>
        <p:nvSpPr>
          <p:cNvPr id="11" name="funnel-step-37-4"/>
          <p:cNvSpPr/>
          <p:nvPr/>
        </p:nvSpPr>
        <p:spPr>
          <a:xfrm>
            <a:off x="5895975"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EVALUATION</a:t>
            </a:r>
            <a:endParaRPr lang="en-US" sz="800" dirty="0"/>
          </a:p>
        </p:txBody>
      </p:sp>
      <p:sp>
        <p:nvSpPr>
          <p:cNvPr id="12" name="funnel-step-37-5"/>
          <p:cNvSpPr/>
          <p:nvPr/>
        </p:nvSpPr>
        <p:spPr>
          <a:xfrm>
            <a:off x="7658100" y="1304925"/>
            <a:ext cx="1743075" cy="323850"/>
          </a:xfrm>
          <a:prstGeom prst="chevron">
            <a:avLst/>
          </a:prstGeom>
          <a:solidFill>
            <a:srgbClr val="274C78"/>
          </a:solidFill>
          <a:ln w="12700">
            <a:solidFill>
              <a:srgbClr val="274C78"/>
            </a:solidFill>
            <a:prstDash val="solid"/>
          </a:ln>
        </p:spPr>
      </p:sp>
      <p:sp>
        <p:nvSpPr>
          <p:cNvPr id="13" name="funnel-step-37-5"/>
          <p:cNvSpPr/>
          <p:nvPr/>
        </p:nvSpPr>
        <p:spPr>
          <a:xfrm>
            <a:off x="7658100"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FFFFFF"/>
                </a:solidFill>
                <a:latin typeface="Aptos" pitchFamily="34" charset="0"/>
                <a:ea typeface="Aptos" pitchFamily="34" charset="-122"/>
                <a:cs typeface="Aptos" pitchFamily="34" charset="-120"/>
              </a:rPr>
              <a:t>CONVERSION</a:t>
            </a:r>
            <a:endParaRPr lang="en-US" sz="800" dirty="0"/>
          </a:p>
        </p:txBody>
      </p:sp>
      <p:sp>
        <p:nvSpPr>
          <p:cNvPr id="14" name="funnel-step-37-6"/>
          <p:cNvSpPr/>
          <p:nvPr/>
        </p:nvSpPr>
        <p:spPr>
          <a:xfrm>
            <a:off x="9420225" y="1304925"/>
            <a:ext cx="1743075" cy="323850"/>
          </a:xfrm>
          <a:prstGeom prst="chevron">
            <a:avLst/>
          </a:prstGeom>
          <a:solidFill>
            <a:srgbClr val="F3F4F6"/>
          </a:solidFill>
          <a:ln w="12700">
            <a:solidFill>
              <a:srgbClr val="F3F4F6"/>
            </a:solidFill>
            <a:prstDash val="solid"/>
          </a:ln>
        </p:spPr>
      </p:sp>
      <p:sp>
        <p:nvSpPr>
          <p:cNvPr id="15" name="funnel-step-37-6"/>
          <p:cNvSpPr/>
          <p:nvPr/>
        </p:nvSpPr>
        <p:spPr>
          <a:xfrm>
            <a:off x="9420225"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RETENTION</a:t>
            </a:r>
            <a:endParaRPr lang="en-US" sz="800" dirty="0"/>
          </a:p>
        </p:txBody>
      </p:sp>
      <p:sp>
        <p:nvSpPr>
          <p:cNvPr id="16" name="artifact-card-37"/>
          <p:cNvSpPr/>
          <p:nvPr/>
        </p:nvSpPr>
        <p:spPr>
          <a:xfrm>
            <a:off x="609600" y="1743075"/>
            <a:ext cx="10591800" cy="4410075"/>
          </a:xfrm>
          <a:prstGeom prst="rect">
            <a:avLst/>
          </a:prstGeom>
          <a:solidFill>
            <a:srgbClr val="FFFFFF"/>
          </a:solidFill>
          <a:ln w="12700">
            <a:solidFill>
              <a:srgbClr val="E5E7EB"/>
            </a:solidFill>
            <a:prstDash val="solid"/>
          </a:ln>
        </p:spPr>
      </p:sp>
      <p:sp>
        <p:nvSpPr>
          <p:cNvPr id="17" name="artifact-field-label-37-1-1"/>
          <p:cNvSpPr/>
          <p:nvPr/>
        </p:nvSpPr>
        <p:spPr>
          <a:xfrm>
            <a:off x="819150" y="18954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STAGE GOAL</a:t>
            </a:r>
            <a:endParaRPr lang="en-US" sz="800" dirty="0"/>
          </a:p>
        </p:txBody>
      </p:sp>
      <p:sp>
        <p:nvSpPr>
          <p:cNvPr id="18" name="artifact-field-value-37-1-1"/>
          <p:cNvSpPr/>
          <p:nvPr/>
        </p:nvSpPr>
        <p:spPr>
          <a:xfrm>
            <a:off x="819150" y="21050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Generate qualified, sales-accepted diagnostic and demo requests and provide a reliable handoff to sales.</a:t>
            </a:r>
            <a:endParaRPr lang="en-US" sz="975" dirty="0"/>
          </a:p>
        </p:txBody>
      </p:sp>
      <p:sp>
        <p:nvSpPr>
          <p:cNvPr id="19" name="artifact-field-label-37-1-2"/>
          <p:cNvSpPr/>
          <p:nvPr/>
        </p:nvSpPr>
        <p:spPr>
          <a:xfrm>
            <a:off x="819150" y="25717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ASSETS</a:t>
            </a:r>
            <a:endParaRPr lang="en-US" sz="800" dirty="0"/>
          </a:p>
        </p:txBody>
      </p:sp>
      <p:sp>
        <p:nvSpPr>
          <p:cNvPr id="20" name="artifact-bullet-list-37-1-2"/>
          <p:cNvSpPr/>
          <p:nvPr/>
        </p:nvSpPr>
        <p:spPr>
          <a:xfrm>
            <a:off x="819150" y="2781300"/>
            <a:ext cx="4876800" cy="10287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Diagnostic and demo landing page because it concentrates the primary conversion.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Role-aware form because it captures qualification and stakeholder context.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Preparation checklist because it improves meeting quality.</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Confirmation sequence because it sets expectations and supports attendance.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Search, LinkedIn, and retargeting conversion variants because each channel reaches a different intent state.</a:t>
            </a:r>
            <a:endParaRPr lang="en-US" sz="925" dirty="0"/>
          </a:p>
        </p:txBody>
      </p:sp>
      <p:sp>
        <p:nvSpPr>
          <p:cNvPr id="21" name="artifact-field-label-37-1-3"/>
          <p:cNvSpPr/>
          <p:nvPr/>
        </p:nvSpPr>
        <p:spPr>
          <a:xfrm>
            <a:off x="819150" y="38957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MINDSET</a:t>
            </a:r>
            <a:endParaRPr lang="en-US" sz="800" dirty="0"/>
          </a:p>
        </p:txBody>
      </p:sp>
      <p:sp>
        <p:nvSpPr>
          <p:cNvPr id="22" name="artifact-field-value-37-1-3"/>
          <p:cNvSpPr/>
          <p:nvPr/>
        </p:nvSpPr>
        <p:spPr>
          <a:xfrm>
            <a:off x="819150" y="410527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The buyer has a relevant workflow problem and wants a tailored, low-friction next step.</a:t>
            </a:r>
            <a:endParaRPr lang="en-US" sz="975" dirty="0"/>
          </a:p>
        </p:txBody>
      </p:sp>
      <p:sp>
        <p:nvSpPr>
          <p:cNvPr id="23" name="artifact-field-label-37-1-4"/>
          <p:cNvSpPr/>
          <p:nvPr/>
        </p:nvSpPr>
        <p:spPr>
          <a:xfrm>
            <a:off x="819150" y="4410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CORE MESSAGE</a:t>
            </a:r>
            <a:endParaRPr lang="en-US" sz="800" dirty="0"/>
          </a:p>
        </p:txBody>
      </p:sp>
      <p:sp>
        <p:nvSpPr>
          <p:cNvPr id="24" name="artifact-field-value-37-1-4"/>
          <p:cNvSpPr/>
          <p:nvPr/>
        </p:nvSpPr>
        <p:spPr>
          <a:xfrm>
            <a:off x="819150" y="4619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RelayOps will tailor the diagnostic and demo to one consequential workflow, its systems, stakeholders, handoffs, and improvement questions.</a:t>
            </a:r>
            <a:endParaRPr lang="en-US" sz="975" dirty="0"/>
          </a:p>
        </p:txBody>
      </p:sp>
      <p:sp>
        <p:nvSpPr>
          <p:cNvPr id="25" name="artifact-field-label-37-1-5"/>
          <p:cNvSpPr/>
          <p:nvPr/>
        </p:nvSpPr>
        <p:spPr>
          <a:xfrm>
            <a:off x="819150" y="5086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CTA</a:t>
            </a:r>
            <a:endParaRPr lang="en-US" sz="800" dirty="0"/>
          </a:p>
        </p:txBody>
      </p:sp>
      <p:sp>
        <p:nvSpPr>
          <p:cNvPr id="26" name="artifact-field-value-37-1-5"/>
          <p:cNvSpPr/>
          <p:nvPr/>
        </p:nvSpPr>
        <p:spPr>
          <a:xfrm>
            <a:off x="819150" y="5295900"/>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Request a tailored workflow diagnostic and demo.</a:t>
            </a:r>
            <a:endParaRPr lang="en-US" sz="975" dirty="0"/>
          </a:p>
        </p:txBody>
      </p:sp>
      <p:sp>
        <p:nvSpPr>
          <p:cNvPr id="27" name="artifact-field-label-37-2-1"/>
          <p:cNvSpPr/>
          <p:nvPr/>
        </p:nvSpPr>
        <p:spPr>
          <a:xfrm>
            <a:off x="6115050" y="18954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CHANNELS</a:t>
            </a:r>
            <a:endParaRPr lang="en-US" sz="800" dirty="0"/>
          </a:p>
        </p:txBody>
      </p:sp>
      <p:sp>
        <p:nvSpPr>
          <p:cNvPr id="28" name="artifact-pill-37-2-1-1"/>
          <p:cNvSpPr/>
          <p:nvPr/>
        </p:nvSpPr>
        <p:spPr>
          <a:xfrm>
            <a:off x="6115050" y="2105025"/>
            <a:ext cx="685800" cy="228600"/>
          </a:xfrm>
          <a:prstGeom prst="roundRect">
            <a:avLst/>
          </a:prstGeom>
          <a:solidFill>
            <a:srgbClr val="EFF6FF"/>
          </a:solidFill>
          <a:ln w="12700">
            <a:solidFill>
              <a:srgbClr val="DBEAFE"/>
            </a:solidFill>
            <a:prstDash val="solid"/>
          </a:ln>
        </p:spPr>
      </p:sp>
      <p:sp>
        <p:nvSpPr>
          <p:cNvPr id="29" name="artifact-pill-37-2-1-1"/>
          <p:cNvSpPr/>
          <p:nvPr/>
        </p:nvSpPr>
        <p:spPr>
          <a:xfrm>
            <a:off x="6115050" y="2105025"/>
            <a:ext cx="6858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Website.</a:t>
            </a:r>
            <a:endParaRPr lang="en-US" sz="850" dirty="0"/>
          </a:p>
        </p:txBody>
      </p:sp>
      <p:sp>
        <p:nvSpPr>
          <p:cNvPr id="30" name="artifact-pill-37-2-1-2"/>
          <p:cNvSpPr/>
          <p:nvPr/>
        </p:nvSpPr>
        <p:spPr>
          <a:xfrm>
            <a:off x="6877050" y="2105025"/>
            <a:ext cx="1028700" cy="228600"/>
          </a:xfrm>
          <a:prstGeom prst="roundRect">
            <a:avLst/>
          </a:prstGeom>
          <a:solidFill>
            <a:srgbClr val="EFF6FF"/>
          </a:solidFill>
          <a:ln w="12700">
            <a:solidFill>
              <a:srgbClr val="DBEAFE"/>
            </a:solidFill>
            <a:prstDash val="solid"/>
          </a:ln>
        </p:spPr>
      </p:sp>
      <p:sp>
        <p:nvSpPr>
          <p:cNvPr id="31" name="artifact-pill-37-2-1-2"/>
          <p:cNvSpPr/>
          <p:nvPr/>
        </p:nvSpPr>
        <p:spPr>
          <a:xfrm>
            <a:off x="6877050" y="2105025"/>
            <a:ext cx="10287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Google Search.</a:t>
            </a:r>
            <a:endParaRPr lang="en-US" sz="850" dirty="0"/>
          </a:p>
        </p:txBody>
      </p:sp>
      <p:sp>
        <p:nvSpPr>
          <p:cNvPr id="32" name="artifact-pill-37-2-1-3"/>
          <p:cNvSpPr/>
          <p:nvPr/>
        </p:nvSpPr>
        <p:spPr>
          <a:xfrm>
            <a:off x="7981950" y="2105025"/>
            <a:ext cx="1028700" cy="228600"/>
          </a:xfrm>
          <a:prstGeom prst="roundRect">
            <a:avLst/>
          </a:prstGeom>
          <a:solidFill>
            <a:srgbClr val="EFF6FF"/>
          </a:solidFill>
          <a:ln w="12700">
            <a:solidFill>
              <a:srgbClr val="DBEAFE"/>
            </a:solidFill>
            <a:prstDash val="solid"/>
          </a:ln>
        </p:spPr>
      </p:sp>
      <p:sp>
        <p:nvSpPr>
          <p:cNvPr id="33" name="artifact-pill-37-2-1-3"/>
          <p:cNvSpPr/>
          <p:nvPr/>
        </p:nvSpPr>
        <p:spPr>
          <a:xfrm>
            <a:off x="7981950" y="2105025"/>
            <a:ext cx="10287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LinkedIn paid.</a:t>
            </a:r>
            <a:endParaRPr lang="en-US" sz="850" dirty="0"/>
          </a:p>
        </p:txBody>
      </p:sp>
      <p:sp>
        <p:nvSpPr>
          <p:cNvPr id="34" name="artifact-pill-37-2-1-4"/>
          <p:cNvSpPr/>
          <p:nvPr/>
        </p:nvSpPr>
        <p:spPr>
          <a:xfrm>
            <a:off x="9086850" y="2105025"/>
            <a:ext cx="1371600" cy="228600"/>
          </a:xfrm>
          <a:prstGeom prst="roundRect">
            <a:avLst/>
          </a:prstGeom>
          <a:solidFill>
            <a:srgbClr val="EFF6FF"/>
          </a:solidFill>
          <a:ln w="12700">
            <a:solidFill>
              <a:srgbClr val="DBEAFE"/>
            </a:solidFill>
            <a:prstDash val="solid"/>
          </a:ln>
        </p:spPr>
      </p:sp>
      <p:sp>
        <p:nvSpPr>
          <p:cNvPr id="35" name="artifact-pill-37-2-1-4"/>
          <p:cNvSpPr/>
          <p:nvPr/>
        </p:nvSpPr>
        <p:spPr>
          <a:xfrm>
            <a:off x="9086850" y="2105025"/>
            <a:ext cx="13716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Account retargeting.</a:t>
            </a:r>
            <a:endParaRPr lang="en-US" sz="850" dirty="0"/>
          </a:p>
        </p:txBody>
      </p:sp>
      <p:sp>
        <p:nvSpPr>
          <p:cNvPr id="36" name="artifact-pill-37-2-1-5"/>
          <p:cNvSpPr/>
          <p:nvPr/>
        </p:nvSpPr>
        <p:spPr>
          <a:xfrm>
            <a:off x="6115050" y="2381250"/>
            <a:ext cx="1143000" cy="228600"/>
          </a:xfrm>
          <a:prstGeom prst="roundRect">
            <a:avLst/>
          </a:prstGeom>
          <a:solidFill>
            <a:srgbClr val="EFF6FF"/>
          </a:solidFill>
          <a:ln w="12700">
            <a:solidFill>
              <a:srgbClr val="DBEAFE"/>
            </a:solidFill>
            <a:prstDash val="solid"/>
          </a:ln>
        </p:spPr>
      </p:sp>
      <p:sp>
        <p:nvSpPr>
          <p:cNvPr id="37" name="artifact-pill-37-2-1-5"/>
          <p:cNvSpPr/>
          <p:nvPr/>
        </p:nvSpPr>
        <p:spPr>
          <a:xfrm>
            <a:off x="6115050" y="2381250"/>
            <a:ext cx="11430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Sales follow-up.</a:t>
            </a:r>
            <a:endParaRPr lang="en-US" sz="850" dirty="0"/>
          </a:p>
        </p:txBody>
      </p:sp>
      <p:sp>
        <p:nvSpPr>
          <p:cNvPr id="38" name="artifact-field-label-37-2-2"/>
          <p:cNvSpPr/>
          <p:nvPr/>
        </p:nvSpPr>
        <p:spPr>
          <a:xfrm>
            <a:off x="6115050" y="2771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39" name="artifact-bullet-list-37-2-2"/>
          <p:cNvSpPr/>
          <p:nvPr/>
        </p:nvSpPr>
        <p:spPr>
          <a:xfrm>
            <a:off x="6115050" y="2981325"/>
            <a:ext cx="4876800" cy="342900"/>
          </a:xfrm>
          <a:prstGeom prst="rect">
            <a:avLst/>
          </a:prstGeom>
          <a:noFill/>
          <a:ln/>
        </p:spPr>
        <p:txBody>
          <a:bodyPr wrap="square" lIns="0" tIns="0" rIns="0" bIns="0" rtlCol="0" anchor="t"/>
          <a:lstStyle/>
          <a:p>
            <a:pPr marL="127000" indent="-127000">
              <a:buSzPct val="100000"/>
              <a:buChar char="•"/>
            </a:pPr>
            <a:r>
              <a:rPr lang="en-US" sz="925" dirty="0">
                <a:solidFill>
                  <a:srgbClr val="111827"/>
                </a:solidFill>
                <a:latin typeface="Aptos" pitchFamily="34" charset="0"/>
                <a:ea typeface="Aptos" pitchFamily="34" charset="-122"/>
                <a:cs typeface="Aptos" pitchFamily="34" charset="-120"/>
              </a:rPr>
              <a:t>Qualified requests, sales acceptance, booking and attendance rates, routing success, follow-up speed, and diagnostic-to-demo progression.</a:t>
            </a:r>
            <a:endParaRPr lang="en-US" sz="925" dirty="0"/>
          </a:p>
        </p:txBody>
      </p:sp>
      <p:sp>
        <p:nvSpPr>
          <p:cNvPr id="40" name="footer-rule-37"/>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41" name="footer-title-37"/>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42" name="footer-meta-37"/>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eyebrow-38"/>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7 — Campaign Architecture &amp; Funnel Flow</a:t>
            </a:r>
            <a:endParaRPr lang="en-US" sz="1100" dirty="0"/>
          </a:p>
        </p:txBody>
      </p:sp>
      <p:sp>
        <p:nvSpPr>
          <p:cNvPr id="3" name="title-38"/>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Funnel Execution — Retention</a:t>
            </a:r>
            <a:endParaRPr lang="en-US" sz="2500" dirty="0"/>
          </a:p>
        </p:txBody>
      </p:sp>
      <p:sp>
        <p:nvSpPr>
          <p:cNvPr id="4" name="funnel-step-38-1"/>
          <p:cNvSpPr/>
          <p:nvPr/>
        </p:nvSpPr>
        <p:spPr>
          <a:xfrm>
            <a:off x="609600" y="1304925"/>
            <a:ext cx="1743075" cy="323850"/>
          </a:xfrm>
          <a:prstGeom prst="homePlate">
            <a:avLst/>
          </a:prstGeom>
          <a:solidFill>
            <a:srgbClr val="F3F4F6"/>
          </a:solidFill>
          <a:ln w="12700">
            <a:solidFill>
              <a:srgbClr val="F3F4F6"/>
            </a:solidFill>
            <a:prstDash val="solid"/>
          </a:ln>
        </p:spPr>
      </p:sp>
      <p:sp>
        <p:nvSpPr>
          <p:cNvPr id="5" name="funnel-step-38-1"/>
          <p:cNvSpPr/>
          <p:nvPr/>
        </p:nvSpPr>
        <p:spPr>
          <a:xfrm>
            <a:off x="609600"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AWARENESS</a:t>
            </a:r>
            <a:endParaRPr lang="en-US" sz="800" dirty="0"/>
          </a:p>
        </p:txBody>
      </p:sp>
      <p:sp>
        <p:nvSpPr>
          <p:cNvPr id="6" name="funnel-step-38-2"/>
          <p:cNvSpPr/>
          <p:nvPr/>
        </p:nvSpPr>
        <p:spPr>
          <a:xfrm>
            <a:off x="2371725" y="1304925"/>
            <a:ext cx="1743075" cy="323850"/>
          </a:xfrm>
          <a:prstGeom prst="chevron">
            <a:avLst/>
          </a:prstGeom>
          <a:solidFill>
            <a:srgbClr val="F3F4F6"/>
          </a:solidFill>
          <a:ln w="12700">
            <a:solidFill>
              <a:srgbClr val="F3F4F6"/>
            </a:solidFill>
            <a:prstDash val="solid"/>
          </a:ln>
        </p:spPr>
      </p:sp>
      <p:sp>
        <p:nvSpPr>
          <p:cNvPr id="7" name="funnel-step-38-2"/>
          <p:cNvSpPr/>
          <p:nvPr/>
        </p:nvSpPr>
        <p:spPr>
          <a:xfrm>
            <a:off x="2371725"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INTEREST</a:t>
            </a:r>
            <a:endParaRPr lang="en-US" sz="800" dirty="0"/>
          </a:p>
        </p:txBody>
      </p:sp>
      <p:sp>
        <p:nvSpPr>
          <p:cNvPr id="8" name="funnel-step-38-3"/>
          <p:cNvSpPr/>
          <p:nvPr/>
        </p:nvSpPr>
        <p:spPr>
          <a:xfrm>
            <a:off x="4133850" y="1304925"/>
            <a:ext cx="1743075" cy="323850"/>
          </a:xfrm>
          <a:prstGeom prst="chevron">
            <a:avLst/>
          </a:prstGeom>
          <a:solidFill>
            <a:srgbClr val="F3F4F6"/>
          </a:solidFill>
          <a:ln w="12700">
            <a:solidFill>
              <a:srgbClr val="F3F4F6"/>
            </a:solidFill>
            <a:prstDash val="solid"/>
          </a:ln>
        </p:spPr>
      </p:sp>
      <p:sp>
        <p:nvSpPr>
          <p:cNvPr id="9" name="funnel-step-38-3"/>
          <p:cNvSpPr/>
          <p:nvPr/>
        </p:nvSpPr>
        <p:spPr>
          <a:xfrm>
            <a:off x="4133850"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CONSIDERATION</a:t>
            </a:r>
            <a:endParaRPr lang="en-US" sz="800" dirty="0"/>
          </a:p>
        </p:txBody>
      </p:sp>
      <p:sp>
        <p:nvSpPr>
          <p:cNvPr id="10" name="funnel-step-38-4"/>
          <p:cNvSpPr/>
          <p:nvPr/>
        </p:nvSpPr>
        <p:spPr>
          <a:xfrm>
            <a:off x="5895975" y="1304925"/>
            <a:ext cx="1743075" cy="323850"/>
          </a:xfrm>
          <a:prstGeom prst="chevron">
            <a:avLst/>
          </a:prstGeom>
          <a:solidFill>
            <a:srgbClr val="F3F4F6"/>
          </a:solidFill>
          <a:ln w="12700">
            <a:solidFill>
              <a:srgbClr val="F3F4F6"/>
            </a:solidFill>
            <a:prstDash val="solid"/>
          </a:ln>
        </p:spPr>
      </p:sp>
      <p:sp>
        <p:nvSpPr>
          <p:cNvPr id="11" name="funnel-step-38-4"/>
          <p:cNvSpPr/>
          <p:nvPr/>
        </p:nvSpPr>
        <p:spPr>
          <a:xfrm>
            <a:off x="5895975"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EVALUATION</a:t>
            </a:r>
            <a:endParaRPr lang="en-US" sz="800" dirty="0"/>
          </a:p>
        </p:txBody>
      </p:sp>
      <p:sp>
        <p:nvSpPr>
          <p:cNvPr id="12" name="funnel-step-38-5"/>
          <p:cNvSpPr/>
          <p:nvPr/>
        </p:nvSpPr>
        <p:spPr>
          <a:xfrm>
            <a:off x="7658100" y="1304925"/>
            <a:ext cx="1743075" cy="323850"/>
          </a:xfrm>
          <a:prstGeom prst="chevron">
            <a:avLst/>
          </a:prstGeom>
          <a:solidFill>
            <a:srgbClr val="F3F4F6"/>
          </a:solidFill>
          <a:ln w="12700">
            <a:solidFill>
              <a:srgbClr val="F3F4F6"/>
            </a:solidFill>
            <a:prstDash val="solid"/>
          </a:ln>
        </p:spPr>
      </p:sp>
      <p:sp>
        <p:nvSpPr>
          <p:cNvPr id="13" name="funnel-step-38-5"/>
          <p:cNvSpPr/>
          <p:nvPr/>
        </p:nvSpPr>
        <p:spPr>
          <a:xfrm>
            <a:off x="7658100"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6B7280"/>
                </a:solidFill>
                <a:latin typeface="Aptos" pitchFamily="34" charset="0"/>
                <a:ea typeface="Aptos" pitchFamily="34" charset="-122"/>
                <a:cs typeface="Aptos" pitchFamily="34" charset="-120"/>
              </a:rPr>
              <a:t>CONVERSION</a:t>
            </a:r>
            <a:endParaRPr lang="en-US" sz="800" dirty="0"/>
          </a:p>
        </p:txBody>
      </p:sp>
      <p:sp>
        <p:nvSpPr>
          <p:cNvPr id="14" name="funnel-step-38-6"/>
          <p:cNvSpPr/>
          <p:nvPr/>
        </p:nvSpPr>
        <p:spPr>
          <a:xfrm>
            <a:off x="9420225" y="1304925"/>
            <a:ext cx="1743075" cy="323850"/>
          </a:xfrm>
          <a:prstGeom prst="chevron">
            <a:avLst/>
          </a:prstGeom>
          <a:solidFill>
            <a:srgbClr val="274C78"/>
          </a:solidFill>
          <a:ln w="12700">
            <a:solidFill>
              <a:srgbClr val="274C78"/>
            </a:solidFill>
            <a:prstDash val="solid"/>
          </a:ln>
        </p:spPr>
      </p:sp>
      <p:sp>
        <p:nvSpPr>
          <p:cNvPr id="15" name="funnel-step-38-6"/>
          <p:cNvSpPr/>
          <p:nvPr/>
        </p:nvSpPr>
        <p:spPr>
          <a:xfrm>
            <a:off x="9420225" y="1304925"/>
            <a:ext cx="1743075" cy="323850"/>
          </a:xfrm>
          <a:prstGeom prst="rect">
            <a:avLst/>
          </a:prstGeom>
          <a:noFill/>
          <a:ln/>
        </p:spPr>
        <p:txBody>
          <a:bodyPr wrap="square" lIns="76200" tIns="76200" rIns="76200" bIns="76200" rtlCol="0" anchor="ctr">
            <a:normAutofit/>
          </a:bodyPr>
          <a:lstStyle/>
          <a:p>
            <a:pPr algn="ctr" indent="0" marL="0">
              <a:buNone/>
            </a:pPr>
            <a:r>
              <a:rPr lang="en-US" sz="800" b="1" dirty="0">
                <a:solidFill>
                  <a:srgbClr val="FFFFFF"/>
                </a:solidFill>
                <a:latin typeface="Aptos" pitchFamily="34" charset="0"/>
                <a:ea typeface="Aptos" pitchFamily="34" charset="-122"/>
                <a:cs typeface="Aptos" pitchFamily="34" charset="-120"/>
              </a:rPr>
              <a:t>RETENTION</a:t>
            </a:r>
            <a:endParaRPr lang="en-US" sz="800" dirty="0"/>
          </a:p>
        </p:txBody>
      </p:sp>
      <p:sp>
        <p:nvSpPr>
          <p:cNvPr id="16" name="artifact-card-38"/>
          <p:cNvSpPr/>
          <p:nvPr/>
        </p:nvSpPr>
        <p:spPr>
          <a:xfrm>
            <a:off x="609600" y="1743075"/>
            <a:ext cx="10591800" cy="4410075"/>
          </a:xfrm>
          <a:prstGeom prst="rect">
            <a:avLst/>
          </a:prstGeom>
          <a:solidFill>
            <a:srgbClr val="FFFFFF"/>
          </a:solidFill>
          <a:ln w="12700">
            <a:solidFill>
              <a:srgbClr val="E5E7EB"/>
            </a:solidFill>
            <a:prstDash val="solid"/>
          </a:ln>
        </p:spPr>
      </p:sp>
      <p:sp>
        <p:nvSpPr>
          <p:cNvPr id="17" name="artifact-field-label-38-1-1"/>
          <p:cNvSpPr/>
          <p:nvPr/>
        </p:nvSpPr>
        <p:spPr>
          <a:xfrm>
            <a:off x="819150" y="18954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STAGE GOAL</a:t>
            </a:r>
            <a:endParaRPr lang="en-US" sz="800" dirty="0"/>
          </a:p>
        </p:txBody>
      </p:sp>
      <p:sp>
        <p:nvSpPr>
          <p:cNvPr id="18" name="artifact-field-value-38-1-1"/>
          <p:cNvSpPr/>
          <p:nvPr/>
        </p:nvSpPr>
        <p:spPr>
          <a:xfrm>
            <a:off x="819150" y="21050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Prepare customers to act on findings, report progress, and repeat the workflow-improvement process.</a:t>
            </a:r>
            <a:endParaRPr lang="en-US" sz="975" dirty="0"/>
          </a:p>
        </p:txBody>
      </p:sp>
      <p:sp>
        <p:nvSpPr>
          <p:cNvPr id="19" name="artifact-field-label-38-1-2"/>
          <p:cNvSpPr/>
          <p:nvPr/>
        </p:nvSpPr>
        <p:spPr>
          <a:xfrm>
            <a:off x="819150" y="25717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ASSETS</a:t>
            </a:r>
            <a:endParaRPr lang="en-US" sz="800" dirty="0"/>
          </a:p>
        </p:txBody>
      </p:sp>
      <p:sp>
        <p:nvSpPr>
          <p:cNvPr id="20" name="artifact-bullet-list-38-1-2"/>
          <p:cNvSpPr/>
          <p:nvPr/>
        </p:nvSpPr>
        <p:spPr>
          <a:xfrm>
            <a:off x="819150" y="2781300"/>
            <a:ext cx="4876800" cy="11811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Onboarding guide template because it creates consistent expectations.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Improvement action-plan template because it connects findings to owners and next steps.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Executive reporting template because leadership needs concise progress visibility.</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Measurement baseline worksheet because outcome reporting requires a documented starting point.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Evidence-capture process because future claims require customer approval and methodological context.</a:t>
            </a:r>
            <a:endParaRPr lang="en-US" sz="925" dirty="0"/>
          </a:p>
        </p:txBody>
      </p:sp>
      <p:sp>
        <p:nvSpPr>
          <p:cNvPr id="21" name="artifact-field-label-38-1-3"/>
          <p:cNvSpPr/>
          <p:nvPr/>
        </p:nvSpPr>
        <p:spPr>
          <a:xfrm>
            <a:off x="819150" y="40481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MINDSET</a:t>
            </a:r>
            <a:endParaRPr lang="en-US" sz="800" dirty="0"/>
          </a:p>
        </p:txBody>
      </p:sp>
      <p:sp>
        <p:nvSpPr>
          <p:cNvPr id="22" name="artifact-field-value-38-1-3"/>
          <p:cNvSpPr/>
          <p:nvPr/>
        </p:nvSpPr>
        <p:spPr>
          <a:xfrm>
            <a:off x="819150" y="425767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The customer needs practical guidance, ownership, and a repeatable operating cadence.</a:t>
            </a:r>
            <a:endParaRPr lang="en-US" sz="975" dirty="0"/>
          </a:p>
        </p:txBody>
      </p:sp>
      <p:sp>
        <p:nvSpPr>
          <p:cNvPr id="23" name="artifact-field-label-38-1-4"/>
          <p:cNvSpPr/>
          <p:nvPr/>
        </p:nvSpPr>
        <p:spPr>
          <a:xfrm>
            <a:off x="819150" y="45624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CORE MESSAGE</a:t>
            </a:r>
            <a:endParaRPr lang="en-US" sz="800" dirty="0"/>
          </a:p>
        </p:txBody>
      </p:sp>
      <p:sp>
        <p:nvSpPr>
          <p:cNvPr id="24" name="artifact-field-value-38-1-4"/>
          <p:cNvSpPr/>
          <p:nvPr/>
        </p:nvSpPr>
        <p:spPr>
          <a:xfrm>
            <a:off x="819150" y="47720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Sustained value depends on turning findings into owned actions and reviewing agreed indicators over time.</a:t>
            </a:r>
            <a:endParaRPr lang="en-US" sz="975" dirty="0"/>
          </a:p>
        </p:txBody>
      </p:sp>
      <p:sp>
        <p:nvSpPr>
          <p:cNvPr id="25" name="artifact-field-label-38-1-5"/>
          <p:cNvSpPr/>
          <p:nvPr/>
        </p:nvSpPr>
        <p:spPr>
          <a:xfrm>
            <a:off x="819150" y="52387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CTA</a:t>
            </a:r>
            <a:endParaRPr lang="en-US" sz="800" dirty="0"/>
          </a:p>
        </p:txBody>
      </p:sp>
      <p:sp>
        <p:nvSpPr>
          <p:cNvPr id="26" name="artifact-field-value-38-1-5"/>
          <p:cNvSpPr/>
          <p:nvPr/>
        </p:nvSpPr>
        <p:spPr>
          <a:xfrm>
            <a:off x="819150" y="5448300"/>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Schedule the next workflow review.</a:t>
            </a:r>
            <a:endParaRPr lang="en-US" sz="975" dirty="0"/>
          </a:p>
        </p:txBody>
      </p:sp>
      <p:sp>
        <p:nvSpPr>
          <p:cNvPr id="27" name="artifact-field-label-38-2-1"/>
          <p:cNvSpPr/>
          <p:nvPr/>
        </p:nvSpPr>
        <p:spPr>
          <a:xfrm>
            <a:off x="6115050" y="18954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CHANNELS</a:t>
            </a:r>
            <a:endParaRPr lang="en-US" sz="800" dirty="0"/>
          </a:p>
        </p:txBody>
      </p:sp>
      <p:sp>
        <p:nvSpPr>
          <p:cNvPr id="28" name="artifact-pill-38-2-1-1"/>
          <p:cNvSpPr/>
          <p:nvPr/>
        </p:nvSpPr>
        <p:spPr>
          <a:xfrm>
            <a:off x="6115050" y="2105025"/>
            <a:ext cx="1085850" cy="228600"/>
          </a:xfrm>
          <a:prstGeom prst="roundRect">
            <a:avLst/>
          </a:prstGeom>
          <a:solidFill>
            <a:srgbClr val="EFF6FF"/>
          </a:solidFill>
          <a:ln w="12700">
            <a:solidFill>
              <a:srgbClr val="DBEAFE"/>
            </a:solidFill>
            <a:prstDash val="solid"/>
          </a:ln>
        </p:spPr>
      </p:sp>
      <p:sp>
        <p:nvSpPr>
          <p:cNvPr id="29" name="artifact-pill-38-2-1-1"/>
          <p:cNvSpPr/>
          <p:nvPr/>
        </p:nvSpPr>
        <p:spPr>
          <a:xfrm>
            <a:off x="6115050" y="2105025"/>
            <a:ext cx="10858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Customer email.</a:t>
            </a:r>
            <a:endParaRPr lang="en-US" sz="850" dirty="0"/>
          </a:p>
        </p:txBody>
      </p:sp>
      <p:sp>
        <p:nvSpPr>
          <p:cNvPr id="30" name="artifact-pill-38-2-1-2"/>
          <p:cNvSpPr/>
          <p:nvPr/>
        </p:nvSpPr>
        <p:spPr>
          <a:xfrm>
            <a:off x="7277100" y="2105025"/>
            <a:ext cx="2286000" cy="228600"/>
          </a:xfrm>
          <a:prstGeom prst="roundRect">
            <a:avLst/>
          </a:prstGeom>
          <a:solidFill>
            <a:srgbClr val="EFF6FF"/>
          </a:solidFill>
          <a:ln w="12700">
            <a:solidFill>
              <a:srgbClr val="DBEAFE"/>
            </a:solidFill>
            <a:prstDash val="solid"/>
          </a:ln>
        </p:spPr>
      </p:sp>
      <p:sp>
        <p:nvSpPr>
          <p:cNvPr id="31" name="artifact-pill-38-2-1-2"/>
          <p:cNvSpPr/>
          <p:nvPr/>
        </p:nvSpPr>
        <p:spPr>
          <a:xfrm>
            <a:off x="7277100" y="2105025"/>
            <a:ext cx="22860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Customer-success and sales meetings.</a:t>
            </a:r>
            <a:endParaRPr lang="en-US" sz="850" dirty="0"/>
          </a:p>
        </p:txBody>
      </p:sp>
      <p:sp>
        <p:nvSpPr>
          <p:cNvPr id="32" name="artifact-pill-38-2-1-3"/>
          <p:cNvSpPr/>
          <p:nvPr/>
        </p:nvSpPr>
        <p:spPr>
          <a:xfrm>
            <a:off x="6115050" y="2381250"/>
            <a:ext cx="2514600" cy="228600"/>
          </a:xfrm>
          <a:prstGeom prst="roundRect">
            <a:avLst/>
          </a:prstGeom>
          <a:solidFill>
            <a:srgbClr val="EFF6FF"/>
          </a:solidFill>
          <a:ln w="12700">
            <a:solidFill>
              <a:srgbClr val="DBEAFE"/>
            </a:solidFill>
            <a:prstDash val="solid"/>
          </a:ln>
        </p:spPr>
      </p:sp>
      <p:sp>
        <p:nvSpPr>
          <p:cNvPr id="33" name="artifact-pill-38-2-1-3"/>
          <p:cNvSpPr/>
          <p:nvPr/>
        </p:nvSpPr>
        <p:spPr>
          <a:xfrm>
            <a:off x="6115050" y="2381250"/>
            <a:ext cx="25146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Customer resource center when available.</a:t>
            </a:r>
            <a:endParaRPr lang="en-US" sz="850" dirty="0"/>
          </a:p>
        </p:txBody>
      </p:sp>
      <p:sp>
        <p:nvSpPr>
          <p:cNvPr id="34" name="artifact-pill-38-2-1-4"/>
          <p:cNvSpPr/>
          <p:nvPr/>
        </p:nvSpPr>
        <p:spPr>
          <a:xfrm>
            <a:off x="8705850" y="2381250"/>
            <a:ext cx="1371600" cy="228600"/>
          </a:xfrm>
          <a:prstGeom prst="roundRect">
            <a:avLst/>
          </a:prstGeom>
          <a:solidFill>
            <a:srgbClr val="EFF6FF"/>
          </a:solidFill>
          <a:ln w="12700">
            <a:solidFill>
              <a:srgbClr val="DBEAFE"/>
            </a:solidFill>
            <a:prstDash val="solid"/>
          </a:ln>
        </p:spPr>
      </p:sp>
      <p:sp>
        <p:nvSpPr>
          <p:cNvPr id="35" name="artifact-pill-38-2-1-4"/>
          <p:cNvSpPr/>
          <p:nvPr/>
        </p:nvSpPr>
        <p:spPr>
          <a:xfrm>
            <a:off x="8705850" y="2381250"/>
            <a:ext cx="13716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Executive reporting.</a:t>
            </a:r>
            <a:endParaRPr lang="en-US" sz="850" dirty="0"/>
          </a:p>
        </p:txBody>
      </p:sp>
      <p:sp>
        <p:nvSpPr>
          <p:cNvPr id="36" name="artifact-field-label-38-2-2"/>
          <p:cNvSpPr/>
          <p:nvPr/>
        </p:nvSpPr>
        <p:spPr>
          <a:xfrm>
            <a:off x="6115050" y="27717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37" name="artifact-bullet-list-38-2-2"/>
          <p:cNvSpPr/>
          <p:nvPr/>
        </p:nvSpPr>
        <p:spPr>
          <a:xfrm>
            <a:off x="6115050" y="2981325"/>
            <a:ext cx="4876800" cy="342900"/>
          </a:xfrm>
          <a:prstGeom prst="rect">
            <a:avLst/>
          </a:prstGeom>
          <a:noFill/>
          <a:ln/>
        </p:spPr>
        <p:txBody>
          <a:bodyPr wrap="square" lIns="0" tIns="0" rIns="0" bIns="0" rtlCol="0" anchor="t"/>
          <a:lstStyle/>
          <a:p>
            <a:pPr marL="127000" indent="-127000">
              <a:buSzPct val="100000"/>
              <a:buChar char="•"/>
            </a:pPr>
            <a:r>
              <a:rPr lang="en-US" sz="925" dirty="0">
                <a:solidFill>
                  <a:srgbClr val="111827"/>
                </a:solidFill>
                <a:latin typeface="Aptos" pitchFamily="34" charset="0"/>
                <a:ea typeface="Aptos" pitchFamily="34" charset="-122"/>
                <a:cs typeface="Aptos" pitchFamily="34" charset="-120"/>
              </a:rPr>
              <a:t>Onboarding completion, action ownership, review participation, measurement-baseline completion, and identification of additional workflows.</a:t>
            </a:r>
            <a:endParaRPr lang="en-US" sz="925" dirty="0"/>
          </a:p>
        </p:txBody>
      </p:sp>
      <p:sp>
        <p:nvSpPr>
          <p:cNvPr id="38" name="footer-rule-38"/>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9" name="footer-title-38"/>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40" name="footer-meta-38"/>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eyebrow-39"/>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7 — Campaign Architecture &amp; Funnel Flow</a:t>
            </a:r>
            <a:endParaRPr lang="en-US" sz="1100" dirty="0"/>
          </a:p>
        </p:txBody>
      </p:sp>
      <p:sp>
        <p:nvSpPr>
          <p:cNvPr id="3" name="title-39"/>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TOFU — Problem Recognition</a:t>
            </a:r>
            <a:endParaRPr lang="en-US" sz="2500" dirty="0"/>
          </a:p>
        </p:txBody>
      </p:sp>
      <p:sp>
        <p:nvSpPr>
          <p:cNvPr id="4" name="artifact-card-39"/>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39"/>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39"/>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FUNNEL MAPPING</a:t>
            </a:r>
            <a:endParaRPr lang="en-US" sz="950" dirty="0"/>
          </a:p>
        </p:txBody>
      </p:sp>
      <p:sp>
        <p:nvSpPr>
          <p:cNvPr id="7" name="artifact-field-label-39-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a:t>
            </a:r>
            <a:endParaRPr lang="en-US" sz="800" dirty="0"/>
          </a:p>
        </p:txBody>
      </p:sp>
      <p:sp>
        <p:nvSpPr>
          <p:cNvPr id="8" name="artifact-field-value-39-1-1"/>
          <p:cNvSpPr/>
          <p:nvPr/>
        </p:nvSpPr>
        <p:spPr>
          <a:xfrm>
            <a:off x="819150" y="1952625"/>
            <a:ext cx="4876800" cy="5334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Help selected-persona audiences recognize that missed handoffs, ownership gaps, and recurring escalations are cross-system workflow problems rather than isolated team failures.</a:t>
            </a:r>
            <a:endParaRPr lang="en-US" sz="975" dirty="0"/>
          </a:p>
        </p:txBody>
      </p:sp>
      <p:sp>
        <p:nvSpPr>
          <p:cNvPr id="9" name="artifact-field-label-39-1-2"/>
          <p:cNvSpPr/>
          <p:nvPr/>
        </p:nvSpPr>
        <p:spPr>
          <a:xfrm>
            <a:off x="819150" y="25717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CONTENT / OFFERS</a:t>
            </a:r>
            <a:endParaRPr lang="en-US" sz="800" dirty="0"/>
          </a:p>
        </p:txBody>
      </p:sp>
      <p:sp>
        <p:nvSpPr>
          <p:cNvPr id="10" name="artifact-bullet-list-39-1-2"/>
          <p:cNvSpPr/>
          <p:nvPr/>
        </p:nvSpPr>
        <p:spPr>
          <a:xfrm>
            <a:off x="819150" y="2781300"/>
            <a:ext cx="4876800" cy="8763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Missed-handoff checklist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Workflow-risk explainer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Educational webinar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Problem-focused document ad</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Representative workflow-map video</a:t>
            </a:r>
            <a:endParaRPr lang="en-US" sz="925" dirty="0"/>
          </a:p>
        </p:txBody>
      </p:sp>
      <p:sp>
        <p:nvSpPr>
          <p:cNvPr id="11" name="artifact-field-label-39-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TYPES</a:t>
            </a:r>
            <a:endParaRPr lang="en-US" sz="800" dirty="0"/>
          </a:p>
        </p:txBody>
      </p:sp>
      <p:sp>
        <p:nvSpPr>
          <p:cNvPr id="12" name="artifact-pill-39-2-1-1"/>
          <p:cNvSpPr/>
          <p:nvPr/>
        </p:nvSpPr>
        <p:spPr>
          <a:xfrm>
            <a:off x="6115050" y="1952625"/>
            <a:ext cx="2800350" cy="228600"/>
          </a:xfrm>
          <a:prstGeom prst="roundRect">
            <a:avLst/>
          </a:prstGeom>
          <a:solidFill>
            <a:srgbClr val="EFF6FF"/>
          </a:solidFill>
          <a:ln w="12700">
            <a:solidFill>
              <a:srgbClr val="DBEAFE"/>
            </a:solidFill>
            <a:prstDash val="solid"/>
          </a:ln>
        </p:spPr>
      </p:sp>
      <p:sp>
        <p:nvSpPr>
          <p:cNvPr id="13" name="artifact-pill-39-2-1-1"/>
          <p:cNvSpPr/>
          <p:nvPr/>
        </p:nvSpPr>
        <p:spPr>
          <a:xfrm>
            <a:off x="6115050" y="1952625"/>
            <a:ext cx="2800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LinkedIn persona title and function audiences</a:t>
            </a:r>
            <a:endParaRPr lang="en-US" sz="850" dirty="0"/>
          </a:p>
        </p:txBody>
      </p:sp>
      <p:sp>
        <p:nvSpPr>
          <p:cNvPr id="14" name="artifact-pill-39-2-1-2"/>
          <p:cNvSpPr/>
          <p:nvPr/>
        </p:nvSpPr>
        <p:spPr>
          <a:xfrm>
            <a:off x="8991600" y="1952625"/>
            <a:ext cx="1428750" cy="228600"/>
          </a:xfrm>
          <a:prstGeom prst="roundRect">
            <a:avLst/>
          </a:prstGeom>
          <a:solidFill>
            <a:srgbClr val="EFF6FF"/>
          </a:solidFill>
          <a:ln w="12700">
            <a:solidFill>
              <a:srgbClr val="DBEAFE"/>
            </a:solidFill>
            <a:prstDash val="solid"/>
          </a:ln>
        </p:spPr>
      </p:sp>
      <p:sp>
        <p:nvSpPr>
          <p:cNvPr id="15" name="artifact-pill-39-2-1-2"/>
          <p:cNvSpPr/>
          <p:nvPr/>
        </p:nvSpPr>
        <p:spPr>
          <a:xfrm>
            <a:off x="8991600" y="1952625"/>
            <a:ext cx="14287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Tier 2 named accounts</a:t>
            </a:r>
            <a:endParaRPr lang="en-US" sz="850" dirty="0"/>
          </a:p>
        </p:txBody>
      </p:sp>
      <p:sp>
        <p:nvSpPr>
          <p:cNvPr id="16" name="artifact-pill-39-2-1-3"/>
          <p:cNvSpPr/>
          <p:nvPr/>
        </p:nvSpPr>
        <p:spPr>
          <a:xfrm>
            <a:off x="6115050" y="2228850"/>
            <a:ext cx="2114550" cy="228600"/>
          </a:xfrm>
          <a:prstGeom prst="roundRect">
            <a:avLst/>
          </a:prstGeom>
          <a:solidFill>
            <a:srgbClr val="EFF6FF"/>
          </a:solidFill>
          <a:ln w="12700">
            <a:solidFill>
              <a:srgbClr val="DBEAFE"/>
            </a:solidFill>
            <a:prstDash val="solid"/>
          </a:ln>
        </p:spPr>
      </p:sp>
      <p:sp>
        <p:nvSpPr>
          <p:cNvPr id="17" name="artifact-pill-39-2-1-3"/>
          <p:cNvSpPr/>
          <p:nvPr/>
        </p:nvSpPr>
        <p:spPr>
          <a:xfrm>
            <a:off x="6115050" y="2228850"/>
            <a:ext cx="2114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Contextual programmatic audiences</a:t>
            </a:r>
            <a:endParaRPr lang="en-US" sz="850" dirty="0"/>
          </a:p>
        </p:txBody>
      </p:sp>
      <p:sp>
        <p:nvSpPr>
          <p:cNvPr id="18" name="artifact-pill-39-2-1-4"/>
          <p:cNvSpPr/>
          <p:nvPr/>
        </p:nvSpPr>
        <p:spPr>
          <a:xfrm>
            <a:off x="8305800" y="2228850"/>
            <a:ext cx="2057400" cy="228600"/>
          </a:xfrm>
          <a:prstGeom prst="roundRect">
            <a:avLst/>
          </a:prstGeom>
          <a:solidFill>
            <a:srgbClr val="EFF6FF"/>
          </a:solidFill>
          <a:ln w="12700">
            <a:solidFill>
              <a:srgbClr val="DBEAFE"/>
            </a:solidFill>
            <a:prstDash val="solid"/>
          </a:ln>
        </p:spPr>
      </p:sp>
      <p:sp>
        <p:nvSpPr>
          <p:cNvPr id="19" name="artifact-pill-39-2-1-4"/>
          <p:cNvSpPr/>
          <p:nvPr/>
        </p:nvSpPr>
        <p:spPr>
          <a:xfrm>
            <a:off x="8305800" y="2228850"/>
            <a:ext cx="20574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Problem-oriented custom segments</a:t>
            </a:r>
            <a:endParaRPr lang="en-US" sz="850" dirty="0"/>
          </a:p>
        </p:txBody>
      </p:sp>
      <p:sp>
        <p:nvSpPr>
          <p:cNvPr id="20" name="artifact-pill-39-2-1-5"/>
          <p:cNvSpPr/>
          <p:nvPr/>
        </p:nvSpPr>
        <p:spPr>
          <a:xfrm>
            <a:off x="6115050" y="2505075"/>
            <a:ext cx="2228850" cy="228600"/>
          </a:xfrm>
          <a:prstGeom prst="roundRect">
            <a:avLst/>
          </a:prstGeom>
          <a:solidFill>
            <a:srgbClr val="EFF6FF"/>
          </a:solidFill>
          <a:ln w="12700">
            <a:solidFill>
              <a:srgbClr val="DBEAFE"/>
            </a:solidFill>
            <a:prstDash val="solid"/>
          </a:ln>
        </p:spPr>
      </p:sp>
      <p:sp>
        <p:nvSpPr>
          <p:cNvPr id="21" name="artifact-pill-39-2-1-5"/>
          <p:cNvSpPr/>
          <p:nvPr/>
        </p:nvSpPr>
        <p:spPr>
          <a:xfrm>
            <a:off x="6115050" y="2505075"/>
            <a:ext cx="22288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Narrow X keyword and follower tests</a:t>
            </a:r>
            <a:endParaRPr lang="en-US" sz="850" dirty="0"/>
          </a:p>
        </p:txBody>
      </p:sp>
      <p:sp>
        <p:nvSpPr>
          <p:cNvPr id="22" name="artifact-field-label-39-2-2"/>
          <p:cNvSpPr/>
          <p:nvPr/>
        </p:nvSpPr>
        <p:spPr>
          <a:xfrm>
            <a:off x="6115050" y="28956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PLATFORMS</a:t>
            </a:r>
            <a:endParaRPr lang="en-US" sz="800" dirty="0"/>
          </a:p>
        </p:txBody>
      </p:sp>
      <p:sp>
        <p:nvSpPr>
          <p:cNvPr id="23" name="artifact-bullet-list-39-2-2"/>
          <p:cNvSpPr/>
          <p:nvPr/>
        </p:nvSpPr>
        <p:spPr>
          <a:xfrm>
            <a:off x="6115050" y="310515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LinkedIn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Programmatic ABM</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Google YouTube selective tests</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X experimental</a:t>
            </a:r>
            <a:endParaRPr lang="en-US" sz="925" dirty="0"/>
          </a:p>
        </p:txBody>
      </p:sp>
      <p:sp>
        <p:nvSpPr>
          <p:cNvPr id="24" name="footer-rule-39"/>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5" name="footer-title-39"/>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26" name="footer-meta-39"/>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eyebrow-4"/>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2 — Situation, Goals &amp; Core Assumptions</a:t>
            </a:r>
            <a:endParaRPr lang="en-US" sz="1100" dirty="0"/>
          </a:p>
        </p:txBody>
      </p:sp>
      <p:sp>
        <p:nvSpPr>
          <p:cNvPr id="3" name="title-4"/>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Emerging Trends &amp; Opportunities</a:t>
            </a:r>
            <a:endParaRPr lang="en-US" sz="2500" dirty="0"/>
          </a:p>
        </p:txBody>
      </p:sp>
      <p:sp>
        <p:nvSpPr>
          <p:cNvPr id="4" name="takeaway-bar-4"/>
          <p:cNvSpPr/>
          <p:nvPr/>
        </p:nvSpPr>
        <p:spPr>
          <a:xfrm>
            <a:off x="609600" y="1247775"/>
            <a:ext cx="76200" cy="571500"/>
          </a:xfrm>
          <a:prstGeom prst="rect">
            <a:avLst/>
          </a:prstGeom>
          <a:solidFill>
            <a:srgbClr val="274C78"/>
          </a:solidFill>
          <a:ln w="12700">
            <a:solidFill>
              <a:srgbClr val="FFFFFF">
                <a:alpha val="0"/>
              </a:srgbClr>
            </a:solidFill>
            <a:prstDash val="solid"/>
          </a:ln>
        </p:spPr>
      </p:sp>
      <p:sp>
        <p:nvSpPr>
          <p:cNvPr id="5" name="takeaway-4"/>
          <p:cNvSpPr/>
          <p:nvPr/>
        </p:nvSpPr>
        <p:spPr>
          <a:xfrm>
            <a:off x="838200" y="1247775"/>
            <a:ext cx="10363200" cy="571500"/>
          </a:xfrm>
          <a:prstGeom prst="rect">
            <a:avLst/>
          </a:prstGeom>
          <a:noFill/>
          <a:ln/>
        </p:spPr>
        <p:txBody>
          <a:bodyPr wrap="square" lIns="0" tIns="0" rIns="0" bIns="0" rtlCol="0" anchor="t">
            <a:normAutofit/>
          </a:bodyPr>
          <a:lstStyle/>
          <a:p>
            <a:pPr algn="l" indent="0" marL="0">
              <a:buNone/>
            </a:pPr>
            <a:r>
              <a:rPr lang="en-US" sz="1500" b="1" dirty="0">
                <a:solidFill>
                  <a:srgbClr val="274C78"/>
                </a:solidFill>
                <a:latin typeface="Aptos" pitchFamily="34" charset="0"/>
                <a:ea typeface="Aptos" pitchFamily="34" charset="-122"/>
                <a:cs typeface="Aptos" pitchFamily="34" charset="-120"/>
              </a:rPr>
              <a:t>RelayOps can capitalize on the convergence of process intelligence, workplace analytics, work graphs, and AI-assisted recommendations.</a:t>
            </a:r>
            <a:endParaRPr lang="en-US" sz="1500" dirty="0"/>
          </a:p>
        </p:txBody>
      </p:sp>
      <p:sp>
        <p:nvSpPr>
          <p:cNvPr id="6" name="body-4"/>
          <p:cNvSpPr/>
          <p:nvPr/>
        </p:nvSpPr>
        <p:spPr>
          <a:xfrm>
            <a:off x="609600" y="1952625"/>
            <a:ext cx="10591800" cy="457200"/>
          </a:xfrm>
          <a:prstGeom prst="rect">
            <a:avLst/>
          </a:prstGeom>
          <a:noFill/>
          <a:ln/>
        </p:spPr>
        <p:txBody>
          <a:bodyPr wrap="square" lIns="0" tIns="0" rIns="0" bIns="0" rtlCol="0" anchor="t">
            <a:normAutofit/>
          </a:bodyPr>
          <a:lstStyle/>
          <a:p>
            <a:pPr algn="l" indent="0" marL="0">
              <a:buNone/>
            </a:pPr>
            <a:r>
              <a:rPr lang="en-US" sz="1400" dirty="0">
                <a:solidFill>
                  <a:srgbClr val="4B5563"/>
                </a:solidFill>
                <a:latin typeface="Aptos" pitchFamily="34" charset="0"/>
                <a:ea typeface="Aptos" pitchFamily="34" charset="-122"/>
                <a:cs typeface="Aptos" pitchFamily="34" charset="-120"/>
              </a:rPr>
              <a:t>The opportunity is not to match the breadth of enterprise incumbents, but to package the most valuable diagnostic and improvement capabilities into a faster, more approachable product for mid-market organizations.</a:t>
            </a:r>
            <a:endParaRPr lang="en-US" sz="1400" dirty="0"/>
          </a:p>
        </p:txBody>
      </p:sp>
      <p:sp>
        <p:nvSpPr>
          <p:cNvPr id="7" name="bullet-list-4"/>
          <p:cNvSpPr/>
          <p:nvPr/>
        </p:nvSpPr>
        <p:spPr>
          <a:xfrm>
            <a:off x="609600" y="2505075"/>
            <a:ext cx="10591800" cy="3648075"/>
          </a:xfrm>
          <a:prstGeom prst="rect">
            <a:avLst/>
          </a:prstGeom>
          <a:noFill/>
          <a:ln/>
        </p:spPr>
        <p:txBody>
          <a:bodyPr wrap="square" lIns="0" tIns="0" rIns="0" bIns="0" rtlCol="0" anchor="t"/>
          <a:lstStyle/>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Mid-Market Process Intelligence: Enterprise process-mining platforms commonly emphasize complex, data-intensive, end-to-end processes.</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Workflow Diagnostic as Entry Offer: The tailored diagnostic can become both the primary conversion asset and a repeatable product-led component of a sales-led motion.</a:t>
            </a:r>
            <a:endParaRPr lang="en-US" sz="1400" dirty="0"/>
          </a:p>
          <a:p>
            <a:pPr marL="177800" indent="-177800">
              <a:buSzPct val="100000"/>
              <a:buChar char="•"/>
            </a:pPr>
            <a:r>
              <a:rPr lang="en-US" sz="1400" dirty="0">
                <a:solidFill>
                  <a:srgbClr val="111827"/>
                </a:solidFill>
                <a:latin typeface="Aptos" pitchFamily="34" charset="0"/>
                <a:ea typeface="Aptos" pitchFamily="34" charset="-122"/>
                <a:cs typeface="Aptos" pitchFamily="34" charset="-120"/>
              </a:rPr>
              <a:t>Closed-Loop Improvement: Many alternatives specialize in one stage of the improvement cycle: mapping, analytics, work management, automation, or consulting.</a:t>
            </a:r>
            <a:endParaRPr lang="en-US" sz="1400" dirty="0"/>
          </a:p>
        </p:txBody>
      </p:sp>
      <p:sp>
        <p:nvSpPr>
          <p:cNvPr id="8" name="footer-rule-4"/>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9" name="footer-title-4"/>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10" name="footer-meta-4"/>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eyebrow-40"/>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7 — Campaign Architecture &amp; Funnel Flow</a:t>
            </a:r>
            <a:endParaRPr lang="en-US" sz="1100" dirty="0"/>
          </a:p>
        </p:txBody>
      </p:sp>
      <p:sp>
        <p:nvSpPr>
          <p:cNvPr id="3" name="title-40"/>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MOFU — Solution and Proof Evaluation</a:t>
            </a:r>
            <a:endParaRPr lang="en-US" sz="2500" dirty="0"/>
          </a:p>
        </p:txBody>
      </p:sp>
      <p:sp>
        <p:nvSpPr>
          <p:cNvPr id="4" name="artifact-card-40"/>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40"/>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40"/>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FUNNEL MAPPING</a:t>
            </a:r>
            <a:endParaRPr lang="en-US" sz="950" dirty="0"/>
          </a:p>
        </p:txBody>
      </p:sp>
      <p:sp>
        <p:nvSpPr>
          <p:cNvPr id="7" name="artifact-field-label-40-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a:t>
            </a:r>
            <a:endParaRPr lang="en-US" sz="800" dirty="0"/>
          </a:p>
        </p:txBody>
      </p:sp>
      <p:sp>
        <p:nvSpPr>
          <p:cNvPr id="8" name="artifact-field-value-40-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Demonstrate how RelayOps maps cross-system handoffs, identifies risk, supports practical interventions, and fits the existing environment.</a:t>
            </a:r>
            <a:endParaRPr lang="en-US" sz="975" dirty="0"/>
          </a:p>
        </p:txBody>
      </p:sp>
      <p:sp>
        <p:nvSpPr>
          <p:cNvPr id="9" name="artifact-field-label-40-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CONTENT / OFFERS</a:t>
            </a:r>
            <a:endParaRPr lang="en-US" sz="800" dirty="0"/>
          </a:p>
        </p:txBody>
      </p:sp>
      <p:sp>
        <p:nvSpPr>
          <p:cNvPr id="10" name="artifact-bullet-list-40-1-2"/>
          <p:cNvSpPr/>
          <p:nvPr/>
        </p:nvSpPr>
        <p:spPr>
          <a:xfrm>
            <a:off x="819150" y="2628900"/>
            <a:ext cx="4876800" cy="10477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Tailored workflow diagnostic</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Use-case demonstration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Connector and governance FAQ</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Workflow-risk webinar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Buying guide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Representative workflow map</a:t>
            </a:r>
            <a:endParaRPr lang="en-US" sz="925" dirty="0"/>
          </a:p>
        </p:txBody>
      </p:sp>
      <p:sp>
        <p:nvSpPr>
          <p:cNvPr id="11" name="artifact-field-label-40-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TYPES</a:t>
            </a:r>
            <a:endParaRPr lang="en-US" sz="800" dirty="0"/>
          </a:p>
        </p:txBody>
      </p:sp>
      <p:sp>
        <p:nvSpPr>
          <p:cNvPr id="12" name="artifact-pill-40-2-1-1"/>
          <p:cNvSpPr/>
          <p:nvPr/>
        </p:nvSpPr>
        <p:spPr>
          <a:xfrm>
            <a:off x="6115050" y="1952625"/>
            <a:ext cx="2343150" cy="228600"/>
          </a:xfrm>
          <a:prstGeom prst="roundRect">
            <a:avLst/>
          </a:prstGeom>
          <a:solidFill>
            <a:srgbClr val="EFF6FF"/>
          </a:solidFill>
          <a:ln w="12700">
            <a:solidFill>
              <a:srgbClr val="DBEAFE"/>
            </a:solidFill>
            <a:prstDash val="solid"/>
          </a:ln>
        </p:spPr>
      </p:sp>
      <p:sp>
        <p:nvSpPr>
          <p:cNvPr id="13" name="artifact-pill-40-2-1-1"/>
          <p:cNvSpPr/>
          <p:nvPr/>
        </p:nvSpPr>
        <p:spPr>
          <a:xfrm>
            <a:off x="6115050" y="1952625"/>
            <a:ext cx="23431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Problem-aware Google Search audiences</a:t>
            </a:r>
            <a:endParaRPr lang="en-US" sz="850" dirty="0"/>
          </a:p>
        </p:txBody>
      </p:sp>
      <p:sp>
        <p:nvSpPr>
          <p:cNvPr id="14" name="artifact-pill-40-2-1-2"/>
          <p:cNvSpPr/>
          <p:nvPr/>
        </p:nvSpPr>
        <p:spPr>
          <a:xfrm>
            <a:off x="6115050" y="2228850"/>
            <a:ext cx="2514600" cy="228600"/>
          </a:xfrm>
          <a:prstGeom prst="roundRect">
            <a:avLst/>
          </a:prstGeom>
          <a:solidFill>
            <a:srgbClr val="EFF6FF"/>
          </a:solidFill>
          <a:ln w="12700">
            <a:solidFill>
              <a:srgbClr val="DBEAFE"/>
            </a:solidFill>
            <a:prstDash val="solid"/>
          </a:ln>
        </p:spPr>
      </p:sp>
      <p:sp>
        <p:nvSpPr>
          <p:cNvPr id="15" name="artifact-pill-40-2-1-2"/>
          <p:cNvSpPr/>
          <p:nvPr/>
        </p:nvSpPr>
        <p:spPr>
          <a:xfrm>
            <a:off x="6115050" y="2228850"/>
            <a:ext cx="25146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LinkedIn named-account persona audiences</a:t>
            </a:r>
            <a:endParaRPr lang="en-US" sz="850" dirty="0"/>
          </a:p>
        </p:txBody>
      </p:sp>
      <p:sp>
        <p:nvSpPr>
          <p:cNvPr id="16" name="artifact-pill-40-2-1-3"/>
          <p:cNvSpPr/>
          <p:nvPr/>
        </p:nvSpPr>
        <p:spPr>
          <a:xfrm>
            <a:off x="8705850" y="2228850"/>
            <a:ext cx="2000250" cy="228600"/>
          </a:xfrm>
          <a:prstGeom prst="roundRect">
            <a:avLst/>
          </a:prstGeom>
          <a:solidFill>
            <a:srgbClr val="EFF6FF"/>
          </a:solidFill>
          <a:ln w="12700">
            <a:solidFill>
              <a:srgbClr val="DBEAFE"/>
            </a:solidFill>
            <a:prstDash val="solid"/>
          </a:ln>
        </p:spPr>
      </p:sp>
      <p:sp>
        <p:nvSpPr>
          <p:cNvPr id="17" name="artifact-pill-40-2-1-3"/>
          <p:cNvSpPr/>
          <p:nvPr/>
        </p:nvSpPr>
        <p:spPr>
          <a:xfrm>
            <a:off x="8705850" y="2228850"/>
            <a:ext cx="20002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Website and content retargeting</a:t>
            </a:r>
            <a:endParaRPr lang="en-US" sz="850" dirty="0"/>
          </a:p>
        </p:txBody>
      </p:sp>
      <p:sp>
        <p:nvSpPr>
          <p:cNvPr id="18" name="artifact-pill-40-2-1-4"/>
          <p:cNvSpPr/>
          <p:nvPr/>
        </p:nvSpPr>
        <p:spPr>
          <a:xfrm>
            <a:off x="6115050" y="2505075"/>
            <a:ext cx="1943100" cy="228600"/>
          </a:xfrm>
          <a:prstGeom prst="roundRect">
            <a:avLst/>
          </a:prstGeom>
          <a:solidFill>
            <a:srgbClr val="EFF6FF"/>
          </a:solidFill>
          <a:ln w="12700">
            <a:solidFill>
              <a:srgbClr val="DBEAFE"/>
            </a:solidFill>
            <a:prstDash val="solid"/>
          </a:ln>
        </p:spPr>
      </p:sp>
      <p:sp>
        <p:nvSpPr>
          <p:cNvPr id="19" name="artifact-pill-40-2-1-4"/>
          <p:cNvSpPr/>
          <p:nvPr/>
        </p:nvSpPr>
        <p:spPr>
          <a:xfrm>
            <a:off x="6115050" y="2505075"/>
            <a:ext cx="19431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Video and document-ad engagers</a:t>
            </a:r>
            <a:endParaRPr lang="en-US" sz="850" dirty="0"/>
          </a:p>
        </p:txBody>
      </p:sp>
      <p:sp>
        <p:nvSpPr>
          <p:cNvPr id="20" name="artifact-pill-40-2-1-5"/>
          <p:cNvSpPr/>
          <p:nvPr/>
        </p:nvSpPr>
        <p:spPr>
          <a:xfrm>
            <a:off x="8134350" y="2505075"/>
            <a:ext cx="2171700" cy="228600"/>
          </a:xfrm>
          <a:prstGeom prst="roundRect">
            <a:avLst/>
          </a:prstGeom>
          <a:solidFill>
            <a:srgbClr val="EFF6FF"/>
          </a:solidFill>
          <a:ln w="12700">
            <a:solidFill>
              <a:srgbClr val="DBEAFE"/>
            </a:solidFill>
            <a:prstDash val="solid"/>
          </a:ln>
        </p:spPr>
      </p:sp>
      <p:sp>
        <p:nvSpPr>
          <p:cNvPr id="21" name="artifact-pill-40-2-1-5"/>
          <p:cNvSpPr/>
          <p:nvPr/>
        </p:nvSpPr>
        <p:spPr>
          <a:xfrm>
            <a:off x="8134350" y="2505075"/>
            <a:ext cx="21717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Intent-qualified account audiences</a:t>
            </a:r>
            <a:endParaRPr lang="en-US" sz="850" dirty="0"/>
          </a:p>
        </p:txBody>
      </p:sp>
      <p:sp>
        <p:nvSpPr>
          <p:cNvPr id="22" name="artifact-field-label-40-2-2"/>
          <p:cNvSpPr/>
          <p:nvPr/>
        </p:nvSpPr>
        <p:spPr>
          <a:xfrm>
            <a:off x="6115050" y="28956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PLATFORMS</a:t>
            </a:r>
            <a:endParaRPr lang="en-US" sz="800" dirty="0"/>
          </a:p>
        </p:txBody>
      </p:sp>
      <p:sp>
        <p:nvSpPr>
          <p:cNvPr id="23" name="artifact-bullet-list-40-2-2"/>
          <p:cNvSpPr/>
          <p:nvPr/>
        </p:nvSpPr>
        <p:spPr>
          <a:xfrm>
            <a:off x="6115050" y="3105150"/>
            <a:ext cx="4876800" cy="8763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Google Ads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LinkedIn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Microsoft Advertising</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Programmatic ABM</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Meta retargeting</a:t>
            </a:r>
            <a:endParaRPr lang="en-US" sz="925" dirty="0"/>
          </a:p>
        </p:txBody>
      </p:sp>
      <p:sp>
        <p:nvSpPr>
          <p:cNvPr id="24" name="footer-rule-40"/>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5" name="footer-title-40"/>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26" name="footer-meta-40"/>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eyebrow-41"/>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7 — Campaign Architecture &amp; Funnel Flow</a:t>
            </a:r>
            <a:endParaRPr lang="en-US" sz="1100" dirty="0"/>
          </a:p>
        </p:txBody>
      </p:sp>
      <p:sp>
        <p:nvSpPr>
          <p:cNvPr id="3" name="title-41"/>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BOFU — Diagnostic, Committee Alignment, and Demo</a:t>
            </a:r>
            <a:endParaRPr lang="en-US" sz="2500" dirty="0"/>
          </a:p>
        </p:txBody>
      </p:sp>
      <p:sp>
        <p:nvSpPr>
          <p:cNvPr id="4" name="artifact-card-41"/>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41"/>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41"/>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FUNNEL MAPPING</a:t>
            </a:r>
            <a:endParaRPr lang="en-US" sz="950" dirty="0"/>
          </a:p>
        </p:txBody>
      </p:sp>
      <p:sp>
        <p:nvSpPr>
          <p:cNvPr id="7" name="artifact-field-label-41-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a:t>
            </a:r>
            <a:endParaRPr lang="en-US" sz="800" dirty="0"/>
          </a:p>
        </p:txBody>
      </p:sp>
      <p:sp>
        <p:nvSpPr>
          <p:cNvPr id="8" name="artifact-field-value-41-1-1"/>
          <p:cNvSpPr/>
          <p:nvPr/>
        </p:nvSpPr>
        <p:spPr>
          <a:xfrm>
            <a:off x="819150" y="1952625"/>
            <a:ext cx="4876800" cy="5334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Convert qualified accounts into sales-accepted diagnostic and demo requests while supplying each selected persona with the proof needed for a 30–90 day committee evaluation.</a:t>
            </a:r>
            <a:endParaRPr lang="en-US" sz="975" dirty="0"/>
          </a:p>
        </p:txBody>
      </p:sp>
      <p:sp>
        <p:nvSpPr>
          <p:cNvPr id="9" name="artifact-field-label-41-1-2"/>
          <p:cNvSpPr/>
          <p:nvPr/>
        </p:nvSpPr>
        <p:spPr>
          <a:xfrm>
            <a:off x="819150" y="25717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CONTENT / OFFERS</a:t>
            </a:r>
            <a:endParaRPr lang="en-US" sz="800" dirty="0"/>
          </a:p>
        </p:txBody>
      </p:sp>
      <p:sp>
        <p:nvSpPr>
          <p:cNvPr id="10" name="artifact-bullet-list-41-1-2"/>
          <p:cNvSpPr/>
          <p:nvPr/>
        </p:nvSpPr>
        <p:spPr>
          <a:xfrm>
            <a:off x="819150" y="2781300"/>
            <a:ext cx="4876800" cy="10477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Tailored workflow diagnostic and demo</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Committee demo with operations and IT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Technical workflow review</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ROI assessment with transparent assumptions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Role-specific evaluation plan</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Proof-plan consultation</a:t>
            </a:r>
            <a:endParaRPr lang="en-US" sz="925" dirty="0"/>
          </a:p>
        </p:txBody>
      </p:sp>
      <p:sp>
        <p:nvSpPr>
          <p:cNvPr id="11" name="artifact-field-label-41-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TYPES</a:t>
            </a:r>
            <a:endParaRPr lang="en-US" sz="800" dirty="0"/>
          </a:p>
        </p:txBody>
      </p:sp>
      <p:sp>
        <p:nvSpPr>
          <p:cNvPr id="12" name="artifact-pill-41-2-1-1"/>
          <p:cNvSpPr/>
          <p:nvPr/>
        </p:nvSpPr>
        <p:spPr>
          <a:xfrm>
            <a:off x="6115050" y="1952625"/>
            <a:ext cx="2800350" cy="228600"/>
          </a:xfrm>
          <a:prstGeom prst="roundRect">
            <a:avLst/>
          </a:prstGeom>
          <a:solidFill>
            <a:srgbClr val="EFF6FF"/>
          </a:solidFill>
          <a:ln w="12700">
            <a:solidFill>
              <a:srgbClr val="DBEAFE"/>
            </a:solidFill>
            <a:prstDash val="solid"/>
          </a:ln>
        </p:spPr>
      </p:sp>
      <p:sp>
        <p:nvSpPr>
          <p:cNvPr id="13" name="artifact-pill-41-2-1-1"/>
          <p:cNvSpPr/>
          <p:nvPr/>
        </p:nvSpPr>
        <p:spPr>
          <a:xfrm>
            <a:off x="6115050" y="1952625"/>
            <a:ext cx="2800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High-intent exact and phrase Search audiences</a:t>
            </a:r>
            <a:endParaRPr lang="en-US" sz="850" dirty="0"/>
          </a:p>
        </p:txBody>
      </p:sp>
      <p:sp>
        <p:nvSpPr>
          <p:cNvPr id="14" name="artifact-pill-41-2-1-2"/>
          <p:cNvSpPr/>
          <p:nvPr/>
        </p:nvSpPr>
        <p:spPr>
          <a:xfrm>
            <a:off x="8991600" y="1952625"/>
            <a:ext cx="1428750" cy="228600"/>
          </a:xfrm>
          <a:prstGeom prst="roundRect">
            <a:avLst/>
          </a:prstGeom>
          <a:solidFill>
            <a:srgbClr val="EFF6FF"/>
          </a:solidFill>
          <a:ln w="12700">
            <a:solidFill>
              <a:srgbClr val="DBEAFE"/>
            </a:solidFill>
            <a:prstDash val="solid"/>
          </a:ln>
        </p:spPr>
      </p:sp>
      <p:sp>
        <p:nvSpPr>
          <p:cNvPr id="15" name="artifact-pill-41-2-1-2"/>
          <p:cNvSpPr/>
          <p:nvPr/>
        </p:nvSpPr>
        <p:spPr>
          <a:xfrm>
            <a:off x="8991600" y="1952625"/>
            <a:ext cx="14287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Tier 1 named accounts</a:t>
            </a:r>
            <a:endParaRPr lang="en-US" sz="850" dirty="0"/>
          </a:p>
        </p:txBody>
      </p:sp>
      <p:sp>
        <p:nvSpPr>
          <p:cNvPr id="16" name="artifact-pill-41-2-1-3"/>
          <p:cNvSpPr/>
          <p:nvPr/>
        </p:nvSpPr>
        <p:spPr>
          <a:xfrm>
            <a:off x="6115050" y="2228850"/>
            <a:ext cx="3200400" cy="228600"/>
          </a:xfrm>
          <a:prstGeom prst="roundRect">
            <a:avLst/>
          </a:prstGeom>
          <a:solidFill>
            <a:srgbClr val="EFF6FF"/>
          </a:solidFill>
          <a:ln w="12700">
            <a:solidFill>
              <a:srgbClr val="DBEAFE"/>
            </a:solidFill>
            <a:prstDash val="solid"/>
          </a:ln>
        </p:spPr>
      </p:sp>
      <p:sp>
        <p:nvSpPr>
          <p:cNvPr id="17" name="artifact-pill-41-2-1-3"/>
          <p:cNvSpPr/>
          <p:nvPr/>
        </p:nvSpPr>
        <p:spPr>
          <a:xfrm>
            <a:off x="6115050" y="2228850"/>
            <a:ext cx="32004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Open-opportunity and sales-engaged account audiences</a:t>
            </a:r>
            <a:endParaRPr lang="en-US" sz="850" dirty="0"/>
          </a:p>
        </p:txBody>
      </p:sp>
      <p:sp>
        <p:nvSpPr>
          <p:cNvPr id="18" name="artifact-pill-41-2-1-4"/>
          <p:cNvSpPr/>
          <p:nvPr/>
        </p:nvSpPr>
        <p:spPr>
          <a:xfrm>
            <a:off x="6115050" y="2505075"/>
            <a:ext cx="1714500" cy="228600"/>
          </a:xfrm>
          <a:prstGeom prst="roundRect">
            <a:avLst/>
          </a:prstGeom>
          <a:solidFill>
            <a:srgbClr val="EFF6FF"/>
          </a:solidFill>
          <a:ln w="12700">
            <a:solidFill>
              <a:srgbClr val="DBEAFE"/>
            </a:solidFill>
            <a:prstDash val="solid"/>
          </a:ln>
        </p:spPr>
      </p:sp>
      <p:sp>
        <p:nvSpPr>
          <p:cNvPr id="19" name="artifact-pill-41-2-1-4"/>
          <p:cNvSpPr/>
          <p:nvPr/>
        </p:nvSpPr>
        <p:spPr>
          <a:xfrm>
            <a:off x="6115050" y="2505075"/>
            <a:ext cx="17145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Diagnostic form abandoners</a:t>
            </a:r>
            <a:endParaRPr lang="en-US" sz="850" dirty="0"/>
          </a:p>
        </p:txBody>
      </p:sp>
      <p:sp>
        <p:nvSpPr>
          <p:cNvPr id="20" name="artifact-pill-41-2-1-5"/>
          <p:cNvSpPr/>
          <p:nvPr/>
        </p:nvSpPr>
        <p:spPr>
          <a:xfrm>
            <a:off x="6115050" y="2781300"/>
            <a:ext cx="3600450" cy="228600"/>
          </a:xfrm>
          <a:prstGeom prst="roundRect">
            <a:avLst/>
          </a:prstGeom>
          <a:solidFill>
            <a:srgbClr val="EFF6FF"/>
          </a:solidFill>
          <a:ln w="12700">
            <a:solidFill>
              <a:srgbClr val="DBEAFE"/>
            </a:solidFill>
            <a:prstDash val="solid"/>
          </a:ln>
        </p:spPr>
      </p:sp>
      <p:sp>
        <p:nvSpPr>
          <p:cNvPr id="21" name="artifact-pill-41-2-1-5"/>
          <p:cNvSpPr/>
          <p:nvPr/>
        </p:nvSpPr>
        <p:spPr>
          <a:xfrm>
            <a:off x="6115050" y="2781300"/>
            <a:ext cx="36004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Pricing, ROI, connector, governance, and demo-page visitors</a:t>
            </a:r>
            <a:endParaRPr lang="en-US" sz="850" dirty="0"/>
          </a:p>
        </p:txBody>
      </p:sp>
      <p:sp>
        <p:nvSpPr>
          <p:cNvPr id="22" name="artifact-pill-41-2-1-6"/>
          <p:cNvSpPr/>
          <p:nvPr/>
        </p:nvSpPr>
        <p:spPr>
          <a:xfrm>
            <a:off x="6115050" y="3057525"/>
            <a:ext cx="2857500" cy="228600"/>
          </a:xfrm>
          <a:prstGeom prst="roundRect">
            <a:avLst/>
          </a:prstGeom>
          <a:solidFill>
            <a:srgbClr val="EFF6FF"/>
          </a:solidFill>
          <a:ln w="12700">
            <a:solidFill>
              <a:srgbClr val="DBEAFE"/>
            </a:solidFill>
            <a:prstDash val="solid"/>
          </a:ln>
        </p:spPr>
      </p:sp>
      <p:sp>
        <p:nvSpPr>
          <p:cNvPr id="23" name="artifact-pill-41-2-1-6"/>
          <p:cNvSpPr/>
          <p:nvPr/>
        </p:nvSpPr>
        <p:spPr>
          <a:xfrm>
            <a:off x="6115050" y="3057525"/>
            <a:ext cx="28575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Multiple engaged stakeholders from one account</a:t>
            </a:r>
            <a:endParaRPr lang="en-US" sz="850" dirty="0"/>
          </a:p>
        </p:txBody>
      </p:sp>
      <p:sp>
        <p:nvSpPr>
          <p:cNvPr id="24" name="artifact-field-label-41-2-2"/>
          <p:cNvSpPr/>
          <p:nvPr/>
        </p:nvSpPr>
        <p:spPr>
          <a:xfrm>
            <a:off x="6115050" y="34480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PLATFORMS</a:t>
            </a:r>
            <a:endParaRPr lang="en-US" sz="800" dirty="0"/>
          </a:p>
        </p:txBody>
      </p:sp>
      <p:sp>
        <p:nvSpPr>
          <p:cNvPr id="25" name="artifact-bullet-list-41-2-2"/>
          <p:cNvSpPr/>
          <p:nvPr/>
        </p:nvSpPr>
        <p:spPr>
          <a:xfrm>
            <a:off x="6115050" y="3657600"/>
            <a:ext cx="4876800" cy="10477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Google Search</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LinkedIn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Programmatic ABM</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Microsoft Advertising</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Google retargeting</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Meta retargeting</a:t>
            </a:r>
            <a:endParaRPr lang="en-US" sz="925" dirty="0"/>
          </a:p>
        </p:txBody>
      </p:sp>
      <p:sp>
        <p:nvSpPr>
          <p:cNvPr id="26" name="footer-rule-41"/>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7" name="footer-title-41"/>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28" name="footer-meta-41"/>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eyebrow-42"/>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Timing</a:t>
            </a:r>
            <a:endParaRPr lang="en-US" sz="1100" dirty="0"/>
          </a:p>
        </p:txBody>
      </p:sp>
      <p:sp>
        <p:nvSpPr>
          <p:cNvPr id="3" name="title-42"/>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Validate ICP and Positioning</a:t>
            </a:r>
            <a:endParaRPr lang="en-US" sz="2500" dirty="0"/>
          </a:p>
        </p:txBody>
      </p:sp>
      <p:sp>
        <p:nvSpPr>
          <p:cNvPr id="4" name="artifact-card-42"/>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42"/>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42"/>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PHASE 1</a:t>
            </a:r>
            <a:endParaRPr lang="en-US" sz="950" dirty="0"/>
          </a:p>
        </p:txBody>
      </p:sp>
      <p:sp>
        <p:nvSpPr>
          <p:cNvPr id="7" name="artifact-field-label-42-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a:t>
            </a:r>
            <a:endParaRPr lang="en-US" sz="800" dirty="0"/>
          </a:p>
        </p:txBody>
      </p:sp>
      <p:sp>
        <p:nvSpPr>
          <p:cNvPr id="8" name="artifact-field-value-42-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Confirm the highest-value ICP, establish differentiated messaging, and pressure-test it with all three supplied personas.</a:t>
            </a:r>
            <a:endParaRPr lang="en-US" sz="975" dirty="0"/>
          </a:p>
        </p:txBody>
      </p:sp>
      <p:sp>
        <p:nvSpPr>
          <p:cNvPr id="9" name="artifact-field-label-42-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BELIEF TO CREATE</a:t>
            </a:r>
            <a:endParaRPr lang="en-US" sz="800" dirty="0"/>
          </a:p>
        </p:txBody>
      </p:sp>
      <p:sp>
        <p:nvSpPr>
          <p:cNvPr id="10" name="artifact-field-value-42-1-2"/>
          <p:cNvSpPr/>
          <p:nvPr/>
        </p:nvSpPr>
        <p:spPr>
          <a:xfrm>
            <a:off x="819150" y="262890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RelayOps addresses a consequential cross-system handoff problem in a differentiated and credible way.</a:t>
            </a:r>
            <a:endParaRPr lang="en-US" sz="975" dirty="0"/>
          </a:p>
        </p:txBody>
      </p:sp>
      <p:sp>
        <p:nvSpPr>
          <p:cNvPr id="11" name="artifact-field-label-42-1-3"/>
          <p:cNvSpPr/>
          <p:nvPr/>
        </p:nvSpPr>
        <p:spPr>
          <a:xfrm>
            <a:off x="819150" y="30956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CORE MESSAGE</a:t>
            </a:r>
            <a:endParaRPr lang="en-US" sz="800" dirty="0"/>
          </a:p>
        </p:txBody>
      </p:sp>
      <p:sp>
        <p:nvSpPr>
          <p:cNvPr id="12" name="artifact-field-value-42-1-3"/>
          <p:cNvSpPr/>
          <p:nvPr/>
        </p:nvSpPr>
        <p:spPr>
          <a:xfrm>
            <a:off x="819150" y="330517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RelayOps turns fragmented workflow signals into a connected view of handoff risk and practical improvement opportunities.</a:t>
            </a:r>
            <a:endParaRPr lang="en-US" sz="975" dirty="0"/>
          </a:p>
        </p:txBody>
      </p:sp>
      <p:sp>
        <p:nvSpPr>
          <p:cNvPr id="13" name="artifact-field-label-42-1-4"/>
          <p:cNvSpPr/>
          <p:nvPr/>
        </p:nvSpPr>
        <p:spPr>
          <a:xfrm>
            <a:off x="819150" y="37719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CTAS</a:t>
            </a:r>
            <a:endParaRPr lang="en-US" sz="800" dirty="0"/>
          </a:p>
        </p:txBody>
      </p:sp>
      <p:sp>
        <p:nvSpPr>
          <p:cNvPr id="14" name="artifact-bullet-list-42-1-4"/>
          <p:cNvSpPr/>
          <p:nvPr/>
        </p:nvSpPr>
        <p:spPr>
          <a:xfrm>
            <a:off x="819150" y="3981450"/>
            <a:ext cx="4876800" cy="3619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Join the virtual focus group</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Request a workflow diagnostic</a:t>
            </a:r>
            <a:endParaRPr lang="en-US" sz="925" dirty="0"/>
          </a:p>
        </p:txBody>
      </p:sp>
      <p:sp>
        <p:nvSpPr>
          <p:cNvPr id="15" name="artifact-field-label-42-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CHANNELS</a:t>
            </a:r>
            <a:endParaRPr lang="en-US" sz="800" dirty="0"/>
          </a:p>
        </p:txBody>
      </p:sp>
      <p:sp>
        <p:nvSpPr>
          <p:cNvPr id="16" name="artifact-pill-42-2-1-1"/>
          <p:cNvSpPr/>
          <p:nvPr/>
        </p:nvSpPr>
        <p:spPr>
          <a:xfrm>
            <a:off x="6115050" y="1952625"/>
            <a:ext cx="1314450" cy="228600"/>
          </a:xfrm>
          <a:prstGeom prst="roundRect">
            <a:avLst/>
          </a:prstGeom>
          <a:solidFill>
            <a:srgbClr val="EFF6FF"/>
          </a:solidFill>
          <a:ln w="12700">
            <a:solidFill>
              <a:srgbClr val="DBEAFE"/>
            </a:solidFill>
            <a:prstDash val="solid"/>
          </a:ln>
        </p:spPr>
      </p:sp>
      <p:sp>
        <p:nvSpPr>
          <p:cNvPr id="17" name="artifact-pill-42-2-1-1"/>
          <p:cNvSpPr/>
          <p:nvPr/>
        </p:nvSpPr>
        <p:spPr>
          <a:xfrm>
            <a:off x="6115050" y="1952625"/>
            <a:ext cx="13144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Virtual focus group</a:t>
            </a:r>
            <a:endParaRPr lang="en-US" sz="850" dirty="0"/>
          </a:p>
        </p:txBody>
      </p:sp>
      <p:sp>
        <p:nvSpPr>
          <p:cNvPr id="18" name="artifact-pill-42-2-1-2"/>
          <p:cNvSpPr/>
          <p:nvPr/>
        </p:nvSpPr>
        <p:spPr>
          <a:xfrm>
            <a:off x="7505700" y="1952625"/>
            <a:ext cx="1314450" cy="228600"/>
          </a:xfrm>
          <a:prstGeom prst="roundRect">
            <a:avLst/>
          </a:prstGeom>
          <a:solidFill>
            <a:srgbClr val="EFF6FF"/>
          </a:solidFill>
          <a:ln w="12700">
            <a:solidFill>
              <a:srgbClr val="DBEAFE"/>
            </a:solidFill>
            <a:prstDash val="solid"/>
          </a:ln>
        </p:spPr>
      </p:sp>
      <p:sp>
        <p:nvSpPr>
          <p:cNvPr id="19" name="artifact-pill-42-2-1-2"/>
          <p:cNvSpPr/>
          <p:nvPr/>
        </p:nvSpPr>
        <p:spPr>
          <a:xfrm>
            <a:off x="7505700" y="1952625"/>
            <a:ext cx="13144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Targeted interviews</a:t>
            </a:r>
            <a:endParaRPr lang="en-US" sz="850" dirty="0"/>
          </a:p>
        </p:txBody>
      </p:sp>
      <p:sp>
        <p:nvSpPr>
          <p:cNvPr id="20" name="artifact-pill-42-2-1-3"/>
          <p:cNvSpPr/>
          <p:nvPr/>
        </p:nvSpPr>
        <p:spPr>
          <a:xfrm>
            <a:off x="8896350" y="1952625"/>
            <a:ext cx="685800" cy="228600"/>
          </a:xfrm>
          <a:prstGeom prst="roundRect">
            <a:avLst/>
          </a:prstGeom>
          <a:solidFill>
            <a:srgbClr val="EFF6FF"/>
          </a:solidFill>
          <a:ln w="12700">
            <a:solidFill>
              <a:srgbClr val="DBEAFE"/>
            </a:solidFill>
            <a:prstDash val="solid"/>
          </a:ln>
        </p:spPr>
      </p:sp>
      <p:sp>
        <p:nvSpPr>
          <p:cNvPr id="21" name="artifact-pill-42-2-1-3"/>
          <p:cNvSpPr/>
          <p:nvPr/>
        </p:nvSpPr>
        <p:spPr>
          <a:xfrm>
            <a:off x="8896350" y="1952625"/>
            <a:ext cx="6858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LinkedIn</a:t>
            </a:r>
            <a:endParaRPr lang="en-US" sz="850" dirty="0"/>
          </a:p>
        </p:txBody>
      </p:sp>
      <p:sp>
        <p:nvSpPr>
          <p:cNvPr id="22" name="artifact-pill-42-2-1-4"/>
          <p:cNvSpPr/>
          <p:nvPr/>
        </p:nvSpPr>
        <p:spPr>
          <a:xfrm>
            <a:off x="9658350" y="1952625"/>
            <a:ext cx="590550" cy="228600"/>
          </a:xfrm>
          <a:prstGeom prst="roundRect">
            <a:avLst/>
          </a:prstGeom>
          <a:solidFill>
            <a:srgbClr val="EFF6FF"/>
          </a:solidFill>
          <a:ln w="12700">
            <a:solidFill>
              <a:srgbClr val="DBEAFE"/>
            </a:solidFill>
            <a:prstDash val="solid"/>
          </a:ln>
        </p:spPr>
      </p:sp>
      <p:sp>
        <p:nvSpPr>
          <p:cNvPr id="23" name="artifact-pill-42-2-1-4"/>
          <p:cNvSpPr/>
          <p:nvPr/>
        </p:nvSpPr>
        <p:spPr>
          <a:xfrm>
            <a:off x="9658350" y="1952625"/>
            <a:ext cx="590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Email</a:t>
            </a:r>
            <a:endParaRPr lang="en-US" sz="850" dirty="0"/>
          </a:p>
        </p:txBody>
      </p:sp>
      <p:sp>
        <p:nvSpPr>
          <p:cNvPr id="24" name="artifact-field-label-42-2-2"/>
          <p:cNvSpPr/>
          <p:nvPr/>
        </p:nvSpPr>
        <p:spPr>
          <a:xfrm>
            <a:off x="6115050" y="23431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25" name="artifact-bullet-list-42-2-2"/>
          <p:cNvSpPr/>
          <p:nvPr/>
        </p:nvSpPr>
        <p:spPr>
          <a:xfrm>
            <a:off x="6115050" y="255270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Focus-group participation across all three supplied personas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Documented message resonance and objections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Approved ICP qualification criteria</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Demo-request tracking operational</a:t>
            </a:r>
            <a:endParaRPr lang="en-US" sz="925" dirty="0"/>
          </a:p>
        </p:txBody>
      </p:sp>
      <p:sp>
        <p:nvSpPr>
          <p:cNvPr id="26" name="footer-rule-42"/>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7" name="footer-title-42"/>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28" name="footer-meta-42"/>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eyebrow-43"/>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Timing</a:t>
            </a:r>
            <a:endParaRPr lang="en-US" sz="1100" dirty="0"/>
          </a:p>
        </p:txBody>
      </p:sp>
      <p:sp>
        <p:nvSpPr>
          <p:cNvPr id="3" name="title-43"/>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Build the Launch System</a:t>
            </a:r>
            <a:endParaRPr lang="en-US" sz="2500" dirty="0"/>
          </a:p>
        </p:txBody>
      </p:sp>
      <p:sp>
        <p:nvSpPr>
          <p:cNvPr id="4" name="artifact-card-43"/>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43"/>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43"/>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PHASE 2</a:t>
            </a:r>
            <a:endParaRPr lang="en-US" sz="950" dirty="0"/>
          </a:p>
        </p:txBody>
      </p:sp>
      <p:sp>
        <p:nvSpPr>
          <p:cNvPr id="7" name="artifact-field-label-43-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a:t>
            </a:r>
            <a:endParaRPr lang="en-US" sz="800" dirty="0"/>
          </a:p>
        </p:txBody>
      </p:sp>
      <p:sp>
        <p:nvSpPr>
          <p:cNvPr id="8" name="artifact-field-value-43-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Translate validated positioning into a conversion path, proof assets, sales enablement, and a 90-day content foundation.</a:t>
            </a:r>
            <a:endParaRPr lang="en-US" sz="975" dirty="0"/>
          </a:p>
        </p:txBody>
      </p:sp>
      <p:sp>
        <p:nvSpPr>
          <p:cNvPr id="9" name="artifact-field-label-43-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BELIEF TO CREATE</a:t>
            </a:r>
            <a:endParaRPr lang="en-US" sz="800" dirty="0"/>
          </a:p>
        </p:txBody>
      </p:sp>
      <p:sp>
        <p:nvSpPr>
          <p:cNvPr id="10" name="artifact-field-value-43-1-2"/>
          <p:cNvSpPr/>
          <p:nvPr/>
        </p:nvSpPr>
        <p:spPr>
          <a:xfrm>
            <a:off x="819150" y="262890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RelayOps can fit the existing environment, identify a meaningful workflow problem, and support a credible business case.</a:t>
            </a:r>
            <a:endParaRPr lang="en-US" sz="975" dirty="0"/>
          </a:p>
        </p:txBody>
      </p:sp>
      <p:sp>
        <p:nvSpPr>
          <p:cNvPr id="11" name="artifact-field-label-43-1-3"/>
          <p:cNvSpPr/>
          <p:nvPr/>
        </p:nvSpPr>
        <p:spPr>
          <a:xfrm>
            <a:off x="819150" y="30956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CORE MESSAGE</a:t>
            </a:r>
            <a:endParaRPr lang="en-US" sz="800" dirty="0"/>
          </a:p>
        </p:txBody>
      </p:sp>
      <p:sp>
        <p:nvSpPr>
          <p:cNvPr id="12" name="artifact-field-value-43-1-3"/>
          <p:cNvSpPr/>
          <p:nvPr/>
        </p:nvSpPr>
        <p:spPr>
          <a:xfrm>
            <a:off x="819150" y="330517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Start with one high-impact workflow, expose the handoff risk, and define a measurable improvement path.</a:t>
            </a:r>
            <a:endParaRPr lang="en-US" sz="975" dirty="0"/>
          </a:p>
        </p:txBody>
      </p:sp>
      <p:sp>
        <p:nvSpPr>
          <p:cNvPr id="13" name="artifact-field-label-43-1-4"/>
          <p:cNvSpPr/>
          <p:nvPr/>
        </p:nvSpPr>
        <p:spPr>
          <a:xfrm>
            <a:off x="819150" y="37719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CTAS</a:t>
            </a:r>
            <a:endParaRPr lang="en-US" sz="800" dirty="0"/>
          </a:p>
        </p:txBody>
      </p:sp>
      <p:sp>
        <p:nvSpPr>
          <p:cNvPr id="14" name="artifact-bullet-list-43-1-4"/>
          <p:cNvSpPr/>
          <p:nvPr/>
        </p:nvSpPr>
        <p:spPr>
          <a:xfrm>
            <a:off x="819150" y="3981450"/>
            <a:ext cx="4876800" cy="3619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Assess your workflow risk</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Request a tailored diagnostic and demo</a:t>
            </a:r>
            <a:endParaRPr lang="en-US" sz="925" dirty="0"/>
          </a:p>
        </p:txBody>
      </p:sp>
      <p:sp>
        <p:nvSpPr>
          <p:cNvPr id="15" name="artifact-field-label-43-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CHANNELS</a:t>
            </a:r>
            <a:endParaRPr lang="en-US" sz="800" dirty="0"/>
          </a:p>
        </p:txBody>
      </p:sp>
      <p:sp>
        <p:nvSpPr>
          <p:cNvPr id="16" name="artifact-pill-43-2-1-1"/>
          <p:cNvSpPr/>
          <p:nvPr/>
        </p:nvSpPr>
        <p:spPr>
          <a:xfrm>
            <a:off x="6115050" y="1952625"/>
            <a:ext cx="1371600" cy="228600"/>
          </a:xfrm>
          <a:prstGeom prst="roundRect">
            <a:avLst/>
          </a:prstGeom>
          <a:solidFill>
            <a:srgbClr val="EFF6FF"/>
          </a:solidFill>
          <a:ln w="12700">
            <a:solidFill>
              <a:srgbClr val="DBEAFE"/>
            </a:solidFill>
            <a:prstDash val="solid"/>
          </a:ln>
        </p:spPr>
      </p:sp>
      <p:sp>
        <p:nvSpPr>
          <p:cNvPr id="17" name="artifact-pill-43-2-1-1"/>
          <p:cNvSpPr/>
          <p:nvPr/>
        </p:nvSpPr>
        <p:spPr>
          <a:xfrm>
            <a:off x="6115050" y="1952625"/>
            <a:ext cx="13716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Website landing page</a:t>
            </a:r>
            <a:endParaRPr lang="en-US" sz="850" dirty="0"/>
          </a:p>
        </p:txBody>
      </p:sp>
      <p:sp>
        <p:nvSpPr>
          <p:cNvPr id="18" name="artifact-pill-43-2-1-2"/>
          <p:cNvSpPr/>
          <p:nvPr/>
        </p:nvSpPr>
        <p:spPr>
          <a:xfrm>
            <a:off x="7562850" y="1952625"/>
            <a:ext cx="971550" cy="228600"/>
          </a:xfrm>
          <a:prstGeom prst="roundRect">
            <a:avLst/>
          </a:prstGeom>
          <a:solidFill>
            <a:srgbClr val="EFF6FF"/>
          </a:solidFill>
          <a:ln w="12700">
            <a:solidFill>
              <a:srgbClr val="DBEAFE"/>
            </a:solidFill>
            <a:prstDash val="solid"/>
          </a:ln>
        </p:spPr>
      </p:sp>
      <p:sp>
        <p:nvSpPr>
          <p:cNvPr id="19" name="artifact-pill-43-2-1-2"/>
          <p:cNvSpPr/>
          <p:nvPr/>
        </p:nvSpPr>
        <p:spPr>
          <a:xfrm>
            <a:off x="7562850" y="1952625"/>
            <a:ext cx="971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Email nurture</a:t>
            </a:r>
            <a:endParaRPr lang="en-US" sz="850" dirty="0"/>
          </a:p>
        </p:txBody>
      </p:sp>
      <p:sp>
        <p:nvSpPr>
          <p:cNvPr id="20" name="artifact-pill-43-2-1-3"/>
          <p:cNvSpPr/>
          <p:nvPr/>
        </p:nvSpPr>
        <p:spPr>
          <a:xfrm>
            <a:off x="8610600" y="1952625"/>
            <a:ext cx="685800" cy="228600"/>
          </a:xfrm>
          <a:prstGeom prst="roundRect">
            <a:avLst/>
          </a:prstGeom>
          <a:solidFill>
            <a:srgbClr val="EFF6FF"/>
          </a:solidFill>
          <a:ln w="12700">
            <a:solidFill>
              <a:srgbClr val="DBEAFE"/>
            </a:solidFill>
            <a:prstDash val="solid"/>
          </a:ln>
        </p:spPr>
      </p:sp>
      <p:sp>
        <p:nvSpPr>
          <p:cNvPr id="21" name="artifact-pill-43-2-1-3"/>
          <p:cNvSpPr/>
          <p:nvPr/>
        </p:nvSpPr>
        <p:spPr>
          <a:xfrm>
            <a:off x="8610600" y="1952625"/>
            <a:ext cx="6858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LinkedIn</a:t>
            </a:r>
            <a:endParaRPr lang="en-US" sz="850" dirty="0"/>
          </a:p>
        </p:txBody>
      </p:sp>
      <p:sp>
        <p:nvSpPr>
          <p:cNvPr id="22" name="artifact-pill-43-2-1-4"/>
          <p:cNvSpPr/>
          <p:nvPr/>
        </p:nvSpPr>
        <p:spPr>
          <a:xfrm>
            <a:off x="9372600" y="1952625"/>
            <a:ext cx="1028700" cy="228600"/>
          </a:xfrm>
          <a:prstGeom prst="roundRect">
            <a:avLst/>
          </a:prstGeom>
          <a:solidFill>
            <a:srgbClr val="EFF6FF"/>
          </a:solidFill>
          <a:ln w="12700">
            <a:solidFill>
              <a:srgbClr val="DBEAFE"/>
            </a:solidFill>
            <a:prstDash val="solid"/>
          </a:ln>
        </p:spPr>
      </p:sp>
      <p:sp>
        <p:nvSpPr>
          <p:cNvPr id="23" name="artifact-pill-43-2-1-4"/>
          <p:cNvSpPr/>
          <p:nvPr/>
        </p:nvSpPr>
        <p:spPr>
          <a:xfrm>
            <a:off x="9372600" y="1952625"/>
            <a:ext cx="10287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Sales outreach</a:t>
            </a:r>
            <a:endParaRPr lang="en-US" sz="850" dirty="0"/>
          </a:p>
        </p:txBody>
      </p:sp>
      <p:sp>
        <p:nvSpPr>
          <p:cNvPr id="24" name="artifact-field-label-43-2-2"/>
          <p:cNvSpPr/>
          <p:nvPr/>
        </p:nvSpPr>
        <p:spPr>
          <a:xfrm>
            <a:off x="6115050" y="23431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25" name="artifact-bullet-list-43-2-2"/>
          <p:cNvSpPr/>
          <p:nvPr/>
        </p:nvSpPr>
        <p:spPr>
          <a:xfrm>
            <a:off x="6115050" y="255270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Conversion tracking quality</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Landing-page conversion baseline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Asset engagement by supplied persona</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Sales enablement adoption</a:t>
            </a:r>
            <a:endParaRPr lang="en-US" sz="925" dirty="0"/>
          </a:p>
        </p:txBody>
      </p:sp>
      <p:sp>
        <p:nvSpPr>
          <p:cNvPr id="26" name="footer-rule-43"/>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7" name="footer-title-43"/>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28" name="footer-meta-43"/>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eyebrow-44"/>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Timing</a:t>
            </a:r>
            <a:endParaRPr lang="en-US" sz="1100" dirty="0"/>
          </a:p>
        </p:txBody>
      </p:sp>
      <p:sp>
        <p:nvSpPr>
          <p:cNvPr id="3" name="title-44"/>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Activate Qualified Demand</a:t>
            </a:r>
            <a:endParaRPr lang="en-US" sz="2500" dirty="0"/>
          </a:p>
        </p:txBody>
      </p:sp>
      <p:sp>
        <p:nvSpPr>
          <p:cNvPr id="4" name="artifact-card-44"/>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44"/>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44"/>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PHASE 3</a:t>
            </a:r>
            <a:endParaRPr lang="en-US" sz="950" dirty="0"/>
          </a:p>
        </p:txBody>
      </p:sp>
      <p:sp>
        <p:nvSpPr>
          <p:cNvPr id="7" name="artifact-field-label-44-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a:t>
            </a:r>
            <a:endParaRPr lang="en-US" sz="800" dirty="0"/>
          </a:p>
        </p:txBody>
      </p:sp>
      <p:sp>
        <p:nvSpPr>
          <p:cNvPr id="8" name="artifact-field-value-44-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Launch targeted content and demand programs that produce qualified diagnostic and demo requests.</a:t>
            </a:r>
            <a:endParaRPr lang="en-US" sz="975" dirty="0"/>
          </a:p>
        </p:txBody>
      </p:sp>
      <p:sp>
        <p:nvSpPr>
          <p:cNvPr id="9" name="artifact-field-label-44-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BELIEF TO CREATE</a:t>
            </a:r>
            <a:endParaRPr lang="en-US" sz="800" dirty="0"/>
          </a:p>
        </p:txBody>
      </p:sp>
      <p:sp>
        <p:nvSpPr>
          <p:cNvPr id="10" name="artifact-field-value-44-1-2"/>
          <p:cNvSpPr/>
          <p:nvPr/>
        </p:nvSpPr>
        <p:spPr>
          <a:xfrm>
            <a:off x="819150" y="2628900"/>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A tailored RelayOps diagnostic is a low-friction next step for evaluating a specific operational risk and potential improvement.</a:t>
            </a:r>
            <a:endParaRPr lang="en-US" sz="975" dirty="0"/>
          </a:p>
        </p:txBody>
      </p:sp>
      <p:sp>
        <p:nvSpPr>
          <p:cNvPr id="11" name="artifact-field-label-44-1-3"/>
          <p:cNvSpPr/>
          <p:nvPr/>
        </p:nvSpPr>
        <p:spPr>
          <a:xfrm>
            <a:off x="819150" y="30956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CORE MESSAGE</a:t>
            </a:r>
            <a:endParaRPr lang="en-US" sz="800" dirty="0"/>
          </a:p>
        </p:txBody>
      </p:sp>
      <p:sp>
        <p:nvSpPr>
          <p:cNvPr id="12" name="artifact-field-value-44-1-3"/>
          <p:cNvSpPr/>
          <p:nvPr/>
        </p:nvSpPr>
        <p:spPr>
          <a:xfrm>
            <a:off x="819150" y="330517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Bring one high-impact cross-system workflow to RelayOps and leave with a clearer view of handoff risk and improvement priorities.</a:t>
            </a:r>
            <a:endParaRPr lang="en-US" sz="975" dirty="0"/>
          </a:p>
        </p:txBody>
      </p:sp>
      <p:sp>
        <p:nvSpPr>
          <p:cNvPr id="13" name="artifact-field-label-44-1-4"/>
          <p:cNvSpPr/>
          <p:nvPr/>
        </p:nvSpPr>
        <p:spPr>
          <a:xfrm>
            <a:off x="819150" y="37719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CTAS</a:t>
            </a:r>
            <a:endParaRPr lang="en-US" sz="800" dirty="0"/>
          </a:p>
        </p:txBody>
      </p:sp>
      <p:sp>
        <p:nvSpPr>
          <p:cNvPr id="14" name="artifact-bullet-list-44-1-4"/>
          <p:cNvSpPr/>
          <p:nvPr/>
        </p:nvSpPr>
        <p:spPr>
          <a:xfrm>
            <a:off x="819150" y="3981450"/>
            <a:ext cx="4876800" cy="3619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Request a tailored workflow diagnostic</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Book a product demo</a:t>
            </a:r>
            <a:endParaRPr lang="en-US" sz="925" dirty="0"/>
          </a:p>
        </p:txBody>
      </p:sp>
      <p:sp>
        <p:nvSpPr>
          <p:cNvPr id="15" name="artifact-field-label-44-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CHANNELS</a:t>
            </a:r>
            <a:endParaRPr lang="en-US" sz="800" dirty="0"/>
          </a:p>
        </p:txBody>
      </p:sp>
      <p:sp>
        <p:nvSpPr>
          <p:cNvPr id="16" name="artifact-pill-44-2-1-1"/>
          <p:cNvSpPr/>
          <p:nvPr/>
        </p:nvSpPr>
        <p:spPr>
          <a:xfrm>
            <a:off x="6115050" y="1952625"/>
            <a:ext cx="857250" cy="228600"/>
          </a:xfrm>
          <a:prstGeom prst="roundRect">
            <a:avLst/>
          </a:prstGeom>
          <a:solidFill>
            <a:srgbClr val="EFF6FF"/>
          </a:solidFill>
          <a:ln w="12700">
            <a:solidFill>
              <a:srgbClr val="DBEAFE"/>
            </a:solidFill>
            <a:prstDash val="solid"/>
          </a:ln>
        </p:spPr>
      </p:sp>
      <p:sp>
        <p:nvSpPr>
          <p:cNvPr id="17" name="artifact-pill-44-2-1-1"/>
          <p:cNvSpPr/>
          <p:nvPr/>
        </p:nvSpPr>
        <p:spPr>
          <a:xfrm>
            <a:off x="6115050" y="1952625"/>
            <a:ext cx="8572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Paid search</a:t>
            </a:r>
            <a:endParaRPr lang="en-US" sz="850" dirty="0"/>
          </a:p>
        </p:txBody>
      </p:sp>
      <p:sp>
        <p:nvSpPr>
          <p:cNvPr id="18" name="artifact-pill-44-2-1-2"/>
          <p:cNvSpPr/>
          <p:nvPr/>
        </p:nvSpPr>
        <p:spPr>
          <a:xfrm>
            <a:off x="7048500" y="1952625"/>
            <a:ext cx="685800" cy="228600"/>
          </a:xfrm>
          <a:prstGeom prst="roundRect">
            <a:avLst/>
          </a:prstGeom>
          <a:solidFill>
            <a:srgbClr val="EFF6FF"/>
          </a:solidFill>
          <a:ln w="12700">
            <a:solidFill>
              <a:srgbClr val="DBEAFE"/>
            </a:solidFill>
            <a:prstDash val="solid"/>
          </a:ln>
        </p:spPr>
      </p:sp>
      <p:sp>
        <p:nvSpPr>
          <p:cNvPr id="19" name="artifact-pill-44-2-1-2"/>
          <p:cNvSpPr/>
          <p:nvPr/>
        </p:nvSpPr>
        <p:spPr>
          <a:xfrm>
            <a:off x="7048500" y="1952625"/>
            <a:ext cx="6858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LinkedIn</a:t>
            </a:r>
            <a:endParaRPr lang="en-US" sz="850" dirty="0"/>
          </a:p>
        </p:txBody>
      </p:sp>
      <p:sp>
        <p:nvSpPr>
          <p:cNvPr id="20" name="artifact-pill-44-2-1-3"/>
          <p:cNvSpPr/>
          <p:nvPr/>
        </p:nvSpPr>
        <p:spPr>
          <a:xfrm>
            <a:off x="7810500" y="1952625"/>
            <a:ext cx="1028700" cy="228600"/>
          </a:xfrm>
          <a:prstGeom prst="roundRect">
            <a:avLst/>
          </a:prstGeom>
          <a:solidFill>
            <a:srgbClr val="EFF6FF"/>
          </a:solidFill>
          <a:ln w="12700">
            <a:solidFill>
              <a:srgbClr val="DBEAFE"/>
            </a:solidFill>
            <a:prstDash val="solid"/>
          </a:ln>
        </p:spPr>
      </p:sp>
      <p:sp>
        <p:nvSpPr>
          <p:cNvPr id="21" name="artifact-pill-44-2-1-3"/>
          <p:cNvSpPr/>
          <p:nvPr/>
        </p:nvSpPr>
        <p:spPr>
          <a:xfrm>
            <a:off x="7810500" y="1952625"/>
            <a:ext cx="10287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Targeted email</a:t>
            </a:r>
            <a:endParaRPr lang="en-US" sz="850" dirty="0"/>
          </a:p>
        </p:txBody>
      </p:sp>
      <p:sp>
        <p:nvSpPr>
          <p:cNvPr id="22" name="artifact-pill-44-2-1-4"/>
          <p:cNvSpPr/>
          <p:nvPr/>
        </p:nvSpPr>
        <p:spPr>
          <a:xfrm>
            <a:off x="8915400" y="1952625"/>
            <a:ext cx="1028700" cy="228600"/>
          </a:xfrm>
          <a:prstGeom prst="roundRect">
            <a:avLst/>
          </a:prstGeom>
          <a:solidFill>
            <a:srgbClr val="EFF6FF"/>
          </a:solidFill>
          <a:ln w="12700">
            <a:solidFill>
              <a:srgbClr val="DBEAFE"/>
            </a:solidFill>
            <a:prstDash val="solid"/>
          </a:ln>
        </p:spPr>
      </p:sp>
      <p:sp>
        <p:nvSpPr>
          <p:cNvPr id="23" name="artifact-pill-44-2-1-4"/>
          <p:cNvSpPr/>
          <p:nvPr/>
        </p:nvSpPr>
        <p:spPr>
          <a:xfrm>
            <a:off x="8915400" y="1952625"/>
            <a:ext cx="10287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Sales outreach</a:t>
            </a:r>
            <a:endParaRPr lang="en-US" sz="850" dirty="0"/>
          </a:p>
        </p:txBody>
      </p:sp>
      <p:sp>
        <p:nvSpPr>
          <p:cNvPr id="24" name="artifact-pill-44-2-1-5"/>
          <p:cNvSpPr/>
          <p:nvPr/>
        </p:nvSpPr>
        <p:spPr>
          <a:xfrm>
            <a:off x="10020300" y="1952625"/>
            <a:ext cx="628650" cy="228600"/>
          </a:xfrm>
          <a:prstGeom prst="roundRect">
            <a:avLst/>
          </a:prstGeom>
          <a:solidFill>
            <a:srgbClr val="EFF6FF"/>
          </a:solidFill>
          <a:ln w="12700">
            <a:solidFill>
              <a:srgbClr val="DBEAFE"/>
            </a:solidFill>
            <a:prstDash val="solid"/>
          </a:ln>
        </p:spPr>
      </p:sp>
      <p:sp>
        <p:nvSpPr>
          <p:cNvPr id="25" name="artifact-pill-44-2-1-5"/>
          <p:cNvSpPr/>
          <p:nvPr/>
        </p:nvSpPr>
        <p:spPr>
          <a:xfrm>
            <a:off x="10020300" y="1952625"/>
            <a:ext cx="6286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Webinar</a:t>
            </a:r>
            <a:endParaRPr lang="en-US" sz="850" dirty="0"/>
          </a:p>
        </p:txBody>
      </p:sp>
      <p:sp>
        <p:nvSpPr>
          <p:cNvPr id="26" name="artifact-field-label-44-2-2"/>
          <p:cNvSpPr/>
          <p:nvPr/>
        </p:nvSpPr>
        <p:spPr>
          <a:xfrm>
            <a:off x="6115050" y="23431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27" name="artifact-bullet-list-44-2-2"/>
          <p:cNvSpPr/>
          <p:nvPr/>
        </p:nvSpPr>
        <p:spPr>
          <a:xfrm>
            <a:off x="6115050" y="255270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Sales-accepted qualified demo requests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Demo-request conversion rate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Qualified opportunity progression</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Cost per qualified demo where paid media is used</a:t>
            </a:r>
            <a:endParaRPr lang="en-US" sz="925" dirty="0"/>
          </a:p>
        </p:txBody>
      </p:sp>
      <p:sp>
        <p:nvSpPr>
          <p:cNvPr id="28" name="footer-rule-44"/>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9" name="footer-title-44"/>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30" name="footer-meta-44"/>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eyebrow-45"/>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Timing</a:t>
            </a:r>
            <a:endParaRPr lang="en-US" sz="1100" dirty="0"/>
          </a:p>
        </p:txBody>
      </p:sp>
      <p:sp>
        <p:nvSpPr>
          <p:cNvPr id="3" name="title-45"/>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First 30 Days</a:t>
            </a:r>
            <a:endParaRPr lang="en-US" sz="2500" dirty="0"/>
          </a:p>
        </p:txBody>
      </p:sp>
      <p:sp>
        <p:nvSpPr>
          <p:cNvPr id="4" name="artifact-card-45"/>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45"/>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45"/>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30 / 60 / 90 ROADMAP</a:t>
            </a:r>
            <a:endParaRPr lang="en-US" sz="950" dirty="0"/>
          </a:p>
        </p:txBody>
      </p:sp>
      <p:sp>
        <p:nvSpPr>
          <p:cNvPr id="7" name="artifact-field-label-45-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THEME</a:t>
            </a:r>
            <a:endParaRPr lang="en-US" sz="800" dirty="0"/>
          </a:p>
        </p:txBody>
      </p:sp>
      <p:sp>
        <p:nvSpPr>
          <p:cNvPr id="8" name="artifact-field-value-45-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Validate ICP and differentiation</a:t>
            </a:r>
            <a:endParaRPr lang="en-US" sz="975" dirty="0"/>
          </a:p>
        </p:txBody>
      </p:sp>
      <p:sp>
        <p:nvSpPr>
          <p:cNvPr id="9" name="artifact-field-label-45-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10" name="artifact-bullet-list-45-2-1"/>
          <p:cNvSpPr/>
          <p:nvPr/>
        </p:nvSpPr>
        <p:spPr>
          <a:xfrm>
            <a:off x="6115050" y="195262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Approved ICP scorecard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Focus-group findings across all three personas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Approved messaging matrix</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Operational demo tracking</a:t>
            </a:r>
            <a:endParaRPr lang="en-US" sz="925" dirty="0"/>
          </a:p>
        </p:txBody>
      </p:sp>
      <p:sp>
        <p:nvSpPr>
          <p:cNvPr id="11" name="footer-rule-45"/>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2" name="footer-title-45"/>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13" name="footer-meta-45"/>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eyebrow-46"/>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Timing</a:t>
            </a:r>
            <a:endParaRPr lang="en-US" sz="1100" dirty="0"/>
          </a:p>
        </p:txBody>
      </p:sp>
      <p:sp>
        <p:nvSpPr>
          <p:cNvPr id="3" name="title-46"/>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First 30 Days — Continued</a:t>
            </a:r>
            <a:endParaRPr lang="en-US" sz="2500" dirty="0"/>
          </a:p>
        </p:txBody>
      </p:sp>
      <p:sp>
        <p:nvSpPr>
          <p:cNvPr id="4" name="artifact-card-46"/>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46"/>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46"/>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30 / 60 / 90 ROADMAP</a:t>
            </a:r>
            <a:endParaRPr lang="en-US" sz="950" dirty="0"/>
          </a:p>
        </p:txBody>
      </p:sp>
      <p:sp>
        <p:nvSpPr>
          <p:cNvPr id="7" name="artifact-field-label-46-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OBJECTIVES</a:t>
            </a:r>
            <a:endParaRPr lang="en-US" sz="800" dirty="0"/>
          </a:p>
        </p:txBody>
      </p:sp>
      <p:sp>
        <p:nvSpPr>
          <p:cNvPr id="8" name="artifact-bullet-list-46-1-1"/>
          <p:cNvSpPr/>
          <p:nvPr/>
        </p:nvSpPr>
        <p:spPr>
          <a:xfrm>
            <a:off x="819150" y="195262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Define the highest-value ICP.</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Establish differentiated messaging.</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Pressure-test positioning with a virtual focus group.</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Implement conversion measurement.</a:t>
            </a:r>
            <a:endParaRPr lang="en-US" sz="925" dirty="0"/>
          </a:p>
        </p:txBody>
      </p:sp>
      <p:sp>
        <p:nvSpPr>
          <p:cNvPr id="9" name="artifact-field-label-46-1-2"/>
          <p:cNvSpPr/>
          <p:nvPr/>
        </p:nvSpPr>
        <p:spPr>
          <a:xfrm>
            <a:off x="819150" y="27432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ACTIONS</a:t>
            </a:r>
            <a:endParaRPr lang="en-US" sz="800" dirty="0"/>
          </a:p>
        </p:txBody>
      </p:sp>
      <p:sp>
        <p:nvSpPr>
          <p:cNvPr id="10" name="artifact-bullet-list-46-1-2"/>
          <p:cNvSpPr/>
          <p:nvPr/>
        </p:nvSpPr>
        <p:spPr>
          <a:xfrm>
            <a:off x="819150" y="2952750"/>
            <a:ext cx="4876800" cy="3581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Group Name: Research and positioning</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Actions: Score fit around US companies with 200–2,000 employees, at least three workflow systems, and visible handoff-risk triggers.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Build role-specific messaging for the three supplied personas.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Conduct a virtual focus group and document resonance, objections, buying criteria, and proof needs.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Assets: ICP scorecard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Messaging matrix</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Focus-group guide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Channels: Virtual focus group</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Targeted interviews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Email</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LinkedIn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Group Name: Measurement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Actions: Define a qualified demo request.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Configure campaign, website, and CRM tracking.</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Create the weekly reporting cadence.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Assets: Measurement specification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Channels: Website analytics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CRM</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Marketing automation</a:t>
            </a:r>
            <a:endParaRPr lang="en-US" sz="925" dirty="0"/>
          </a:p>
        </p:txBody>
      </p:sp>
      <p:sp>
        <p:nvSpPr>
          <p:cNvPr id="11" name="footer-rule-46"/>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2" name="footer-title-46"/>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13" name="footer-meta-46"/>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eyebrow-47"/>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Timing</a:t>
            </a:r>
            <a:endParaRPr lang="en-US" sz="1100" dirty="0"/>
          </a:p>
        </p:txBody>
      </p:sp>
      <p:sp>
        <p:nvSpPr>
          <p:cNvPr id="3" name="title-47"/>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Days 31–60</a:t>
            </a:r>
            <a:endParaRPr lang="en-US" sz="2500" dirty="0"/>
          </a:p>
        </p:txBody>
      </p:sp>
      <p:sp>
        <p:nvSpPr>
          <p:cNvPr id="4" name="artifact-card-47"/>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47"/>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47"/>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30 / 60 / 90 ROADMAP</a:t>
            </a:r>
            <a:endParaRPr lang="en-US" sz="950" dirty="0"/>
          </a:p>
        </p:txBody>
      </p:sp>
      <p:sp>
        <p:nvSpPr>
          <p:cNvPr id="7" name="artifact-field-label-47-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THEME</a:t>
            </a:r>
            <a:endParaRPr lang="en-US" sz="800" dirty="0"/>
          </a:p>
        </p:txBody>
      </p:sp>
      <p:sp>
        <p:nvSpPr>
          <p:cNvPr id="8" name="artifact-field-value-47-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Build the launch-ready conversion and content system</a:t>
            </a:r>
            <a:endParaRPr lang="en-US" sz="975" dirty="0"/>
          </a:p>
        </p:txBody>
      </p:sp>
      <p:sp>
        <p:nvSpPr>
          <p:cNvPr id="9" name="artifact-field-label-47-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10" name="artifact-bullet-list-47-2-1"/>
          <p:cNvSpPr/>
          <p:nvPr/>
        </p:nvSpPr>
        <p:spPr>
          <a:xfrm>
            <a:off x="6115050" y="195262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Launch-ready landing page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Conversion baseline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Proof assets completed</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Sales enablement adoption</a:t>
            </a:r>
            <a:endParaRPr lang="en-US" sz="925" dirty="0"/>
          </a:p>
        </p:txBody>
      </p:sp>
      <p:sp>
        <p:nvSpPr>
          <p:cNvPr id="11" name="footer-rule-47"/>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2" name="footer-title-47"/>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13" name="footer-meta-47"/>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eyebrow-48"/>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Timing</a:t>
            </a:r>
            <a:endParaRPr lang="en-US" sz="1100" dirty="0"/>
          </a:p>
        </p:txBody>
      </p:sp>
      <p:sp>
        <p:nvSpPr>
          <p:cNvPr id="3" name="title-48"/>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Days 31–60 — Continued</a:t>
            </a:r>
            <a:endParaRPr lang="en-US" sz="2500" dirty="0"/>
          </a:p>
        </p:txBody>
      </p:sp>
      <p:sp>
        <p:nvSpPr>
          <p:cNvPr id="4" name="artifact-card-48"/>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48"/>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48"/>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30 / 60 / 90 ROADMAP</a:t>
            </a:r>
            <a:endParaRPr lang="en-US" sz="950" dirty="0"/>
          </a:p>
        </p:txBody>
      </p:sp>
      <p:sp>
        <p:nvSpPr>
          <p:cNvPr id="7" name="artifact-field-label-48-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OBJECTIVES</a:t>
            </a:r>
            <a:endParaRPr lang="en-US" sz="800" dirty="0"/>
          </a:p>
        </p:txBody>
      </p:sp>
      <p:sp>
        <p:nvSpPr>
          <p:cNvPr id="8" name="artifact-bullet-list-48-1-1"/>
          <p:cNvSpPr/>
          <p:nvPr/>
        </p:nvSpPr>
        <p:spPr>
          <a:xfrm>
            <a:off x="819150" y="195262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Translate validated strategy into conversion assets.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Create role-specific proof and sales enablement.</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Prepare the 90-day content and demand program.</a:t>
            </a:r>
            <a:endParaRPr lang="en-US" sz="925" dirty="0"/>
          </a:p>
        </p:txBody>
      </p:sp>
      <p:sp>
        <p:nvSpPr>
          <p:cNvPr id="9" name="artifact-field-label-48-1-2"/>
          <p:cNvSpPr/>
          <p:nvPr/>
        </p:nvSpPr>
        <p:spPr>
          <a:xfrm>
            <a:off x="819150" y="25717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ACTIONS</a:t>
            </a:r>
            <a:endParaRPr lang="en-US" sz="800" dirty="0"/>
          </a:p>
        </p:txBody>
      </p:sp>
      <p:sp>
        <p:nvSpPr>
          <p:cNvPr id="10" name="artifact-bullet-list-48-1-2"/>
          <p:cNvSpPr/>
          <p:nvPr/>
        </p:nvSpPr>
        <p:spPr>
          <a:xfrm>
            <a:off x="819150" y="2781300"/>
            <a:ext cx="4876800" cy="34480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Group Name: Conversion and proof</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Actions: Build the diagnostic landing page and qualification form.</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Create the buying guide, ROI assessment, connector FAQ, and explainer.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Test the conversion path and sales routing.</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Assets: Landing page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Buying guide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ROI assessment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Connector FAQ</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Explainer video</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Channels: Website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Email</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Sales outreach</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LinkedIn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Group Name: Sales enablement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Actions: Create the sales script and battle card.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Train sales on persona-specific pains, objections, and proof boundaries.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Assets: Sales script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Battle card</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Channels: Sales outreach</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CRM</a:t>
            </a:r>
            <a:endParaRPr lang="en-US" sz="925" dirty="0"/>
          </a:p>
        </p:txBody>
      </p:sp>
      <p:sp>
        <p:nvSpPr>
          <p:cNvPr id="11" name="footer-rule-48"/>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2" name="footer-title-48"/>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13" name="footer-meta-48"/>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eyebrow-49"/>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Timing</a:t>
            </a:r>
            <a:endParaRPr lang="en-US" sz="1100" dirty="0"/>
          </a:p>
        </p:txBody>
      </p:sp>
      <p:sp>
        <p:nvSpPr>
          <p:cNvPr id="3" name="title-49"/>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Days 61–90</a:t>
            </a:r>
            <a:endParaRPr lang="en-US" sz="2500" dirty="0"/>
          </a:p>
        </p:txBody>
      </p:sp>
      <p:sp>
        <p:nvSpPr>
          <p:cNvPr id="4" name="artifact-card-49"/>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49"/>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49"/>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30 / 60 / 90 ROADMAP</a:t>
            </a:r>
            <a:endParaRPr lang="en-US" sz="950" dirty="0"/>
          </a:p>
        </p:txBody>
      </p:sp>
      <p:sp>
        <p:nvSpPr>
          <p:cNvPr id="7" name="artifact-field-label-49-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THEME</a:t>
            </a:r>
            <a:endParaRPr lang="en-US" sz="800" dirty="0"/>
          </a:p>
        </p:txBody>
      </p:sp>
      <p:sp>
        <p:nvSpPr>
          <p:cNvPr id="8" name="artifact-field-value-49-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Activate demand and optimize for qualified demos</a:t>
            </a:r>
            <a:endParaRPr lang="en-US" sz="975" dirty="0"/>
          </a:p>
        </p:txBody>
      </p:sp>
      <p:sp>
        <p:nvSpPr>
          <p:cNvPr id="9" name="artifact-field-label-49-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KPIS</a:t>
            </a:r>
            <a:endParaRPr lang="en-US" sz="800" dirty="0"/>
          </a:p>
        </p:txBody>
      </p:sp>
      <p:sp>
        <p:nvSpPr>
          <p:cNvPr id="10" name="artifact-bullet-list-49-2-1"/>
          <p:cNvSpPr/>
          <p:nvPr/>
        </p:nvSpPr>
        <p:spPr>
          <a:xfrm>
            <a:off x="6115050" y="1952625"/>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Sales-accepted qualified demo requests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Demo-request conversion rate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Qualified opportunity progression</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Cost per qualified demo</a:t>
            </a:r>
            <a:endParaRPr lang="en-US" sz="925" dirty="0"/>
          </a:p>
        </p:txBody>
      </p:sp>
      <p:sp>
        <p:nvSpPr>
          <p:cNvPr id="11" name="footer-rule-49"/>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2" name="footer-title-49"/>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13" name="footer-meta-49"/>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eyebrow-5"/>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2 — Situation, Goals &amp; Core Assumptions</a:t>
            </a:r>
            <a:endParaRPr lang="en-US" sz="1100" dirty="0"/>
          </a:p>
        </p:txBody>
      </p:sp>
      <p:sp>
        <p:nvSpPr>
          <p:cNvPr id="3" name="title-5"/>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Emerging Trends &amp; Opportunities — Continued</a:t>
            </a:r>
            <a:endParaRPr lang="en-US" sz="2500" dirty="0"/>
          </a:p>
        </p:txBody>
      </p:sp>
      <p:sp>
        <p:nvSpPr>
          <p:cNvPr id="4" name="bullet-list-5"/>
          <p:cNvSpPr/>
          <p:nvPr/>
        </p:nvSpPr>
        <p:spPr>
          <a:xfrm>
            <a:off x="609600" y="1304925"/>
            <a:ext cx="10591800" cy="4848225"/>
          </a:xfrm>
          <a:prstGeom prst="rect">
            <a:avLst/>
          </a:prstGeom>
          <a:noFill/>
          <a:ln/>
        </p:spPr>
        <p:txBody>
          <a:bodyPr wrap="square" lIns="0" tIns="0" rIns="0" bIns="0" rtlCol="0" anchor="t"/>
          <a:lstStyle/>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Handoff Risk Scoring: A proprietary handoff-risk model could become a defensible product asset if it combines multiple observable indicators such as time without ownership, repeated reassignment, mismatched statuses, unresolved dependencies, missing CRM follow-up, excessive escalation, or deviations from a normal workflow path.</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AI Recommendations with Governance: AI-generated recommendations are becoming common across analytics and work platforms, so recommendation quality and governance will matter more than the presence of AI itself.</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Benchmarking and Maturity Models: Once RelayOps accumulates sufficient consented and normalized data, it could offer anonymized benchmarks by workflow type, company size, or operating model.</a:t>
            </a:r>
            <a:endParaRPr lang="en-US" sz="1400" dirty="0"/>
          </a:p>
          <a:p>
            <a:pPr marL="177800" indent="-177800">
              <a:buSzPct val="100000"/>
              <a:buChar char="•"/>
            </a:pPr>
            <a:r>
              <a:rPr lang="en-US" sz="1400" dirty="0">
                <a:solidFill>
                  <a:srgbClr val="111827"/>
                </a:solidFill>
                <a:latin typeface="Aptos" pitchFamily="34" charset="0"/>
                <a:ea typeface="Aptos" pitchFamily="34" charset="-122"/>
                <a:cs typeface="Aptos" pitchFamily="34" charset="-120"/>
              </a:rPr>
              <a:t>Ecosystem and Services Opportunity: Implementation partners, fractional operations leaders, revenue-operations consultants, and systems integrators could use RelayOps diagnostics to identify and validate improvement projects.</a:t>
            </a:r>
            <a:endParaRPr lang="en-US" sz="1400" dirty="0"/>
          </a:p>
        </p:txBody>
      </p:sp>
      <p:sp>
        <p:nvSpPr>
          <p:cNvPr id="5" name="footer-rule-5"/>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5"/>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7" name="footer-meta-5"/>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eyebrow-50"/>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Timing</a:t>
            </a:r>
            <a:endParaRPr lang="en-US" sz="1100" dirty="0"/>
          </a:p>
        </p:txBody>
      </p:sp>
      <p:sp>
        <p:nvSpPr>
          <p:cNvPr id="3" name="title-50"/>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Days 61–90 — Continued</a:t>
            </a:r>
            <a:endParaRPr lang="en-US" sz="2500" dirty="0"/>
          </a:p>
        </p:txBody>
      </p:sp>
      <p:sp>
        <p:nvSpPr>
          <p:cNvPr id="4" name="artifact-card-50"/>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50"/>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50"/>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30 / 60 / 90 ROADMAP</a:t>
            </a:r>
            <a:endParaRPr lang="en-US" sz="950" dirty="0"/>
          </a:p>
        </p:txBody>
      </p:sp>
      <p:sp>
        <p:nvSpPr>
          <p:cNvPr id="7" name="artifact-field-label-50-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OBJECTIVES</a:t>
            </a:r>
            <a:endParaRPr lang="en-US" sz="800" dirty="0"/>
          </a:p>
        </p:txBody>
      </p:sp>
      <p:sp>
        <p:nvSpPr>
          <p:cNvPr id="8" name="artifact-bullet-list-50-1-1"/>
          <p:cNvSpPr/>
          <p:nvPr/>
        </p:nvSpPr>
        <p:spPr>
          <a:xfrm>
            <a:off x="819150" y="1952625"/>
            <a:ext cx="4876800" cy="5334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Launch the 90-day content program.</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Drive qualified diagnostic and demo requests.</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Identify the strongest persona, trigger, message, asset, and channel combinations.</a:t>
            </a:r>
            <a:endParaRPr lang="en-US" sz="925" dirty="0"/>
          </a:p>
        </p:txBody>
      </p:sp>
      <p:sp>
        <p:nvSpPr>
          <p:cNvPr id="9" name="artifact-field-label-50-1-2"/>
          <p:cNvSpPr/>
          <p:nvPr/>
        </p:nvSpPr>
        <p:spPr>
          <a:xfrm>
            <a:off x="819150" y="25717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ACTIONS</a:t>
            </a:r>
            <a:endParaRPr lang="en-US" sz="800" dirty="0"/>
          </a:p>
        </p:txBody>
      </p:sp>
      <p:sp>
        <p:nvSpPr>
          <p:cNvPr id="10" name="artifact-bullet-list-50-1-2"/>
          <p:cNvSpPr/>
          <p:nvPr/>
        </p:nvSpPr>
        <p:spPr>
          <a:xfrm>
            <a:off x="819150" y="2781300"/>
            <a:ext cx="4876800" cy="36195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Group Name: Campaign activation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Actions: Launch controlled paid-search and LinkedIn tests.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Run the workflow-risk webinar.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Activate targeted email and sales follow-up.</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Publish weekly educational and proof-oriented content.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Assets: Webinar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Persona-specific ads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Email sequence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Product demo</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Channels: Paid search</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LinkedIn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Email</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Sales outreach</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Virtual webinar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Group Name: Optimization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Actions: Review funnel and sales acceptance weekly.</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Refine qualification, messages, and channel allocation based on observed evidence.</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Assets: Weekly performance report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Channels: Website analytics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CRM</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Marketing automation</a:t>
            </a:r>
            <a:endParaRPr lang="en-US" sz="925" dirty="0"/>
          </a:p>
        </p:txBody>
      </p:sp>
      <p:sp>
        <p:nvSpPr>
          <p:cNvPr id="11" name="footer-rule-50"/>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2" name="footer-title-50"/>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13" name="footer-meta-50"/>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graphicFrame>
        <p:nvGraphicFramePr>
          <p:cNvPr id="2" name="table-51"/>
          <p:cNvGraphicFramePr>
            <a:graphicFrameLocks noGrp="1"/>
          </p:cNvGraphicFramePr>
          <p:nvPr>
            <p:extLst>
              <p:ext uri="{D42A27DB-BD31-4B8C-83A1-F6EECF244321}">
                <p14:modId xmlns:p14="http://schemas.microsoft.com/office/powerpoint/2010/main" val="1579011935"/>
              </p:ext>
            </p:extLst>
          </p:nvPr>
        </p:nvGraphicFramePr>
        <p:xfrm>
          <a:off x="609600" y="1704975"/>
          <a:ext cx="10591800" cy="1619250"/>
        </p:xfrm>
        <a:graphic>
          <a:graphicData uri="http://schemas.openxmlformats.org/drawingml/2006/table">
            <a:tbl>
              <a:tblPr/>
              <a:tblGrid>
                <a:gridCol w="5295900"/>
                <a:gridCol w="5295900"/>
              </a:tblGrid>
              <a:tr h="419100">
                <a:tc>
                  <a:txBody>
                    <a:bodyPr/>
                    <a:lstStyle/>
                    <a:p>
                      <a:pPr indent="0" marL="0">
                        <a:buNone/>
                      </a:pPr>
                      <a:r>
                        <a:rPr lang="en-US" sz="1125" b="1" dirty="0">
                          <a:solidFill>
                            <a:srgbClr val="FFFFFF"/>
                          </a:solidFill>
                          <a:latin typeface="Aptos" pitchFamily="34" charset="0"/>
                          <a:ea typeface="Aptos" pitchFamily="34" charset="-122"/>
                          <a:cs typeface="Aptos" pitchFamily="34" charset="-120"/>
                        </a:rPr>
                        <a:t>Plan detail</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Value</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Start</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2026-07-30</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End</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2026-10-28</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Weeks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13</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bl>
          </a:graphicData>
        </a:graphic>
      </p:graphicFrame>
      <p:sp>
        <p:nvSpPr>
          <p:cNvPr id="3" name="eyebrow-51"/>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Timing</a:t>
            </a:r>
            <a:endParaRPr lang="en-US" sz="1100" dirty="0"/>
          </a:p>
        </p:txBody>
      </p:sp>
      <p:sp>
        <p:nvSpPr>
          <p:cNvPr id="4" name="title-51"/>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Rolling 90-Day Calendar</a:t>
            </a:r>
            <a:endParaRPr lang="en-US" sz="2500" dirty="0"/>
          </a:p>
        </p:txBody>
      </p:sp>
      <p:sp>
        <p:nvSpPr>
          <p:cNvPr id="5" name="takeaway-bar-51"/>
          <p:cNvSpPr/>
          <p:nvPr/>
        </p:nvSpPr>
        <p:spPr>
          <a:xfrm>
            <a:off x="609600" y="1247775"/>
            <a:ext cx="76200" cy="323850"/>
          </a:xfrm>
          <a:prstGeom prst="rect">
            <a:avLst/>
          </a:prstGeom>
          <a:solidFill>
            <a:srgbClr val="274C78"/>
          </a:solidFill>
          <a:ln w="12700">
            <a:solidFill>
              <a:srgbClr val="FFFFFF">
                <a:alpha val="0"/>
              </a:srgbClr>
            </a:solidFill>
            <a:prstDash val="solid"/>
          </a:ln>
        </p:spPr>
      </p:sp>
      <p:sp>
        <p:nvSpPr>
          <p:cNvPr id="6" name="takeaway-51"/>
          <p:cNvSpPr/>
          <p:nvPr/>
        </p:nvSpPr>
        <p:spPr>
          <a:xfrm>
            <a:off x="838200" y="1247775"/>
            <a:ext cx="10363200" cy="323850"/>
          </a:xfrm>
          <a:prstGeom prst="rect">
            <a:avLst/>
          </a:prstGeom>
          <a:noFill/>
          <a:ln/>
        </p:spPr>
        <p:txBody>
          <a:bodyPr wrap="square" lIns="0" tIns="0" rIns="0" bIns="0" rtlCol="0" anchor="t">
            <a:normAutofit/>
          </a:bodyPr>
          <a:lstStyle/>
          <a:p>
            <a:pPr algn="l" indent="0" marL="0">
              <a:buNone/>
            </a:pPr>
            <a:r>
              <a:rPr lang="en-US" sz="1500" b="1" dirty="0">
                <a:solidFill>
                  <a:srgbClr val="274C78"/>
                </a:solidFill>
                <a:latin typeface="Aptos" pitchFamily="34" charset="0"/>
                <a:ea typeface="Aptos" pitchFamily="34" charset="-122"/>
                <a:cs typeface="Aptos" pitchFamily="34" charset="-120"/>
              </a:rPr>
              <a:t>90-Day Content Calendar</a:t>
            </a:r>
            <a:endParaRPr lang="en-US" sz="1500" dirty="0"/>
          </a:p>
        </p:txBody>
      </p:sp>
      <p:sp>
        <p:nvSpPr>
          <p:cNvPr id="7" name="footer-rule-51"/>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8" name="footer-title-51"/>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9" name="footer-meta-51"/>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eyebrow-52"/>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Timing</a:t>
            </a:r>
            <a:endParaRPr lang="en-US" sz="1100" dirty="0"/>
          </a:p>
        </p:txBody>
      </p:sp>
      <p:sp>
        <p:nvSpPr>
          <p:cNvPr id="3" name="title-52"/>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90-Day Plan at a Glance</a:t>
            </a:r>
            <a:endParaRPr lang="en-US" sz="2500" dirty="0"/>
          </a:p>
        </p:txBody>
      </p:sp>
      <p:graphicFrame>
        <p:nvGraphicFramePr>
          <p:cNvPr id="4" name="table-calendar-52"/>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4800600"/>
        </p:xfrm>
        <a:graphic>
          <a:graphicData uri="http://schemas.openxmlformats.org/drawingml/2006/table">
            <a:tbl>
              <a:tblPr/>
              <a:tblGrid>
                <a:gridCol w="1381125"/>
                <a:gridCol w="4953000"/>
                <a:gridCol w="3190875"/>
                <a:gridCol w="1066800"/>
              </a:tblGrid>
              <a:tr h="342900">
                <a:tc>
                  <a:txBody>
                    <a:bodyPr/>
                    <a:lstStyle/>
                    <a:p>
                      <a:pPr indent="0" marL="0">
                        <a:buNone/>
                      </a:pPr>
                      <a:r>
                        <a:rPr lang="en-US" sz="950" b="1" dirty="0">
                          <a:solidFill>
                            <a:srgbClr val="4B5563"/>
                          </a:solidFill>
                          <a:latin typeface="Aptos" pitchFamily="34" charset="0"/>
                          <a:ea typeface="Aptos" pitchFamily="34" charset="-122"/>
                          <a:cs typeface="Aptos" pitchFamily="34" charset="-120"/>
                        </a:rPr>
                        <a:t>Week</a:t>
                      </a:r>
                      <a:endParaRPr lang="en-US" sz="950"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3F4F6"/>
                    </a:solidFill>
                  </a:tcPr>
                </a:tc>
                <a:tc>
                  <a:txBody>
                    <a:bodyPr/>
                    <a:lstStyle/>
                    <a:p>
                      <a:pPr indent="0" marL="0">
                        <a:buNone/>
                      </a:pPr>
                      <a:r>
                        <a:rPr lang="en-US" sz="950" b="1" dirty="0">
                          <a:solidFill>
                            <a:srgbClr val="4B5563"/>
                          </a:solidFill>
                          <a:latin typeface="Aptos" pitchFamily="34" charset="0"/>
                          <a:ea typeface="Aptos" pitchFamily="34" charset="-122"/>
                          <a:cs typeface="Aptos" pitchFamily="34" charset="-120"/>
                        </a:rPr>
                        <a:t>Theme</a:t>
                      </a:r>
                      <a:endParaRPr lang="en-US" sz="950"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3F4F6"/>
                    </a:solidFill>
                  </a:tcPr>
                </a:tc>
                <a:tc>
                  <a:txBody>
                    <a:bodyPr/>
                    <a:lstStyle/>
                    <a:p>
                      <a:pPr indent="0" marL="0">
                        <a:buNone/>
                      </a:pPr>
                      <a:r>
                        <a:rPr lang="en-US" sz="950" b="1" dirty="0">
                          <a:solidFill>
                            <a:srgbClr val="4B5563"/>
                          </a:solidFill>
                          <a:latin typeface="Aptos" pitchFamily="34" charset="0"/>
                          <a:ea typeface="Aptos" pitchFamily="34" charset="-122"/>
                          <a:cs typeface="Aptos" pitchFamily="34" charset="-120"/>
                        </a:rPr>
                        <a:t>Focus</a:t>
                      </a:r>
                      <a:endParaRPr lang="en-US" sz="950"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3F4F6"/>
                    </a:solidFill>
                  </a:tcPr>
                </a:tc>
                <a:tc>
                  <a:txBody>
                    <a:bodyPr/>
                    <a:lstStyle/>
                    <a:p>
                      <a:pPr indent="0" marL="0">
                        <a:buNone/>
                      </a:pPr>
                      <a:r>
                        <a:rPr lang="en-US" sz="950" b="1" dirty="0">
                          <a:solidFill>
                            <a:srgbClr val="4B5563"/>
                          </a:solidFill>
                          <a:latin typeface="Aptos" pitchFamily="34" charset="0"/>
                          <a:ea typeface="Aptos" pitchFamily="34" charset="-122"/>
                          <a:cs typeface="Aptos" pitchFamily="34" charset="-120"/>
                        </a:rPr>
                        <a:t>Assets</a:t>
                      </a:r>
                      <a:endParaRPr lang="en-US" sz="950"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3F4F6"/>
                    </a:solidFill>
                  </a:tcPr>
                </a:tc>
              </a:tr>
              <a:tr h="342900">
                <a:tc>
                  <a:txBody>
                    <a:bodyPr/>
                    <a:lstStyle/>
                    <a:p>
                      <a:pPr indent="0" marL="0">
                        <a:buNone/>
                      </a:pPr>
                      <a:r>
                        <a:rPr lang="en-US" sz="925" b="1" dirty="0">
                          <a:solidFill>
                            <a:srgbClr val="111827"/>
                          </a:solidFill>
                          <a:latin typeface="Aptos" pitchFamily="34" charset="0"/>
                          <a:ea typeface="Aptos" pitchFamily="34" charset="-122"/>
                          <a:cs typeface="Aptos" pitchFamily="34" charset="-120"/>
                        </a:rPr>
                        <a:t>Week 1</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Name the category and validate the highest-value problem language</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Awareness</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8</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342900">
                <a:tc>
                  <a:txBody>
                    <a:bodyPr/>
                    <a:lstStyle/>
                    <a:p>
                      <a:pPr indent="0" marL="0">
                        <a:buNone/>
                      </a:pPr>
                      <a:r>
                        <a:rPr lang="en-US" sz="925" b="1" dirty="0">
                          <a:solidFill>
                            <a:srgbClr val="111827"/>
                          </a:solidFill>
                          <a:latin typeface="Aptos" pitchFamily="34" charset="0"/>
                          <a:ea typeface="Aptos" pitchFamily="34" charset="-122"/>
                          <a:cs typeface="Aptos" pitchFamily="34" charset="-120"/>
                        </a:rPr>
                        <a:t>Week 2</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Expose invisible handoffs and observable workflow-risk signals</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Awareness</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7</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342900">
                <a:tc>
                  <a:txBody>
                    <a:bodyPr/>
                    <a:lstStyle/>
                    <a:p>
                      <a:pPr indent="0" marL="0">
                        <a:buNone/>
                      </a:pPr>
                      <a:r>
                        <a:rPr lang="en-US" sz="925" b="1" dirty="0">
                          <a:solidFill>
                            <a:srgbClr val="111827"/>
                          </a:solidFill>
                          <a:latin typeface="Aptos" pitchFamily="34" charset="0"/>
                          <a:ea typeface="Aptos" pitchFamily="34" charset="-122"/>
                          <a:cs typeface="Aptos" pitchFamily="34" charset="-120"/>
                        </a:rPr>
                        <a:t>Week 3</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Differentiate workflow intelligence from another dashboard</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Awareness</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7</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342900">
                <a:tc>
                  <a:txBody>
                    <a:bodyPr/>
                    <a:lstStyle/>
                    <a:p>
                      <a:pPr indent="0" marL="0">
                        <a:buNone/>
                      </a:pPr>
                      <a:r>
                        <a:rPr lang="en-US" sz="925" b="1" dirty="0">
                          <a:solidFill>
                            <a:srgbClr val="111827"/>
                          </a:solidFill>
                          <a:latin typeface="Aptos" pitchFamily="34" charset="0"/>
                          <a:ea typeface="Aptos" pitchFamily="34" charset="-122"/>
                          <a:cs typeface="Aptos" pitchFamily="34" charset="-120"/>
                        </a:rPr>
                        <a:t>Week 4</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Show the operational cost of unclear ownership without unsupported benchmarks</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Awareness</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8</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342900">
                <a:tc>
                  <a:txBody>
                    <a:bodyPr/>
                    <a:lstStyle/>
                    <a:p>
                      <a:pPr indent="0" marL="0">
                        <a:buNone/>
                      </a:pPr>
                      <a:r>
                        <a:rPr lang="en-US" sz="925" b="1" dirty="0">
                          <a:solidFill>
                            <a:srgbClr val="111827"/>
                          </a:solidFill>
                          <a:latin typeface="Aptos" pitchFamily="34" charset="0"/>
                          <a:ea typeface="Aptos" pitchFamily="34" charset="-122"/>
                          <a:cs typeface="Aptos" pitchFamily="34" charset="-120"/>
                        </a:rPr>
                        <a:t>Week 5</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Explain how RelayOps works and establish the executive use case</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Interest</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7</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342900">
                <a:tc>
                  <a:txBody>
                    <a:bodyPr/>
                    <a:lstStyle/>
                    <a:p>
                      <a:pPr indent="0" marL="0">
                        <a:buNone/>
                      </a:pPr>
                      <a:r>
                        <a:rPr lang="en-US" sz="925" b="1" dirty="0">
                          <a:solidFill>
                            <a:srgbClr val="111827"/>
                          </a:solidFill>
                          <a:latin typeface="Aptos" pitchFamily="34" charset="0"/>
                          <a:ea typeface="Aptos" pitchFamily="34" charset="-122"/>
                          <a:cs typeface="Aptos" pitchFamily="34" charset="-120"/>
                        </a:rPr>
                        <a:t>Week 6</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Establish operational and technical fit</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Consideration</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7</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342900">
                <a:tc>
                  <a:txBody>
                    <a:bodyPr/>
                    <a:lstStyle/>
                    <a:p>
                      <a:pPr indent="0" marL="0">
                        <a:buNone/>
                      </a:pPr>
                      <a:r>
                        <a:rPr lang="en-US" sz="925" b="1" dirty="0">
                          <a:solidFill>
                            <a:srgbClr val="111827"/>
                          </a:solidFill>
                          <a:latin typeface="Aptos" pitchFamily="34" charset="0"/>
                          <a:ea typeface="Aptos" pitchFamily="34" charset="-122"/>
                          <a:cs typeface="Aptos" pitchFamily="34" charset="-120"/>
                        </a:rPr>
                        <a:t>Week 7</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Build the technical trust foundation</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Evaluation</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7</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342900">
                <a:tc>
                  <a:txBody>
                    <a:bodyPr/>
                    <a:lstStyle/>
                    <a:p>
                      <a:pPr indent="0" marL="0">
                        <a:buNone/>
                      </a:pPr>
                      <a:r>
                        <a:rPr lang="en-US" sz="925" b="1" dirty="0">
                          <a:solidFill>
                            <a:srgbClr val="111827"/>
                          </a:solidFill>
                          <a:latin typeface="Aptos" pitchFamily="34" charset="0"/>
                          <a:ea typeface="Aptos" pitchFamily="34" charset="-122"/>
                          <a:cs typeface="Aptos" pitchFamily="34" charset="-120"/>
                        </a:rPr>
                        <a:t>Week 8</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Complete and QA the diagnostic-to-demo conversion system</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Conversion</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7</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342900">
                <a:tc>
                  <a:txBody>
                    <a:bodyPr/>
                    <a:lstStyle/>
                    <a:p>
                      <a:pPr indent="0" marL="0">
                        <a:buNone/>
                      </a:pPr>
                      <a:r>
                        <a:rPr lang="en-US" sz="925" b="1" dirty="0">
                          <a:solidFill>
                            <a:srgbClr val="111827"/>
                          </a:solidFill>
                          <a:latin typeface="Aptos" pitchFamily="34" charset="0"/>
                          <a:ea typeface="Aptos" pitchFamily="34" charset="-122"/>
                          <a:cs typeface="Aptos" pitchFamily="34" charset="-120"/>
                        </a:rPr>
                        <a:t>Week 9</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Activate controlled high-intent demand</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Conversion</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9</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342900">
                <a:tc>
                  <a:txBody>
                    <a:bodyPr/>
                    <a:lstStyle/>
                    <a:p>
                      <a:pPr indent="0" marL="0">
                        <a:buNone/>
                      </a:pPr>
                      <a:r>
                        <a:rPr lang="en-US" sz="925" b="1" dirty="0">
                          <a:solidFill>
                            <a:srgbClr val="111827"/>
                          </a:solidFill>
                          <a:latin typeface="Aptos" pitchFamily="34" charset="0"/>
                          <a:ea typeface="Aptos" pitchFamily="34" charset="-122"/>
                          <a:cs typeface="Aptos" pitchFamily="34" charset="-120"/>
                        </a:rPr>
                        <a:t>Week 10</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Demonstrate the product and clarify evaluation alternatives</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Consideration</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8</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342900">
                <a:tc>
                  <a:txBody>
                    <a:bodyPr/>
                    <a:lstStyle/>
                    <a:p>
                      <a:pPr indent="0" marL="0">
                        <a:buNone/>
                      </a:pPr>
                      <a:r>
                        <a:rPr lang="en-US" sz="925" b="1" dirty="0">
                          <a:solidFill>
                            <a:srgbClr val="111827"/>
                          </a:solidFill>
                          <a:latin typeface="Aptos" pitchFamily="34" charset="0"/>
                          <a:ea typeface="Aptos" pitchFamily="34" charset="-122"/>
                          <a:cs typeface="Aptos" pitchFamily="34" charset="-120"/>
                        </a:rPr>
                        <a:t>Week 11</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Build a transparent operational business case</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Evaluation</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8</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342900">
                <a:tc>
                  <a:txBody>
                    <a:bodyPr/>
                    <a:lstStyle/>
                    <a:p>
                      <a:pPr indent="0" marL="0">
                        <a:buNone/>
                      </a:pPr>
                      <a:r>
                        <a:rPr lang="en-US" sz="925" b="1" dirty="0">
                          <a:solidFill>
                            <a:srgbClr val="111827"/>
                          </a:solidFill>
                          <a:latin typeface="Aptos" pitchFamily="34" charset="0"/>
                          <a:ea typeface="Aptos" pitchFamily="34" charset="-122"/>
                          <a:cs typeface="Aptos" pitchFamily="34" charset="-120"/>
                        </a:rPr>
                        <a:t>Week 12</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Define a responsible committee proof plan</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Evaluation</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8</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342900">
                <a:tc>
                  <a:txBody>
                    <a:bodyPr/>
                    <a:lstStyle/>
                    <a:p>
                      <a:pPr indent="0" marL="0">
                        <a:buNone/>
                      </a:pPr>
                      <a:r>
                        <a:rPr lang="en-US" sz="925" b="1" dirty="0">
                          <a:solidFill>
                            <a:srgbClr val="111827"/>
                          </a:solidFill>
                          <a:latin typeface="Aptos" pitchFamily="34" charset="0"/>
                          <a:ea typeface="Aptos" pitchFamily="34" charset="-122"/>
                          <a:cs typeface="Aptos" pitchFamily="34" charset="-120"/>
                        </a:rPr>
                        <a:t>Week 13</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Optimize qualified demand and establish reusable adoption evidence</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Retention</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925" dirty="0">
                          <a:solidFill>
                            <a:srgbClr val="4B5563"/>
                          </a:solidFill>
                          <a:latin typeface="Aptos" pitchFamily="34" charset="0"/>
                          <a:ea typeface="Aptos" pitchFamily="34" charset="-122"/>
                          <a:cs typeface="Aptos" pitchFamily="34" charset="-120"/>
                        </a:rPr>
                        <a:t>10</a:t>
                      </a:r>
                      <a:endParaRPr lang="en-US" sz="9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bl>
          </a:graphicData>
        </a:graphic>
      </p:graphicFrame>
      <p:sp>
        <p:nvSpPr>
          <p:cNvPr id="5" name="calendar-assets-track-52-1"/>
          <p:cNvSpPr/>
          <p:nvPr/>
        </p:nvSpPr>
        <p:spPr>
          <a:xfrm>
            <a:off x="10458450" y="1781175"/>
            <a:ext cx="647700" cy="76200"/>
          </a:xfrm>
          <a:prstGeom prst="roundRect">
            <a:avLst/>
          </a:prstGeom>
          <a:solidFill>
            <a:srgbClr val="F3F4F6"/>
          </a:solidFill>
          <a:ln w="12700">
            <a:solidFill>
              <a:srgbClr val="F3F4F6"/>
            </a:solidFill>
            <a:prstDash val="solid"/>
          </a:ln>
        </p:spPr>
      </p:sp>
      <p:sp>
        <p:nvSpPr>
          <p:cNvPr id="6" name="calendar-assets-bar-52-1"/>
          <p:cNvSpPr/>
          <p:nvPr/>
        </p:nvSpPr>
        <p:spPr>
          <a:xfrm>
            <a:off x="10458450" y="1781175"/>
            <a:ext cx="514350" cy="76200"/>
          </a:xfrm>
          <a:prstGeom prst="roundRect">
            <a:avLst/>
          </a:prstGeom>
          <a:solidFill>
            <a:srgbClr val="3D6698"/>
          </a:solidFill>
          <a:ln w="12700">
            <a:solidFill>
              <a:srgbClr val="3D6698"/>
            </a:solidFill>
            <a:prstDash val="solid"/>
          </a:ln>
        </p:spPr>
      </p:sp>
      <p:sp>
        <p:nvSpPr>
          <p:cNvPr id="7" name="calendar-assets-track-52-2"/>
          <p:cNvSpPr/>
          <p:nvPr/>
        </p:nvSpPr>
        <p:spPr>
          <a:xfrm>
            <a:off x="10458450" y="2124075"/>
            <a:ext cx="647700" cy="76200"/>
          </a:xfrm>
          <a:prstGeom prst="roundRect">
            <a:avLst/>
          </a:prstGeom>
          <a:solidFill>
            <a:srgbClr val="F3F4F6"/>
          </a:solidFill>
          <a:ln w="12700">
            <a:solidFill>
              <a:srgbClr val="F3F4F6"/>
            </a:solidFill>
            <a:prstDash val="solid"/>
          </a:ln>
        </p:spPr>
      </p:sp>
      <p:sp>
        <p:nvSpPr>
          <p:cNvPr id="8" name="calendar-assets-bar-52-2"/>
          <p:cNvSpPr/>
          <p:nvPr/>
        </p:nvSpPr>
        <p:spPr>
          <a:xfrm>
            <a:off x="10458450" y="2124075"/>
            <a:ext cx="457200" cy="76200"/>
          </a:xfrm>
          <a:prstGeom prst="roundRect">
            <a:avLst/>
          </a:prstGeom>
          <a:solidFill>
            <a:srgbClr val="3D6698"/>
          </a:solidFill>
          <a:ln w="12700">
            <a:solidFill>
              <a:srgbClr val="3D6698"/>
            </a:solidFill>
            <a:prstDash val="solid"/>
          </a:ln>
        </p:spPr>
      </p:sp>
      <p:sp>
        <p:nvSpPr>
          <p:cNvPr id="9" name="calendar-assets-track-52-3"/>
          <p:cNvSpPr/>
          <p:nvPr/>
        </p:nvSpPr>
        <p:spPr>
          <a:xfrm>
            <a:off x="10458450" y="2466975"/>
            <a:ext cx="647700" cy="76200"/>
          </a:xfrm>
          <a:prstGeom prst="roundRect">
            <a:avLst/>
          </a:prstGeom>
          <a:solidFill>
            <a:srgbClr val="F3F4F6"/>
          </a:solidFill>
          <a:ln w="12700">
            <a:solidFill>
              <a:srgbClr val="F3F4F6"/>
            </a:solidFill>
            <a:prstDash val="solid"/>
          </a:ln>
        </p:spPr>
      </p:sp>
      <p:sp>
        <p:nvSpPr>
          <p:cNvPr id="10" name="calendar-assets-bar-52-3"/>
          <p:cNvSpPr/>
          <p:nvPr/>
        </p:nvSpPr>
        <p:spPr>
          <a:xfrm>
            <a:off x="10458450" y="2466975"/>
            <a:ext cx="457200" cy="76200"/>
          </a:xfrm>
          <a:prstGeom prst="roundRect">
            <a:avLst/>
          </a:prstGeom>
          <a:solidFill>
            <a:srgbClr val="3D6698"/>
          </a:solidFill>
          <a:ln w="12700">
            <a:solidFill>
              <a:srgbClr val="3D6698"/>
            </a:solidFill>
            <a:prstDash val="solid"/>
          </a:ln>
        </p:spPr>
      </p:sp>
      <p:sp>
        <p:nvSpPr>
          <p:cNvPr id="11" name="calendar-assets-track-52-4"/>
          <p:cNvSpPr/>
          <p:nvPr/>
        </p:nvSpPr>
        <p:spPr>
          <a:xfrm>
            <a:off x="10458450" y="2809875"/>
            <a:ext cx="647700" cy="76200"/>
          </a:xfrm>
          <a:prstGeom prst="roundRect">
            <a:avLst/>
          </a:prstGeom>
          <a:solidFill>
            <a:srgbClr val="F3F4F6"/>
          </a:solidFill>
          <a:ln w="12700">
            <a:solidFill>
              <a:srgbClr val="F3F4F6"/>
            </a:solidFill>
            <a:prstDash val="solid"/>
          </a:ln>
        </p:spPr>
      </p:sp>
      <p:sp>
        <p:nvSpPr>
          <p:cNvPr id="12" name="calendar-assets-bar-52-4"/>
          <p:cNvSpPr/>
          <p:nvPr/>
        </p:nvSpPr>
        <p:spPr>
          <a:xfrm>
            <a:off x="10458450" y="2809875"/>
            <a:ext cx="514350" cy="76200"/>
          </a:xfrm>
          <a:prstGeom prst="roundRect">
            <a:avLst/>
          </a:prstGeom>
          <a:solidFill>
            <a:srgbClr val="3D6698"/>
          </a:solidFill>
          <a:ln w="12700">
            <a:solidFill>
              <a:srgbClr val="3D6698"/>
            </a:solidFill>
            <a:prstDash val="solid"/>
          </a:ln>
        </p:spPr>
      </p:sp>
      <p:sp>
        <p:nvSpPr>
          <p:cNvPr id="13" name="calendar-assets-track-52-5"/>
          <p:cNvSpPr/>
          <p:nvPr/>
        </p:nvSpPr>
        <p:spPr>
          <a:xfrm>
            <a:off x="10458450" y="3152775"/>
            <a:ext cx="647700" cy="76200"/>
          </a:xfrm>
          <a:prstGeom prst="roundRect">
            <a:avLst/>
          </a:prstGeom>
          <a:solidFill>
            <a:srgbClr val="F3F4F6"/>
          </a:solidFill>
          <a:ln w="12700">
            <a:solidFill>
              <a:srgbClr val="F3F4F6"/>
            </a:solidFill>
            <a:prstDash val="solid"/>
          </a:ln>
        </p:spPr>
      </p:sp>
      <p:sp>
        <p:nvSpPr>
          <p:cNvPr id="14" name="calendar-assets-bar-52-5"/>
          <p:cNvSpPr/>
          <p:nvPr/>
        </p:nvSpPr>
        <p:spPr>
          <a:xfrm>
            <a:off x="10458450" y="3152775"/>
            <a:ext cx="457200" cy="76200"/>
          </a:xfrm>
          <a:prstGeom prst="roundRect">
            <a:avLst/>
          </a:prstGeom>
          <a:solidFill>
            <a:srgbClr val="3D6698"/>
          </a:solidFill>
          <a:ln w="12700">
            <a:solidFill>
              <a:srgbClr val="3D6698"/>
            </a:solidFill>
            <a:prstDash val="solid"/>
          </a:ln>
        </p:spPr>
      </p:sp>
      <p:sp>
        <p:nvSpPr>
          <p:cNvPr id="15" name="calendar-assets-track-52-6"/>
          <p:cNvSpPr/>
          <p:nvPr/>
        </p:nvSpPr>
        <p:spPr>
          <a:xfrm>
            <a:off x="10458450" y="3495675"/>
            <a:ext cx="647700" cy="76200"/>
          </a:xfrm>
          <a:prstGeom prst="roundRect">
            <a:avLst/>
          </a:prstGeom>
          <a:solidFill>
            <a:srgbClr val="F3F4F6"/>
          </a:solidFill>
          <a:ln w="12700">
            <a:solidFill>
              <a:srgbClr val="F3F4F6"/>
            </a:solidFill>
            <a:prstDash val="solid"/>
          </a:ln>
        </p:spPr>
      </p:sp>
      <p:sp>
        <p:nvSpPr>
          <p:cNvPr id="16" name="calendar-assets-bar-52-6"/>
          <p:cNvSpPr/>
          <p:nvPr/>
        </p:nvSpPr>
        <p:spPr>
          <a:xfrm>
            <a:off x="10458450" y="3495675"/>
            <a:ext cx="457200" cy="76200"/>
          </a:xfrm>
          <a:prstGeom prst="roundRect">
            <a:avLst/>
          </a:prstGeom>
          <a:solidFill>
            <a:srgbClr val="3D6698"/>
          </a:solidFill>
          <a:ln w="12700">
            <a:solidFill>
              <a:srgbClr val="3D6698"/>
            </a:solidFill>
            <a:prstDash val="solid"/>
          </a:ln>
        </p:spPr>
      </p:sp>
      <p:sp>
        <p:nvSpPr>
          <p:cNvPr id="17" name="calendar-assets-track-52-7"/>
          <p:cNvSpPr/>
          <p:nvPr/>
        </p:nvSpPr>
        <p:spPr>
          <a:xfrm>
            <a:off x="10458450" y="3838575"/>
            <a:ext cx="647700" cy="76200"/>
          </a:xfrm>
          <a:prstGeom prst="roundRect">
            <a:avLst/>
          </a:prstGeom>
          <a:solidFill>
            <a:srgbClr val="F3F4F6"/>
          </a:solidFill>
          <a:ln w="12700">
            <a:solidFill>
              <a:srgbClr val="F3F4F6"/>
            </a:solidFill>
            <a:prstDash val="solid"/>
          </a:ln>
        </p:spPr>
      </p:sp>
      <p:sp>
        <p:nvSpPr>
          <p:cNvPr id="18" name="calendar-assets-bar-52-7"/>
          <p:cNvSpPr/>
          <p:nvPr/>
        </p:nvSpPr>
        <p:spPr>
          <a:xfrm>
            <a:off x="10458450" y="3838575"/>
            <a:ext cx="457200" cy="76200"/>
          </a:xfrm>
          <a:prstGeom prst="roundRect">
            <a:avLst/>
          </a:prstGeom>
          <a:solidFill>
            <a:srgbClr val="3D6698"/>
          </a:solidFill>
          <a:ln w="12700">
            <a:solidFill>
              <a:srgbClr val="3D6698"/>
            </a:solidFill>
            <a:prstDash val="solid"/>
          </a:ln>
        </p:spPr>
      </p:sp>
      <p:sp>
        <p:nvSpPr>
          <p:cNvPr id="19" name="calendar-assets-track-52-8"/>
          <p:cNvSpPr/>
          <p:nvPr/>
        </p:nvSpPr>
        <p:spPr>
          <a:xfrm>
            <a:off x="10458450" y="4181475"/>
            <a:ext cx="647700" cy="76200"/>
          </a:xfrm>
          <a:prstGeom prst="roundRect">
            <a:avLst/>
          </a:prstGeom>
          <a:solidFill>
            <a:srgbClr val="F3F4F6"/>
          </a:solidFill>
          <a:ln w="12700">
            <a:solidFill>
              <a:srgbClr val="F3F4F6"/>
            </a:solidFill>
            <a:prstDash val="solid"/>
          </a:ln>
        </p:spPr>
      </p:sp>
      <p:sp>
        <p:nvSpPr>
          <p:cNvPr id="20" name="calendar-assets-bar-52-8"/>
          <p:cNvSpPr/>
          <p:nvPr/>
        </p:nvSpPr>
        <p:spPr>
          <a:xfrm>
            <a:off x="10458450" y="4181475"/>
            <a:ext cx="457200" cy="76200"/>
          </a:xfrm>
          <a:prstGeom prst="roundRect">
            <a:avLst/>
          </a:prstGeom>
          <a:solidFill>
            <a:srgbClr val="3D6698"/>
          </a:solidFill>
          <a:ln w="12700">
            <a:solidFill>
              <a:srgbClr val="3D6698"/>
            </a:solidFill>
            <a:prstDash val="solid"/>
          </a:ln>
        </p:spPr>
      </p:sp>
      <p:sp>
        <p:nvSpPr>
          <p:cNvPr id="21" name="calendar-assets-track-52-9"/>
          <p:cNvSpPr/>
          <p:nvPr/>
        </p:nvSpPr>
        <p:spPr>
          <a:xfrm>
            <a:off x="10458450" y="4524375"/>
            <a:ext cx="647700" cy="76200"/>
          </a:xfrm>
          <a:prstGeom prst="roundRect">
            <a:avLst/>
          </a:prstGeom>
          <a:solidFill>
            <a:srgbClr val="F3F4F6"/>
          </a:solidFill>
          <a:ln w="12700">
            <a:solidFill>
              <a:srgbClr val="F3F4F6"/>
            </a:solidFill>
            <a:prstDash val="solid"/>
          </a:ln>
        </p:spPr>
      </p:sp>
      <p:sp>
        <p:nvSpPr>
          <p:cNvPr id="22" name="calendar-assets-bar-52-9"/>
          <p:cNvSpPr/>
          <p:nvPr/>
        </p:nvSpPr>
        <p:spPr>
          <a:xfrm>
            <a:off x="10458450" y="4524375"/>
            <a:ext cx="581025" cy="76200"/>
          </a:xfrm>
          <a:prstGeom prst="roundRect">
            <a:avLst/>
          </a:prstGeom>
          <a:solidFill>
            <a:srgbClr val="3D6698"/>
          </a:solidFill>
          <a:ln w="12700">
            <a:solidFill>
              <a:srgbClr val="3D6698"/>
            </a:solidFill>
            <a:prstDash val="solid"/>
          </a:ln>
        </p:spPr>
      </p:sp>
      <p:sp>
        <p:nvSpPr>
          <p:cNvPr id="23" name="calendar-assets-track-52-10"/>
          <p:cNvSpPr/>
          <p:nvPr/>
        </p:nvSpPr>
        <p:spPr>
          <a:xfrm>
            <a:off x="10458450" y="4867275"/>
            <a:ext cx="647700" cy="76200"/>
          </a:xfrm>
          <a:prstGeom prst="roundRect">
            <a:avLst/>
          </a:prstGeom>
          <a:solidFill>
            <a:srgbClr val="F3F4F6"/>
          </a:solidFill>
          <a:ln w="12700">
            <a:solidFill>
              <a:srgbClr val="F3F4F6"/>
            </a:solidFill>
            <a:prstDash val="solid"/>
          </a:ln>
        </p:spPr>
      </p:sp>
      <p:sp>
        <p:nvSpPr>
          <p:cNvPr id="24" name="calendar-assets-bar-52-10"/>
          <p:cNvSpPr/>
          <p:nvPr/>
        </p:nvSpPr>
        <p:spPr>
          <a:xfrm>
            <a:off x="10458450" y="4867275"/>
            <a:ext cx="514350" cy="76200"/>
          </a:xfrm>
          <a:prstGeom prst="roundRect">
            <a:avLst/>
          </a:prstGeom>
          <a:solidFill>
            <a:srgbClr val="3D6698"/>
          </a:solidFill>
          <a:ln w="12700">
            <a:solidFill>
              <a:srgbClr val="3D6698"/>
            </a:solidFill>
            <a:prstDash val="solid"/>
          </a:ln>
        </p:spPr>
      </p:sp>
      <p:sp>
        <p:nvSpPr>
          <p:cNvPr id="25" name="calendar-assets-track-52-11"/>
          <p:cNvSpPr/>
          <p:nvPr/>
        </p:nvSpPr>
        <p:spPr>
          <a:xfrm>
            <a:off x="10458450" y="5210175"/>
            <a:ext cx="647700" cy="76200"/>
          </a:xfrm>
          <a:prstGeom prst="roundRect">
            <a:avLst/>
          </a:prstGeom>
          <a:solidFill>
            <a:srgbClr val="F3F4F6"/>
          </a:solidFill>
          <a:ln w="12700">
            <a:solidFill>
              <a:srgbClr val="F3F4F6"/>
            </a:solidFill>
            <a:prstDash val="solid"/>
          </a:ln>
        </p:spPr>
      </p:sp>
      <p:sp>
        <p:nvSpPr>
          <p:cNvPr id="26" name="calendar-assets-bar-52-11"/>
          <p:cNvSpPr/>
          <p:nvPr/>
        </p:nvSpPr>
        <p:spPr>
          <a:xfrm>
            <a:off x="10458450" y="5210175"/>
            <a:ext cx="514350" cy="76200"/>
          </a:xfrm>
          <a:prstGeom prst="roundRect">
            <a:avLst/>
          </a:prstGeom>
          <a:solidFill>
            <a:srgbClr val="3D6698"/>
          </a:solidFill>
          <a:ln w="12700">
            <a:solidFill>
              <a:srgbClr val="3D6698"/>
            </a:solidFill>
            <a:prstDash val="solid"/>
          </a:ln>
        </p:spPr>
      </p:sp>
      <p:sp>
        <p:nvSpPr>
          <p:cNvPr id="27" name="calendar-assets-track-52-12"/>
          <p:cNvSpPr/>
          <p:nvPr/>
        </p:nvSpPr>
        <p:spPr>
          <a:xfrm>
            <a:off x="10458450" y="5553075"/>
            <a:ext cx="647700" cy="76200"/>
          </a:xfrm>
          <a:prstGeom prst="roundRect">
            <a:avLst/>
          </a:prstGeom>
          <a:solidFill>
            <a:srgbClr val="F3F4F6"/>
          </a:solidFill>
          <a:ln w="12700">
            <a:solidFill>
              <a:srgbClr val="F3F4F6"/>
            </a:solidFill>
            <a:prstDash val="solid"/>
          </a:ln>
        </p:spPr>
      </p:sp>
      <p:sp>
        <p:nvSpPr>
          <p:cNvPr id="28" name="calendar-assets-bar-52-12"/>
          <p:cNvSpPr/>
          <p:nvPr/>
        </p:nvSpPr>
        <p:spPr>
          <a:xfrm>
            <a:off x="10458450" y="5553075"/>
            <a:ext cx="514350" cy="76200"/>
          </a:xfrm>
          <a:prstGeom prst="roundRect">
            <a:avLst/>
          </a:prstGeom>
          <a:solidFill>
            <a:srgbClr val="3D6698"/>
          </a:solidFill>
          <a:ln w="12700">
            <a:solidFill>
              <a:srgbClr val="3D6698"/>
            </a:solidFill>
            <a:prstDash val="solid"/>
          </a:ln>
        </p:spPr>
      </p:sp>
      <p:sp>
        <p:nvSpPr>
          <p:cNvPr id="29" name="calendar-assets-track-52-13"/>
          <p:cNvSpPr/>
          <p:nvPr/>
        </p:nvSpPr>
        <p:spPr>
          <a:xfrm>
            <a:off x="10458450" y="5895975"/>
            <a:ext cx="647700" cy="76200"/>
          </a:xfrm>
          <a:prstGeom prst="roundRect">
            <a:avLst/>
          </a:prstGeom>
          <a:solidFill>
            <a:srgbClr val="F3F4F6"/>
          </a:solidFill>
          <a:ln w="12700">
            <a:solidFill>
              <a:srgbClr val="F3F4F6"/>
            </a:solidFill>
            <a:prstDash val="solid"/>
          </a:ln>
        </p:spPr>
      </p:sp>
      <p:sp>
        <p:nvSpPr>
          <p:cNvPr id="30" name="calendar-assets-bar-52-13"/>
          <p:cNvSpPr/>
          <p:nvPr/>
        </p:nvSpPr>
        <p:spPr>
          <a:xfrm>
            <a:off x="10458450" y="5895975"/>
            <a:ext cx="647700" cy="76200"/>
          </a:xfrm>
          <a:prstGeom prst="roundRect">
            <a:avLst/>
          </a:prstGeom>
          <a:solidFill>
            <a:srgbClr val="3D6698"/>
          </a:solidFill>
          <a:ln w="12700">
            <a:solidFill>
              <a:srgbClr val="3D6698"/>
            </a:solidFill>
            <a:prstDash val="solid"/>
          </a:ln>
        </p:spPr>
      </p:sp>
      <p:sp>
        <p:nvSpPr>
          <p:cNvPr id="31" name="footer-rule-52"/>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2" name="footer-title-52"/>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33" name="footer-meta-52"/>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cadence-head-53-1"/>
          <p:cNvSpPr/>
          <p:nvPr/>
        </p:nvSpPr>
        <p:spPr>
          <a:xfrm>
            <a:off x="609600" y="1304925"/>
            <a:ext cx="2381250" cy="2095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CONTENT TYPE</a:t>
            </a:r>
            <a:endParaRPr lang="en-US" sz="800" dirty="0"/>
          </a:p>
        </p:txBody>
      </p:sp>
      <p:sp>
        <p:nvSpPr>
          <p:cNvPr id="3" name="cadence-head-53-2"/>
          <p:cNvSpPr/>
          <p:nvPr/>
        </p:nvSpPr>
        <p:spPr>
          <a:xfrm>
            <a:off x="2990850" y="1304925"/>
            <a:ext cx="857250" cy="209550"/>
          </a:xfrm>
          <a:prstGeom prst="rect">
            <a:avLst/>
          </a:prstGeom>
          <a:noFill/>
          <a:ln/>
        </p:spPr>
        <p:txBody>
          <a:bodyPr wrap="square" lIns="0" tIns="0" rIns="0" bIns="0" rtlCol="0" anchor="t">
            <a:normAutofit/>
          </a:bodyPr>
          <a:lstStyle/>
          <a:p>
            <a:pPr algn="r" indent="0" marL="0">
              <a:buNone/>
            </a:pPr>
            <a:r>
              <a:rPr lang="en-US" sz="800" b="1" dirty="0">
                <a:solidFill>
                  <a:srgbClr val="6B7280"/>
                </a:solidFill>
                <a:latin typeface="Aptos" pitchFamily="34" charset="0"/>
                <a:ea typeface="Aptos" pitchFamily="34" charset="-122"/>
                <a:cs typeface="Aptos" pitchFamily="34" charset="-120"/>
              </a:rPr>
              <a:t>ASSETS</a:t>
            </a:r>
            <a:endParaRPr lang="en-US" sz="800" dirty="0"/>
          </a:p>
        </p:txBody>
      </p:sp>
      <p:sp>
        <p:nvSpPr>
          <p:cNvPr id="4" name="cadence-head-53-3"/>
          <p:cNvSpPr/>
          <p:nvPr/>
        </p:nvSpPr>
        <p:spPr>
          <a:xfrm>
            <a:off x="3981450" y="1304925"/>
            <a:ext cx="3143250" cy="2095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VOLUME</a:t>
            </a:r>
            <a:endParaRPr lang="en-US" sz="800" dirty="0"/>
          </a:p>
        </p:txBody>
      </p:sp>
      <p:sp>
        <p:nvSpPr>
          <p:cNvPr id="5" name="cadence-head-53-4"/>
          <p:cNvSpPr/>
          <p:nvPr/>
        </p:nvSpPr>
        <p:spPr>
          <a:xfrm>
            <a:off x="7334250" y="1304925"/>
            <a:ext cx="2476500" cy="2095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WEEKS ACTIVE OF 13</a:t>
            </a:r>
            <a:endParaRPr lang="en-US" sz="800" dirty="0"/>
          </a:p>
        </p:txBody>
      </p:sp>
      <p:sp>
        <p:nvSpPr>
          <p:cNvPr id="6" name="cadence-head-53-5"/>
          <p:cNvSpPr/>
          <p:nvPr/>
        </p:nvSpPr>
        <p:spPr>
          <a:xfrm>
            <a:off x="9810750" y="1304925"/>
            <a:ext cx="1390650" cy="2095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CADENCE</a:t>
            </a:r>
            <a:endParaRPr lang="en-US" sz="800" dirty="0"/>
          </a:p>
        </p:txBody>
      </p:sp>
      <p:sp>
        <p:nvSpPr>
          <p:cNvPr id="7" name="cadence-head-rule-53"/>
          <p:cNvSpPr/>
          <p:nvPr/>
        </p:nvSpPr>
        <p:spPr>
          <a:xfrm>
            <a:off x="609600" y="1552575"/>
            <a:ext cx="10591800" cy="9525"/>
          </a:xfrm>
          <a:prstGeom prst="line">
            <a:avLst/>
          </a:prstGeom>
          <a:solidFill>
            <a:srgbClr val="FFFFFF">
              <a:alpha val="0"/>
            </a:srgbClr>
          </a:solidFill>
          <a:ln w="12700">
            <a:solidFill>
              <a:srgbClr val="E5E7EB"/>
            </a:solidFill>
            <a:prstDash val="solid"/>
          </a:ln>
        </p:spPr>
      </p:sp>
      <p:sp>
        <p:nvSpPr>
          <p:cNvPr id="8" name="cadence-type-53-1"/>
          <p:cNvSpPr/>
          <p:nvPr/>
        </p:nvSpPr>
        <p:spPr>
          <a:xfrm>
            <a:off x="609600" y="1628775"/>
            <a:ext cx="2381250" cy="438150"/>
          </a:xfrm>
          <a:prstGeom prst="rect">
            <a:avLst/>
          </a:prstGeom>
          <a:noFill/>
          <a:ln/>
        </p:spPr>
        <p:txBody>
          <a:bodyPr wrap="square" lIns="0" tIns="0" rIns="0" bIns="0" rtlCol="0" anchor="ctr">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Emails  ·  Marketing</a:t>
            </a:r>
            <a:endParaRPr lang="en-US" sz="950" dirty="0"/>
          </a:p>
        </p:txBody>
      </p:sp>
      <p:sp>
        <p:nvSpPr>
          <p:cNvPr id="9" name="cadence-total-53-1"/>
          <p:cNvSpPr/>
          <p:nvPr/>
        </p:nvSpPr>
        <p:spPr>
          <a:xfrm>
            <a:off x="2990850" y="1628775"/>
            <a:ext cx="857250" cy="438150"/>
          </a:xfrm>
          <a:prstGeom prst="rect">
            <a:avLst/>
          </a:prstGeom>
          <a:noFill/>
          <a:ln/>
        </p:spPr>
        <p:txBody>
          <a:bodyPr wrap="square" lIns="0" tIns="0" rIns="0" bIns="0" rtlCol="0" anchor="ctr">
            <a:normAutofit/>
          </a:bodyPr>
          <a:lstStyle/>
          <a:p>
            <a:pPr algn="r" indent="0" marL="0">
              <a:buNone/>
            </a:pPr>
            <a:r>
              <a:rPr lang="en-US" sz="1100" b="1" dirty="0">
                <a:solidFill>
                  <a:srgbClr val="16324F"/>
                </a:solidFill>
                <a:latin typeface="Aptos" pitchFamily="34" charset="0"/>
                <a:ea typeface="Aptos" pitchFamily="34" charset="-122"/>
                <a:cs typeface="Aptos" pitchFamily="34" charset="-120"/>
              </a:rPr>
              <a:t>23</a:t>
            </a:r>
            <a:endParaRPr lang="en-US" sz="1100" dirty="0"/>
          </a:p>
        </p:txBody>
      </p:sp>
      <p:sp>
        <p:nvSpPr>
          <p:cNvPr id="10" name="cadence-track-53-1"/>
          <p:cNvSpPr/>
          <p:nvPr/>
        </p:nvSpPr>
        <p:spPr>
          <a:xfrm>
            <a:off x="3981450" y="1781175"/>
            <a:ext cx="3143250" cy="133350"/>
          </a:xfrm>
          <a:prstGeom prst="roundRect">
            <a:avLst/>
          </a:prstGeom>
          <a:solidFill>
            <a:srgbClr val="F3F4F6"/>
          </a:solidFill>
          <a:ln w="12700">
            <a:solidFill>
              <a:srgbClr val="F3F4F6"/>
            </a:solidFill>
            <a:prstDash val="solid"/>
          </a:ln>
        </p:spPr>
      </p:sp>
      <p:sp>
        <p:nvSpPr>
          <p:cNvPr id="11" name="cadence-fill-53-1"/>
          <p:cNvSpPr/>
          <p:nvPr/>
        </p:nvSpPr>
        <p:spPr>
          <a:xfrm>
            <a:off x="3981450" y="1781175"/>
            <a:ext cx="3143250" cy="133350"/>
          </a:xfrm>
          <a:prstGeom prst="roundRect">
            <a:avLst/>
          </a:prstGeom>
          <a:solidFill>
            <a:srgbClr val="274C78"/>
          </a:solidFill>
          <a:ln w="12700">
            <a:solidFill>
              <a:srgbClr val="274C78"/>
            </a:solidFill>
            <a:prstDash val="solid"/>
          </a:ln>
        </p:spPr>
      </p:sp>
      <p:sp>
        <p:nvSpPr>
          <p:cNvPr id="12" name="cadence-dot-53-1-1"/>
          <p:cNvSpPr/>
          <p:nvPr/>
        </p:nvSpPr>
        <p:spPr>
          <a:xfrm>
            <a:off x="7334250" y="1814513"/>
            <a:ext cx="66675" cy="66675"/>
          </a:xfrm>
          <a:prstGeom prst="ellipse">
            <a:avLst/>
          </a:prstGeom>
          <a:solidFill>
            <a:srgbClr val="274C78"/>
          </a:solidFill>
          <a:ln w="12700">
            <a:solidFill>
              <a:srgbClr val="274C78"/>
            </a:solidFill>
            <a:prstDash val="solid"/>
          </a:ln>
        </p:spPr>
      </p:sp>
      <p:sp>
        <p:nvSpPr>
          <p:cNvPr id="13" name="cadence-dot-53-1-2"/>
          <p:cNvSpPr/>
          <p:nvPr/>
        </p:nvSpPr>
        <p:spPr>
          <a:xfrm>
            <a:off x="7439025" y="1814513"/>
            <a:ext cx="66675" cy="66675"/>
          </a:xfrm>
          <a:prstGeom prst="ellipse">
            <a:avLst/>
          </a:prstGeom>
          <a:solidFill>
            <a:srgbClr val="274C78"/>
          </a:solidFill>
          <a:ln w="12700">
            <a:solidFill>
              <a:srgbClr val="274C78"/>
            </a:solidFill>
            <a:prstDash val="solid"/>
          </a:ln>
        </p:spPr>
      </p:sp>
      <p:sp>
        <p:nvSpPr>
          <p:cNvPr id="14" name="cadence-dot-53-1-3"/>
          <p:cNvSpPr/>
          <p:nvPr/>
        </p:nvSpPr>
        <p:spPr>
          <a:xfrm>
            <a:off x="7543800" y="1814513"/>
            <a:ext cx="66675" cy="66675"/>
          </a:xfrm>
          <a:prstGeom prst="ellipse">
            <a:avLst/>
          </a:prstGeom>
          <a:solidFill>
            <a:srgbClr val="274C78"/>
          </a:solidFill>
          <a:ln w="12700">
            <a:solidFill>
              <a:srgbClr val="274C78"/>
            </a:solidFill>
            <a:prstDash val="solid"/>
          </a:ln>
        </p:spPr>
      </p:sp>
      <p:sp>
        <p:nvSpPr>
          <p:cNvPr id="15" name="cadence-dot-53-1-4"/>
          <p:cNvSpPr/>
          <p:nvPr/>
        </p:nvSpPr>
        <p:spPr>
          <a:xfrm>
            <a:off x="7648575" y="1814513"/>
            <a:ext cx="66675" cy="66675"/>
          </a:xfrm>
          <a:prstGeom prst="ellipse">
            <a:avLst/>
          </a:prstGeom>
          <a:solidFill>
            <a:srgbClr val="274C78"/>
          </a:solidFill>
          <a:ln w="12700">
            <a:solidFill>
              <a:srgbClr val="274C78"/>
            </a:solidFill>
            <a:prstDash val="solid"/>
          </a:ln>
        </p:spPr>
      </p:sp>
      <p:sp>
        <p:nvSpPr>
          <p:cNvPr id="16" name="cadence-dot-53-1-5"/>
          <p:cNvSpPr/>
          <p:nvPr/>
        </p:nvSpPr>
        <p:spPr>
          <a:xfrm>
            <a:off x="7753350" y="1814513"/>
            <a:ext cx="66675" cy="66675"/>
          </a:xfrm>
          <a:prstGeom prst="ellipse">
            <a:avLst/>
          </a:prstGeom>
          <a:solidFill>
            <a:srgbClr val="274C78"/>
          </a:solidFill>
          <a:ln w="12700">
            <a:solidFill>
              <a:srgbClr val="274C78"/>
            </a:solidFill>
            <a:prstDash val="solid"/>
          </a:ln>
        </p:spPr>
      </p:sp>
      <p:sp>
        <p:nvSpPr>
          <p:cNvPr id="17" name="cadence-dot-53-1-6"/>
          <p:cNvSpPr/>
          <p:nvPr/>
        </p:nvSpPr>
        <p:spPr>
          <a:xfrm>
            <a:off x="7858125" y="1814513"/>
            <a:ext cx="66675" cy="66675"/>
          </a:xfrm>
          <a:prstGeom prst="ellipse">
            <a:avLst/>
          </a:prstGeom>
          <a:solidFill>
            <a:srgbClr val="274C78"/>
          </a:solidFill>
          <a:ln w="12700">
            <a:solidFill>
              <a:srgbClr val="274C78"/>
            </a:solidFill>
            <a:prstDash val="solid"/>
          </a:ln>
        </p:spPr>
      </p:sp>
      <p:sp>
        <p:nvSpPr>
          <p:cNvPr id="18" name="cadence-dot-53-1-7"/>
          <p:cNvSpPr/>
          <p:nvPr/>
        </p:nvSpPr>
        <p:spPr>
          <a:xfrm>
            <a:off x="7962900" y="1814513"/>
            <a:ext cx="66675" cy="66675"/>
          </a:xfrm>
          <a:prstGeom prst="ellipse">
            <a:avLst/>
          </a:prstGeom>
          <a:solidFill>
            <a:srgbClr val="274C78"/>
          </a:solidFill>
          <a:ln w="12700">
            <a:solidFill>
              <a:srgbClr val="274C78"/>
            </a:solidFill>
            <a:prstDash val="solid"/>
          </a:ln>
        </p:spPr>
      </p:sp>
      <p:sp>
        <p:nvSpPr>
          <p:cNvPr id="19" name="cadence-dot-53-1-8"/>
          <p:cNvSpPr/>
          <p:nvPr/>
        </p:nvSpPr>
        <p:spPr>
          <a:xfrm>
            <a:off x="8067675" y="1814513"/>
            <a:ext cx="66675" cy="66675"/>
          </a:xfrm>
          <a:prstGeom prst="ellipse">
            <a:avLst/>
          </a:prstGeom>
          <a:solidFill>
            <a:srgbClr val="274C78"/>
          </a:solidFill>
          <a:ln w="12700">
            <a:solidFill>
              <a:srgbClr val="274C78"/>
            </a:solidFill>
            <a:prstDash val="solid"/>
          </a:ln>
        </p:spPr>
      </p:sp>
      <p:sp>
        <p:nvSpPr>
          <p:cNvPr id="20" name="cadence-dot-53-1-9"/>
          <p:cNvSpPr/>
          <p:nvPr/>
        </p:nvSpPr>
        <p:spPr>
          <a:xfrm>
            <a:off x="8172450" y="1814513"/>
            <a:ext cx="66675" cy="66675"/>
          </a:xfrm>
          <a:prstGeom prst="ellipse">
            <a:avLst/>
          </a:prstGeom>
          <a:solidFill>
            <a:srgbClr val="274C78"/>
          </a:solidFill>
          <a:ln w="12700">
            <a:solidFill>
              <a:srgbClr val="274C78"/>
            </a:solidFill>
            <a:prstDash val="solid"/>
          </a:ln>
        </p:spPr>
      </p:sp>
      <p:sp>
        <p:nvSpPr>
          <p:cNvPr id="21" name="cadence-dot-53-1-10"/>
          <p:cNvSpPr/>
          <p:nvPr/>
        </p:nvSpPr>
        <p:spPr>
          <a:xfrm>
            <a:off x="8277225" y="1814513"/>
            <a:ext cx="66675" cy="66675"/>
          </a:xfrm>
          <a:prstGeom prst="ellipse">
            <a:avLst/>
          </a:prstGeom>
          <a:solidFill>
            <a:srgbClr val="274C78"/>
          </a:solidFill>
          <a:ln w="12700">
            <a:solidFill>
              <a:srgbClr val="274C78"/>
            </a:solidFill>
            <a:prstDash val="solid"/>
          </a:ln>
        </p:spPr>
      </p:sp>
      <p:sp>
        <p:nvSpPr>
          <p:cNvPr id="22" name="cadence-dot-53-1-11"/>
          <p:cNvSpPr/>
          <p:nvPr/>
        </p:nvSpPr>
        <p:spPr>
          <a:xfrm>
            <a:off x="8382000" y="1814513"/>
            <a:ext cx="66675" cy="66675"/>
          </a:xfrm>
          <a:prstGeom prst="ellipse">
            <a:avLst/>
          </a:prstGeom>
          <a:solidFill>
            <a:srgbClr val="274C78"/>
          </a:solidFill>
          <a:ln w="12700">
            <a:solidFill>
              <a:srgbClr val="274C78"/>
            </a:solidFill>
            <a:prstDash val="solid"/>
          </a:ln>
        </p:spPr>
      </p:sp>
      <p:sp>
        <p:nvSpPr>
          <p:cNvPr id="23" name="cadence-dot-53-1-12"/>
          <p:cNvSpPr/>
          <p:nvPr/>
        </p:nvSpPr>
        <p:spPr>
          <a:xfrm>
            <a:off x="8486775" y="1814513"/>
            <a:ext cx="66675" cy="66675"/>
          </a:xfrm>
          <a:prstGeom prst="ellipse">
            <a:avLst/>
          </a:prstGeom>
          <a:solidFill>
            <a:srgbClr val="274C78"/>
          </a:solidFill>
          <a:ln w="12700">
            <a:solidFill>
              <a:srgbClr val="274C78"/>
            </a:solidFill>
            <a:prstDash val="solid"/>
          </a:ln>
        </p:spPr>
      </p:sp>
      <p:sp>
        <p:nvSpPr>
          <p:cNvPr id="24" name="cadence-dot-53-1-13"/>
          <p:cNvSpPr/>
          <p:nvPr/>
        </p:nvSpPr>
        <p:spPr>
          <a:xfrm>
            <a:off x="8591550" y="1814513"/>
            <a:ext cx="66675" cy="66675"/>
          </a:xfrm>
          <a:prstGeom prst="ellipse">
            <a:avLst/>
          </a:prstGeom>
          <a:solidFill>
            <a:srgbClr val="274C78"/>
          </a:solidFill>
          <a:ln w="12700">
            <a:solidFill>
              <a:srgbClr val="274C78"/>
            </a:solidFill>
            <a:prstDash val="solid"/>
          </a:ln>
        </p:spPr>
      </p:sp>
      <p:sp>
        <p:nvSpPr>
          <p:cNvPr id="25" name="cadence-weeks-53-1"/>
          <p:cNvSpPr/>
          <p:nvPr/>
        </p:nvSpPr>
        <p:spPr>
          <a:xfrm>
            <a:off x="8772525" y="1628775"/>
            <a:ext cx="571500" cy="438150"/>
          </a:xfrm>
          <a:prstGeom prst="rect">
            <a:avLst/>
          </a:prstGeom>
          <a:noFill/>
          <a:ln/>
        </p:spPr>
        <p:txBody>
          <a:bodyPr wrap="square" lIns="0" tIns="0" rIns="0" bIns="0" rtlCol="0" anchor="ctr">
            <a:normAutofit/>
          </a:bodyPr>
          <a:lstStyle/>
          <a:p>
            <a:pPr algn="l" indent="0" marL="0">
              <a:buNone/>
            </a:pPr>
            <a:r>
              <a:rPr lang="en-US" sz="850" dirty="0">
                <a:solidFill>
                  <a:srgbClr val="6B7280"/>
                </a:solidFill>
                <a:latin typeface="Aptos" pitchFamily="34" charset="0"/>
                <a:ea typeface="Aptos" pitchFamily="34" charset="-122"/>
                <a:cs typeface="Aptos" pitchFamily="34" charset="-120"/>
              </a:rPr>
              <a:t>13</a:t>
            </a:r>
            <a:endParaRPr lang="en-US" sz="850" dirty="0"/>
          </a:p>
        </p:txBody>
      </p:sp>
      <p:sp>
        <p:nvSpPr>
          <p:cNvPr id="26" name="cadence-cadence-53-1"/>
          <p:cNvSpPr/>
          <p:nvPr/>
        </p:nvSpPr>
        <p:spPr>
          <a:xfrm>
            <a:off x="9810750" y="1628775"/>
            <a:ext cx="1390650" cy="438150"/>
          </a:xfrm>
          <a:prstGeom prst="rect">
            <a:avLst/>
          </a:prstGeom>
          <a:noFill/>
          <a:ln/>
        </p:spPr>
        <p:txBody>
          <a:bodyPr wrap="square" lIns="0" tIns="0" rIns="0" bIns="0" rtlCol="0" anchor="ctr">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2x per week</a:t>
            </a:r>
            <a:endParaRPr lang="en-US" sz="950" dirty="0"/>
          </a:p>
        </p:txBody>
      </p:sp>
      <p:sp>
        <p:nvSpPr>
          <p:cNvPr id="27" name="cadence-type-53-2"/>
          <p:cNvSpPr/>
          <p:nvPr/>
        </p:nvSpPr>
        <p:spPr>
          <a:xfrm>
            <a:off x="609600" y="2066925"/>
            <a:ext cx="2381250" cy="438150"/>
          </a:xfrm>
          <a:prstGeom prst="rect">
            <a:avLst/>
          </a:prstGeom>
          <a:noFill/>
          <a:ln/>
        </p:spPr>
        <p:txBody>
          <a:bodyPr wrap="square" lIns="0" tIns="0" rIns="0" bIns="0" rtlCol="0" anchor="ctr">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Video  ·  Marketing</a:t>
            </a:r>
            <a:endParaRPr lang="en-US" sz="950" dirty="0"/>
          </a:p>
        </p:txBody>
      </p:sp>
      <p:sp>
        <p:nvSpPr>
          <p:cNvPr id="28" name="cadence-total-53-2"/>
          <p:cNvSpPr/>
          <p:nvPr/>
        </p:nvSpPr>
        <p:spPr>
          <a:xfrm>
            <a:off x="2990850" y="2066925"/>
            <a:ext cx="857250" cy="438150"/>
          </a:xfrm>
          <a:prstGeom prst="rect">
            <a:avLst/>
          </a:prstGeom>
          <a:noFill/>
          <a:ln/>
        </p:spPr>
        <p:txBody>
          <a:bodyPr wrap="square" lIns="0" tIns="0" rIns="0" bIns="0" rtlCol="0" anchor="ctr">
            <a:normAutofit/>
          </a:bodyPr>
          <a:lstStyle/>
          <a:p>
            <a:pPr algn="r" indent="0" marL="0">
              <a:buNone/>
            </a:pPr>
            <a:r>
              <a:rPr lang="en-US" sz="1100" b="1" dirty="0">
                <a:solidFill>
                  <a:srgbClr val="16324F"/>
                </a:solidFill>
                <a:latin typeface="Aptos" pitchFamily="34" charset="0"/>
                <a:ea typeface="Aptos" pitchFamily="34" charset="-122"/>
                <a:cs typeface="Aptos" pitchFamily="34" charset="-120"/>
              </a:rPr>
              <a:t>18</a:t>
            </a:r>
            <a:endParaRPr lang="en-US" sz="1100" dirty="0"/>
          </a:p>
        </p:txBody>
      </p:sp>
      <p:sp>
        <p:nvSpPr>
          <p:cNvPr id="29" name="cadence-track-53-2"/>
          <p:cNvSpPr/>
          <p:nvPr/>
        </p:nvSpPr>
        <p:spPr>
          <a:xfrm>
            <a:off x="3981450" y="2219325"/>
            <a:ext cx="3143250" cy="133350"/>
          </a:xfrm>
          <a:prstGeom prst="roundRect">
            <a:avLst/>
          </a:prstGeom>
          <a:solidFill>
            <a:srgbClr val="F3F4F6"/>
          </a:solidFill>
          <a:ln w="12700">
            <a:solidFill>
              <a:srgbClr val="F3F4F6"/>
            </a:solidFill>
            <a:prstDash val="solid"/>
          </a:ln>
        </p:spPr>
      </p:sp>
      <p:sp>
        <p:nvSpPr>
          <p:cNvPr id="30" name="cadence-fill-53-2"/>
          <p:cNvSpPr/>
          <p:nvPr/>
        </p:nvSpPr>
        <p:spPr>
          <a:xfrm>
            <a:off x="3981450" y="2219325"/>
            <a:ext cx="2457450" cy="133350"/>
          </a:xfrm>
          <a:prstGeom prst="roundRect">
            <a:avLst/>
          </a:prstGeom>
          <a:solidFill>
            <a:srgbClr val="274C78"/>
          </a:solidFill>
          <a:ln w="12700">
            <a:solidFill>
              <a:srgbClr val="274C78"/>
            </a:solidFill>
            <a:prstDash val="solid"/>
          </a:ln>
        </p:spPr>
      </p:sp>
      <p:sp>
        <p:nvSpPr>
          <p:cNvPr id="31" name="cadence-dot-53-2-1"/>
          <p:cNvSpPr/>
          <p:nvPr/>
        </p:nvSpPr>
        <p:spPr>
          <a:xfrm>
            <a:off x="7334250" y="2252663"/>
            <a:ext cx="66675" cy="66675"/>
          </a:xfrm>
          <a:prstGeom prst="ellipse">
            <a:avLst/>
          </a:prstGeom>
          <a:solidFill>
            <a:srgbClr val="274C78"/>
          </a:solidFill>
          <a:ln w="12700">
            <a:solidFill>
              <a:srgbClr val="274C78"/>
            </a:solidFill>
            <a:prstDash val="solid"/>
          </a:ln>
        </p:spPr>
      </p:sp>
      <p:sp>
        <p:nvSpPr>
          <p:cNvPr id="32" name="cadence-dot-53-2-2"/>
          <p:cNvSpPr/>
          <p:nvPr/>
        </p:nvSpPr>
        <p:spPr>
          <a:xfrm>
            <a:off x="7439025" y="2252663"/>
            <a:ext cx="66675" cy="66675"/>
          </a:xfrm>
          <a:prstGeom prst="ellipse">
            <a:avLst/>
          </a:prstGeom>
          <a:solidFill>
            <a:srgbClr val="274C78"/>
          </a:solidFill>
          <a:ln w="12700">
            <a:solidFill>
              <a:srgbClr val="274C78"/>
            </a:solidFill>
            <a:prstDash val="solid"/>
          </a:ln>
        </p:spPr>
      </p:sp>
      <p:sp>
        <p:nvSpPr>
          <p:cNvPr id="33" name="cadence-dot-53-2-3"/>
          <p:cNvSpPr/>
          <p:nvPr/>
        </p:nvSpPr>
        <p:spPr>
          <a:xfrm>
            <a:off x="7543800" y="2252663"/>
            <a:ext cx="66675" cy="66675"/>
          </a:xfrm>
          <a:prstGeom prst="ellipse">
            <a:avLst/>
          </a:prstGeom>
          <a:solidFill>
            <a:srgbClr val="274C78"/>
          </a:solidFill>
          <a:ln w="12700">
            <a:solidFill>
              <a:srgbClr val="274C78"/>
            </a:solidFill>
            <a:prstDash val="solid"/>
          </a:ln>
        </p:spPr>
      </p:sp>
      <p:sp>
        <p:nvSpPr>
          <p:cNvPr id="34" name="cadence-dot-53-2-4"/>
          <p:cNvSpPr/>
          <p:nvPr/>
        </p:nvSpPr>
        <p:spPr>
          <a:xfrm>
            <a:off x="7648575" y="2252663"/>
            <a:ext cx="66675" cy="66675"/>
          </a:xfrm>
          <a:prstGeom prst="ellipse">
            <a:avLst/>
          </a:prstGeom>
          <a:solidFill>
            <a:srgbClr val="274C78"/>
          </a:solidFill>
          <a:ln w="12700">
            <a:solidFill>
              <a:srgbClr val="274C78"/>
            </a:solidFill>
            <a:prstDash val="solid"/>
          </a:ln>
        </p:spPr>
      </p:sp>
      <p:sp>
        <p:nvSpPr>
          <p:cNvPr id="35" name="cadence-dot-53-2-5"/>
          <p:cNvSpPr/>
          <p:nvPr/>
        </p:nvSpPr>
        <p:spPr>
          <a:xfrm>
            <a:off x="7753350" y="2252663"/>
            <a:ext cx="66675" cy="66675"/>
          </a:xfrm>
          <a:prstGeom prst="ellipse">
            <a:avLst/>
          </a:prstGeom>
          <a:solidFill>
            <a:srgbClr val="274C78"/>
          </a:solidFill>
          <a:ln w="12700">
            <a:solidFill>
              <a:srgbClr val="274C78"/>
            </a:solidFill>
            <a:prstDash val="solid"/>
          </a:ln>
        </p:spPr>
      </p:sp>
      <p:sp>
        <p:nvSpPr>
          <p:cNvPr id="36" name="cadence-dot-53-2-6"/>
          <p:cNvSpPr/>
          <p:nvPr/>
        </p:nvSpPr>
        <p:spPr>
          <a:xfrm>
            <a:off x="7858125" y="2252663"/>
            <a:ext cx="66675" cy="66675"/>
          </a:xfrm>
          <a:prstGeom prst="ellipse">
            <a:avLst/>
          </a:prstGeom>
          <a:solidFill>
            <a:srgbClr val="274C78"/>
          </a:solidFill>
          <a:ln w="12700">
            <a:solidFill>
              <a:srgbClr val="274C78"/>
            </a:solidFill>
            <a:prstDash val="solid"/>
          </a:ln>
        </p:spPr>
      </p:sp>
      <p:sp>
        <p:nvSpPr>
          <p:cNvPr id="37" name="cadence-dot-53-2-7"/>
          <p:cNvSpPr/>
          <p:nvPr/>
        </p:nvSpPr>
        <p:spPr>
          <a:xfrm>
            <a:off x="7962900" y="2252663"/>
            <a:ext cx="66675" cy="66675"/>
          </a:xfrm>
          <a:prstGeom prst="ellipse">
            <a:avLst/>
          </a:prstGeom>
          <a:solidFill>
            <a:srgbClr val="274C78"/>
          </a:solidFill>
          <a:ln w="12700">
            <a:solidFill>
              <a:srgbClr val="274C78"/>
            </a:solidFill>
            <a:prstDash val="solid"/>
          </a:ln>
        </p:spPr>
      </p:sp>
      <p:sp>
        <p:nvSpPr>
          <p:cNvPr id="38" name="cadence-dot-53-2-8"/>
          <p:cNvSpPr/>
          <p:nvPr/>
        </p:nvSpPr>
        <p:spPr>
          <a:xfrm>
            <a:off x="8067675" y="2252663"/>
            <a:ext cx="66675" cy="66675"/>
          </a:xfrm>
          <a:prstGeom prst="ellipse">
            <a:avLst/>
          </a:prstGeom>
          <a:solidFill>
            <a:srgbClr val="E5E7EB"/>
          </a:solidFill>
          <a:ln w="12700">
            <a:solidFill>
              <a:srgbClr val="E5E7EB"/>
            </a:solidFill>
            <a:prstDash val="solid"/>
          </a:ln>
        </p:spPr>
      </p:sp>
      <p:sp>
        <p:nvSpPr>
          <p:cNvPr id="39" name="cadence-dot-53-2-9"/>
          <p:cNvSpPr/>
          <p:nvPr/>
        </p:nvSpPr>
        <p:spPr>
          <a:xfrm>
            <a:off x="8172450" y="2252663"/>
            <a:ext cx="66675" cy="66675"/>
          </a:xfrm>
          <a:prstGeom prst="ellipse">
            <a:avLst/>
          </a:prstGeom>
          <a:solidFill>
            <a:srgbClr val="E5E7EB"/>
          </a:solidFill>
          <a:ln w="12700">
            <a:solidFill>
              <a:srgbClr val="E5E7EB"/>
            </a:solidFill>
            <a:prstDash val="solid"/>
          </a:ln>
        </p:spPr>
      </p:sp>
      <p:sp>
        <p:nvSpPr>
          <p:cNvPr id="40" name="cadence-dot-53-2-10"/>
          <p:cNvSpPr/>
          <p:nvPr/>
        </p:nvSpPr>
        <p:spPr>
          <a:xfrm>
            <a:off x="8277225" y="2252663"/>
            <a:ext cx="66675" cy="66675"/>
          </a:xfrm>
          <a:prstGeom prst="ellipse">
            <a:avLst/>
          </a:prstGeom>
          <a:solidFill>
            <a:srgbClr val="E5E7EB"/>
          </a:solidFill>
          <a:ln w="12700">
            <a:solidFill>
              <a:srgbClr val="E5E7EB"/>
            </a:solidFill>
            <a:prstDash val="solid"/>
          </a:ln>
        </p:spPr>
      </p:sp>
      <p:sp>
        <p:nvSpPr>
          <p:cNvPr id="41" name="cadence-dot-53-2-11"/>
          <p:cNvSpPr/>
          <p:nvPr/>
        </p:nvSpPr>
        <p:spPr>
          <a:xfrm>
            <a:off x="8382000" y="2252663"/>
            <a:ext cx="66675" cy="66675"/>
          </a:xfrm>
          <a:prstGeom prst="ellipse">
            <a:avLst/>
          </a:prstGeom>
          <a:solidFill>
            <a:srgbClr val="E5E7EB"/>
          </a:solidFill>
          <a:ln w="12700">
            <a:solidFill>
              <a:srgbClr val="E5E7EB"/>
            </a:solidFill>
            <a:prstDash val="solid"/>
          </a:ln>
        </p:spPr>
      </p:sp>
      <p:sp>
        <p:nvSpPr>
          <p:cNvPr id="42" name="cadence-dot-53-2-12"/>
          <p:cNvSpPr/>
          <p:nvPr/>
        </p:nvSpPr>
        <p:spPr>
          <a:xfrm>
            <a:off x="8486775" y="2252663"/>
            <a:ext cx="66675" cy="66675"/>
          </a:xfrm>
          <a:prstGeom prst="ellipse">
            <a:avLst/>
          </a:prstGeom>
          <a:solidFill>
            <a:srgbClr val="E5E7EB"/>
          </a:solidFill>
          <a:ln w="12700">
            <a:solidFill>
              <a:srgbClr val="E5E7EB"/>
            </a:solidFill>
            <a:prstDash val="solid"/>
          </a:ln>
        </p:spPr>
      </p:sp>
      <p:sp>
        <p:nvSpPr>
          <p:cNvPr id="43" name="cadence-dot-53-2-13"/>
          <p:cNvSpPr/>
          <p:nvPr/>
        </p:nvSpPr>
        <p:spPr>
          <a:xfrm>
            <a:off x="8591550" y="2252663"/>
            <a:ext cx="66675" cy="66675"/>
          </a:xfrm>
          <a:prstGeom prst="ellipse">
            <a:avLst/>
          </a:prstGeom>
          <a:solidFill>
            <a:srgbClr val="E5E7EB"/>
          </a:solidFill>
          <a:ln w="12700">
            <a:solidFill>
              <a:srgbClr val="E5E7EB"/>
            </a:solidFill>
            <a:prstDash val="solid"/>
          </a:ln>
        </p:spPr>
      </p:sp>
      <p:sp>
        <p:nvSpPr>
          <p:cNvPr id="44" name="cadence-weeks-53-2"/>
          <p:cNvSpPr/>
          <p:nvPr/>
        </p:nvSpPr>
        <p:spPr>
          <a:xfrm>
            <a:off x="8772525" y="2066925"/>
            <a:ext cx="571500" cy="438150"/>
          </a:xfrm>
          <a:prstGeom prst="rect">
            <a:avLst/>
          </a:prstGeom>
          <a:noFill/>
          <a:ln/>
        </p:spPr>
        <p:txBody>
          <a:bodyPr wrap="square" lIns="0" tIns="0" rIns="0" bIns="0" rtlCol="0" anchor="ctr">
            <a:normAutofit/>
          </a:bodyPr>
          <a:lstStyle/>
          <a:p>
            <a:pPr algn="l" indent="0" marL="0">
              <a:buNone/>
            </a:pPr>
            <a:r>
              <a:rPr lang="en-US" sz="850" dirty="0">
                <a:solidFill>
                  <a:srgbClr val="6B7280"/>
                </a:solidFill>
                <a:latin typeface="Aptos" pitchFamily="34" charset="0"/>
                <a:ea typeface="Aptos" pitchFamily="34" charset="-122"/>
                <a:cs typeface="Aptos" pitchFamily="34" charset="-120"/>
              </a:rPr>
              <a:t>7</a:t>
            </a:r>
            <a:endParaRPr lang="en-US" sz="850" dirty="0"/>
          </a:p>
        </p:txBody>
      </p:sp>
      <p:sp>
        <p:nvSpPr>
          <p:cNvPr id="45" name="cadence-cadence-53-2"/>
          <p:cNvSpPr/>
          <p:nvPr/>
        </p:nvSpPr>
        <p:spPr>
          <a:xfrm>
            <a:off x="9810750" y="2066925"/>
            <a:ext cx="1390650" cy="438150"/>
          </a:xfrm>
          <a:prstGeom prst="rect">
            <a:avLst/>
          </a:prstGeom>
          <a:noFill/>
          <a:ln/>
        </p:spPr>
        <p:txBody>
          <a:bodyPr wrap="square" lIns="0" tIns="0" rIns="0" bIns="0" rtlCol="0" anchor="ctr">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1-2x per week</a:t>
            </a:r>
            <a:endParaRPr lang="en-US" sz="950" dirty="0"/>
          </a:p>
        </p:txBody>
      </p:sp>
      <p:sp>
        <p:nvSpPr>
          <p:cNvPr id="46" name="cadence-type-53-3"/>
          <p:cNvSpPr/>
          <p:nvPr/>
        </p:nvSpPr>
        <p:spPr>
          <a:xfrm>
            <a:off x="609600" y="2505075"/>
            <a:ext cx="2381250" cy="438150"/>
          </a:xfrm>
          <a:prstGeom prst="rect">
            <a:avLst/>
          </a:prstGeom>
          <a:noFill/>
          <a:ln/>
        </p:spPr>
        <p:txBody>
          <a:bodyPr wrap="square" lIns="0" tIns="0" rIns="0" bIns="0" rtlCol="0" anchor="ctr">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Website  ·  Marketing</a:t>
            </a:r>
            <a:endParaRPr lang="en-US" sz="950" dirty="0"/>
          </a:p>
        </p:txBody>
      </p:sp>
      <p:sp>
        <p:nvSpPr>
          <p:cNvPr id="47" name="cadence-total-53-3"/>
          <p:cNvSpPr/>
          <p:nvPr/>
        </p:nvSpPr>
        <p:spPr>
          <a:xfrm>
            <a:off x="2990850" y="2505075"/>
            <a:ext cx="857250" cy="438150"/>
          </a:xfrm>
          <a:prstGeom prst="rect">
            <a:avLst/>
          </a:prstGeom>
          <a:noFill/>
          <a:ln/>
        </p:spPr>
        <p:txBody>
          <a:bodyPr wrap="square" lIns="0" tIns="0" rIns="0" bIns="0" rtlCol="0" anchor="ctr">
            <a:normAutofit/>
          </a:bodyPr>
          <a:lstStyle/>
          <a:p>
            <a:pPr algn="r" indent="0" marL="0">
              <a:buNone/>
            </a:pPr>
            <a:r>
              <a:rPr lang="en-US" sz="1100" b="1" dirty="0">
                <a:solidFill>
                  <a:srgbClr val="16324F"/>
                </a:solidFill>
                <a:latin typeface="Aptos" pitchFamily="34" charset="0"/>
                <a:ea typeface="Aptos" pitchFamily="34" charset="-122"/>
                <a:cs typeface="Aptos" pitchFamily="34" charset="-120"/>
              </a:rPr>
              <a:t>15</a:t>
            </a:r>
            <a:endParaRPr lang="en-US" sz="1100" dirty="0"/>
          </a:p>
        </p:txBody>
      </p:sp>
      <p:sp>
        <p:nvSpPr>
          <p:cNvPr id="48" name="cadence-track-53-3"/>
          <p:cNvSpPr/>
          <p:nvPr/>
        </p:nvSpPr>
        <p:spPr>
          <a:xfrm>
            <a:off x="3981450" y="2657475"/>
            <a:ext cx="3143250" cy="133350"/>
          </a:xfrm>
          <a:prstGeom prst="roundRect">
            <a:avLst/>
          </a:prstGeom>
          <a:solidFill>
            <a:srgbClr val="F3F4F6"/>
          </a:solidFill>
          <a:ln w="12700">
            <a:solidFill>
              <a:srgbClr val="F3F4F6"/>
            </a:solidFill>
            <a:prstDash val="solid"/>
          </a:ln>
        </p:spPr>
      </p:sp>
      <p:sp>
        <p:nvSpPr>
          <p:cNvPr id="49" name="cadence-fill-53-3"/>
          <p:cNvSpPr/>
          <p:nvPr/>
        </p:nvSpPr>
        <p:spPr>
          <a:xfrm>
            <a:off x="3981450" y="2657475"/>
            <a:ext cx="2047875" cy="133350"/>
          </a:xfrm>
          <a:prstGeom prst="roundRect">
            <a:avLst/>
          </a:prstGeom>
          <a:solidFill>
            <a:srgbClr val="274C78"/>
          </a:solidFill>
          <a:ln w="12700">
            <a:solidFill>
              <a:srgbClr val="274C78"/>
            </a:solidFill>
            <a:prstDash val="solid"/>
          </a:ln>
        </p:spPr>
      </p:sp>
      <p:sp>
        <p:nvSpPr>
          <p:cNvPr id="50" name="cadence-dot-53-3-1"/>
          <p:cNvSpPr/>
          <p:nvPr/>
        </p:nvSpPr>
        <p:spPr>
          <a:xfrm>
            <a:off x="7334250" y="2690813"/>
            <a:ext cx="66675" cy="66675"/>
          </a:xfrm>
          <a:prstGeom prst="ellipse">
            <a:avLst/>
          </a:prstGeom>
          <a:solidFill>
            <a:srgbClr val="274C78"/>
          </a:solidFill>
          <a:ln w="12700">
            <a:solidFill>
              <a:srgbClr val="274C78"/>
            </a:solidFill>
            <a:prstDash val="solid"/>
          </a:ln>
        </p:spPr>
      </p:sp>
      <p:sp>
        <p:nvSpPr>
          <p:cNvPr id="51" name="cadence-dot-53-3-2"/>
          <p:cNvSpPr/>
          <p:nvPr/>
        </p:nvSpPr>
        <p:spPr>
          <a:xfrm>
            <a:off x="7439025" y="2690813"/>
            <a:ext cx="66675" cy="66675"/>
          </a:xfrm>
          <a:prstGeom prst="ellipse">
            <a:avLst/>
          </a:prstGeom>
          <a:solidFill>
            <a:srgbClr val="274C78"/>
          </a:solidFill>
          <a:ln w="12700">
            <a:solidFill>
              <a:srgbClr val="274C78"/>
            </a:solidFill>
            <a:prstDash val="solid"/>
          </a:ln>
        </p:spPr>
      </p:sp>
      <p:sp>
        <p:nvSpPr>
          <p:cNvPr id="52" name="cadence-dot-53-3-3"/>
          <p:cNvSpPr/>
          <p:nvPr/>
        </p:nvSpPr>
        <p:spPr>
          <a:xfrm>
            <a:off x="7543800" y="2690813"/>
            <a:ext cx="66675" cy="66675"/>
          </a:xfrm>
          <a:prstGeom prst="ellipse">
            <a:avLst/>
          </a:prstGeom>
          <a:solidFill>
            <a:srgbClr val="274C78"/>
          </a:solidFill>
          <a:ln w="12700">
            <a:solidFill>
              <a:srgbClr val="274C78"/>
            </a:solidFill>
            <a:prstDash val="solid"/>
          </a:ln>
        </p:spPr>
      </p:sp>
      <p:sp>
        <p:nvSpPr>
          <p:cNvPr id="53" name="cadence-dot-53-3-4"/>
          <p:cNvSpPr/>
          <p:nvPr/>
        </p:nvSpPr>
        <p:spPr>
          <a:xfrm>
            <a:off x="7648575" y="2690813"/>
            <a:ext cx="66675" cy="66675"/>
          </a:xfrm>
          <a:prstGeom prst="ellipse">
            <a:avLst/>
          </a:prstGeom>
          <a:solidFill>
            <a:srgbClr val="274C78"/>
          </a:solidFill>
          <a:ln w="12700">
            <a:solidFill>
              <a:srgbClr val="274C78"/>
            </a:solidFill>
            <a:prstDash val="solid"/>
          </a:ln>
        </p:spPr>
      </p:sp>
      <p:sp>
        <p:nvSpPr>
          <p:cNvPr id="54" name="cadence-dot-53-3-5"/>
          <p:cNvSpPr/>
          <p:nvPr/>
        </p:nvSpPr>
        <p:spPr>
          <a:xfrm>
            <a:off x="7753350" y="2690813"/>
            <a:ext cx="66675" cy="66675"/>
          </a:xfrm>
          <a:prstGeom prst="ellipse">
            <a:avLst/>
          </a:prstGeom>
          <a:solidFill>
            <a:srgbClr val="274C78"/>
          </a:solidFill>
          <a:ln w="12700">
            <a:solidFill>
              <a:srgbClr val="274C78"/>
            </a:solidFill>
            <a:prstDash val="solid"/>
          </a:ln>
        </p:spPr>
      </p:sp>
      <p:sp>
        <p:nvSpPr>
          <p:cNvPr id="55" name="cadence-dot-53-3-6"/>
          <p:cNvSpPr/>
          <p:nvPr/>
        </p:nvSpPr>
        <p:spPr>
          <a:xfrm>
            <a:off x="7858125" y="2690813"/>
            <a:ext cx="66675" cy="66675"/>
          </a:xfrm>
          <a:prstGeom prst="ellipse">
            <a:avLst/>
          </a:prstGeom>
          <a:solidFill>
            <a:srgbClr val="274C78"/>
          </a:solidFill>
          <a:ln w="12700">
            <a:solidFill>
              <a:srgbClr val="274C78"/>
            </a:solidFill>
            <a:prstDash val="solid"/>
          </a:ln>
        </p:spPr>
      </p:sp>
      <p:sp>
        <p:nvSpPr>
          <p:cNvPr id="56" name="cadence-dot-53-3-7"/>
          <p:cNvSpPr/>
          <p:nvPr/>
        </p:nvSpPr>
        <p:spPr>
          <a:xfrm>
            <a:off x="7962900" y="2690813"/>
            <a:ext cx="66675" cy="66675"/>
          </a:xfrm>
          <a:prstGeom prst="ellipse">
            <a:avLst/>
          </a:prstGeom>
          <a:solidFill>
            <a:srgbClr val="274C78"/>
          </a:solidFill>
          <a:ln w="12700">
            <a:solidFill>
              <a:srgbClr val="274C78"/>
            </a:solidFill>
            <a:prstDash val="solid"/>
          </a:ln>
        </p:spPr>
      </p:sp>
      <p:sp>
        <p:nvSpPr>
          <p:cNvPr id="57" name="cadence-dot-53-3-8"/>
          <p:cNvSpPr/>
          <p:nvPr/>
        </p:nvSpPr>
        <p:spPr>
          <a:xfrm>
            <a:off x="8067675" y="2690813"/>
            <a:ext cx="66675" cy="66675"/>
          </a:xfrm>
          <a:prstGeom prst="ellipse">
            <a:avLst/>
          </a:prstGeom>
          <a:solidFill>
            <a:srgbClr val="274C78"/>
          </a:solidFill>
          <a:ln w="12700">
            <a:solidFill>
              <a:srgbClr val="274C78"/>
            </a:solidFill>
            <a:prstDash val="solid"/>
          </a:ln>
        </p:spPr>
      </p:sp>
      <p:sp>
        <p:nvSpPr>
          <p:cNvPr id="58" name="cadence-dot-53-3-9"/>
          <p:cNvSpPr/>
          <p:nvPr/>
        </p:nvSpPr>
        <p:spPr>
          <a:xfrm>
            <a:off x="8172450" y="2690813"/>
            <a:ext cx="66675" cy="66675"/>
          </a:xfrm>
          <a:prstGeom prst="ellipse">
            <a:avLst/>
          </a:prstGeom>
          <a:solidFill>
            <a:srgbClr val="274C78"/>
          </a:solidFill>
          <a:ln w="12700">
            <a:solidFill>
              <a:srgbClr val="274C78"/>
            </a:solidFill>
            <a:prstDash val="solid"/>
          </a:ln>
        </p:spPr>
      </p:sp>
      <p:sp>
        <p:nvSpPr>
          <p:cNvPr id="59" name="cadence-dot-53-3-10"/>
          <p:cNvSpPr/>
          <p:nvPr/>
        </p:nvSpPr>
        <p:spPr>
          <a:xfrm>
            <a:off x="8277225" y="2690813"/>
            <a:ext cx="66675" cy="66675"/>
          </a:xfrm>
          <a:prstGeom prst="ellipse">
            <a:avLst/>
          </a:prstGeom>
          <a:solidFill>
            <a:srgbClr val="E5E7EB"/>
          </a:solidFill>
          <a:ln w="12700">
            <a:solidFill>
              <a:srgbClr val="E5E7EB"/>
            </a:solidFill>
            <a:prstDash val="solid"/>
          </a:ln>
        </p:spPr>
      </p:sp>
      <p:sp>
        <p:nvSpPr>
          <p:cNvPr id="60" name="cadence-dot-53-3-11"/>
          <p:cNvSpPr/>
          <p:nvPr/>
        </p:nvSpPr>
        <p:spPr>
          <a:xfrm>
            <a:off x="8382000" y="2690813"/>
            <a:ext cx="66675" cy="66675"/>
          </a:xfrm>
          <a:prstGeom prst="ellipse">
            <a:avLst/>
          </a:prstGeom>
          <a:solidFill>
            <a:srgbClr val="E5E7EB"/>
          </a:solidFill>
          <a:ln w="12700">
            <a:solidFill>
              <a:srgbClr val="E5E7EB"/>
            </a:solidFill>
            <a:prstDash val="solid"/>
          </a:ln>
        </p:spPr>
      </p:sp>
      <p:sp>
        <p:nvSpPr>
          <p:cNvPr id="61" name="cadence-dot-53-3-12"/>
          <p:cNvSpPr/>
          <p:nvPr/>
        </p:nvSpPr>
        <p:spPr>
          <a:xfrm>
            <a:off x="8486775" y="2690813"/>
            <a:ext cx="66675" cy="66675"/>
          </a:xfrm>
          <a:prstGeom prst="ellipse">
            <a:avLst/>
          </a:prstGeom>
          <a:solidFill>
            <a:srgbClr val="E5E7EB"/>
          </a:solidFill>
          <a:ln w="12700">
            <a:solidFill>
              <a:srgbClr val="E5E7EB"/>
            </a:solidFill>
            <a:prstDash val="solid"/>
          </a:ln>
        </p:spPr>
      </p:sp>
      <p:sp>
        <p:nvSpPr>
          <p:cNvPr id="62" name="cadence-dot-53-3-13"/>
          <p:cNvSpPr/>
          <p:nvPr/>
        </p:nvSpPr>
        <p:spPr>
          <a:xfrm>
            <a:off x="8591550" y="2690813"/>
            <a:ext cx="66675" cy="66675"/>
          </a:xfrm>
          <a:prstGeom prst="ellipse">
            <a:avLst/>
          </a:prstGeom>
          <a:solidFill>
            <a:srgbClr val="E5E7EB"/>
          </a:solidFill>
          <a:ln w="12700">
            <a:solidFill>
              <a:srgbClr val="E5E7EB"/>
            </a:solidFill>
            <a:prstDash val="solid"/>
          </a:ln>
        </p:spPr>
      </p:sp>
      <p:sp>
        <p:nvSpPr>
          <p:cNvPr id="63" name="cadence-weeks-53-3"/>
          <p:cNvSpPr/>
          <p:nvPr/>
        </p:nvSpPr>
        <p:spPr>
          <a:xfrm>
            <a:off x="8772525" y="2505075"/>
            <a:ext cx="571500" cy="438150"/>
          </a:xfrm>
          <a:prstGeom prst="rect">
            <a:avLst/>
          </a:prstGeom>
          <a:noFill/>
          <a:ln/>
        </p:spPr>
        <p:txBody>
          <a:bodyPr wrap="square" lIns="0" tIns="0" rIns="0" bIns="0" rtlCol="0" anchor="ctr">
            <a:normAutofit/>
          </a:bodyPr>
          <a:lstStyle/>
          <a:p>
            <a:pPr algn="l" indent="0" marL="0">
              <a:buNone/>
            </a:pPr>
            <a:r>
              <a:rPr lang="en-US" sz="850" dirty="0">
                <a:solidFill>
                  <a:srgbClr val="6B7280"/>
                </a:solidFill>
                <a:latin typeface="Aptos" pitchFamily="34" charset="0"/>
                <a:ea typeface="Aptos" pitchFamily="34" charset="-122"/>
                <a:cs typeface="Aptos" pitchFamily="34" charset="-120"/>
              </a:rPr>
              <a:t>9</a:t>
            </a:r>
            <a:endParaRPr lang="en-US" sz="850" dirty="0"/>
          </a:p>
        </p:txBody>
      </p:sp>
      <p:sp>
        <p:nvSpPr>
          <p:cNvPr id="64" name="cadence-cadence-53-3"/>
          <p:cNvSpPr/>
          <p:nvPr/>
        </p:nvSpPr>
        <p:spPr>
          <a:xfrm>
            <a:off x="9810750" y="2505075"/>
            <a:ext cx="1390650" cy="438150"/>
          </a:xfrm>
          <a:prstGeom prst="rect">
            <a:avLst/>
          </a:prstGeom>
          <a:noFill/>
          <a:ln/>
        </p:spPr>
        <p:txBody>
          <a:bodyPr wrap="square" lIns="0" tIns="0" rIns="0" bIns="0" rtlCol="0" anchor="ctr">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Weekly</a:t>
            </a:r>
            <a:endParaRPr lang="en-US" sz="950" dirty="0"/>
          </a:p>
        </p:txBody>
      </p:sp>
      <p:sp>
        <p:nvSpPr>
          <p:cNvPr id="65" name="cadence-type-53-4"/>
          <p:cNvSpPr/>
          <p:nvPr/>
        </p:nvSpPr>
        <p:spPr>
          <a:xfrm>
            <a:off x="609600" y="2943225"/>
            <a:ext cx="2381250" cy="438150"/>
          </a:xfrm>
          <a:prstGeom prst="rect">
            <a:avLst/>
          </a:prstGeom>
          <a:noFill/>
          <a:ln/>
        </p:spPr>
        <p:txBody>
          <a:bodyPr wrap="square" lIns="0" tIns="0" rIns="0" bIns="0" rtlCol="0" anchor="ctr">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Sales  ·  Sales</a:t>
            </a:r>
            <a:endParaRPr lang="en-US" sz="950" dirty="0"/>
          </a:p>
        </p:txBody>
      </p:sp>
      <p:sp>
        <p:nvSpPr>
          <p:cNvPr id="66" name="cadence-total-53-4"/>
          <p:cNvSpPr/>
          <p:nvPr/>
        </p:nvSpPr>
        <p:spPr>
          <a:xfrm>
            <a:off x="2990850" y="2943225"/>
            <a:ext cx="857250" cy="438150"/>
          </a:xfrm>
          <a:prstGeom prst="rect">
            <a:avLst/>
          </a:prstGeom>
          <a:noFill/>
          <a:ln/>
        </p:spPr>
        <p:txBody>
          <a:bodyPr wrap="square" lIns="0" tIns="0" rIns="0" bIns="0" rtlCol="0" anchor="ctr">
            <a:normAutofit/>
          </a:bodyPr>
          <a:lstStyle/>
          <a:p>
            <a:pPr algn="r" indent="0" marL="0">
              <a:buNone/>
            </a:pPr>
            <a:r>
              <a:rPr lang="en-US" sz="1100" b="1" dirty="0">
                <a:solidFill>
                  <a:srgbClr val="16324F"/>
                </a:solidFill>
                <a:latin typeface="Aptos" pitchFamily="34" charset="0"/>
                <a:ea typeface="Aptos" pitchFamily="34" charset="-122"/>
                <a:cs typeface="Aptos" pitchFamily="34" charset="-120"/>
              </a:rPr>
              <a:t>14</a:t>
            </a:r>
            <a:endParaRPr lang="en-US" sz="1100" dirty="0"/>
          </a:p>
        </p:txBody>
      </p:sp>
      <p:sp>
        <p:nvSpPr>
          <p:cNvPr id="67" name="cadence-track-53-4"/>
          <p:cNvSpPr/>
          <p:nvPr/>
        </p:nvSpPr>
        <p:spPr>
          <a:xfrm>
            <a:off x="3981450" y="3095625"/>
            <a:ext cx="3143250" cy="133350"/>
          </a:xfrm>
          <a:prstGeom prst="roundRect">
            <a:avLst/>
          </a:prstGeom>
          <a:solidFill>
            <a:srgbClr val="F3F4F6"/>
          </a:solidFill>
          <a:ln w="12700">
            <a:solidFill>
              <a:srgbClr val="F3F4F6"/>
            </a:solidFill>
            <a:prstDash val="solid"/>
          </a:ln>
        </p:spPr>
      </p:sp>
      <p:sp>
        <p:nvSpPr>
          <p:cNvPr id="68" name="cadence-fill-53-4"/>
          <p:cNvSpPr/>
          <p:nvPr/>
        </p:nvSpPr>
        <p:spPr>
          <a:xfrm>
            <a:off x="3981450" y="3095625"/>
            <a:ext cx="1914525" cy="133350"/>
          </a:xfrm>
          <a:prstGeom prst="roundRect">
            <a:avLst/>
          </a:prstGeom>
          <a:solidFill>
            <a:srgbClr val="3D6698"/>
          </a:solidFill>
          <a:ln w="12700">
            <a:solidFill>
              <a:srgbClr val="3D6698"/>
            </a:solidFill>
            <a:prstDash val="solid"/>
          </a:ln>
        </p:spPr>
      </p:sp>
      <p:sp>
        <p:nvSpPr>
          <p:cNvPr id="69" name="cadence-dot-53-4-1"/>
          <p:cNvSpPr/>
          <p:nvPr/>
        </p:nvSpPr>
        <p:spPr>
          <a:xfrm>
            <a:off x="7334250" y="3128963"/>
            <a:ext cx="66675" cy="66675"/>
          </a:xfrm>
          <a:prstGeom prst="ellipse">
            <a:avLst/>
          </a:prstGeom>
          <a:solidFill>
            <a:srgbClr val="274C78"/>
          </a:solidFill>
          <a:ln w="12700">
            <a:solidFill>
              <a:srgbClr val="274C78"/>
            </a:solidFill>
            <a:prstDash val="solid"/>
          </a:ln>
        </p:spPr>
      </p:sp>
      <p:sp>
        <p:nvSpPr>
          <p:cNvPr id="70" name="cadence-dot-53-4-2"/>
          <p:cNvSpPr/>
          <p:nvPr/>
        </p:nvSpPr>
        <p:spPr>
          <a:xfrm>
            <a:off x="7439025" y="3128963"/>
            <a:ext cx="66675" cy="66675"/>
          </a:xfrm>
          <a:prstGeom prst="ellipse">
            <a:avLst/>
          </a:prstGeom>
          <a:solidFill>
            <a:srgbClr val="274C78"/>
          </a:solidFill>
          <a:ln w="12700">
            <a:solidFill>
              <a:srgbClr val="274C78"/>
            </a:solidFill>
            <a:prstDash val="solid"/>
          </a:ln>
        </p:spPr>
      </p:sp>
      <p:sp>
        <p:nvSpPr>
          <p:cNvPr id="71" name="cadence-dot-53-4-3"/>
          <p:cNvSpPr/>
          <p:nvPr/>
        </p:nvSpPr>
        <p:spPr>
          <a:xfrm>
            <a:off x="7543800" y="3128963"/>
            <a:ext cx="66675" cy="66675"/>
          </a:xfrm>
          <a:prstGeom prst="ellipse">
            <a:avLst/>
          </a:prstGeom>
          <a:solidFill>
            <a:srgbClr val="274C78"/>
          </a:solidFill>
          <a:ln w="12700">
            <a:solidFill>
              <a:srgbClr val="274C78"/>
            </a:solidFill>
            <a:prstDash val="solid"/>
          </a:ln>
        </p:spPr>
      </p:sp>
      <p:sp>
        <p:nvSpPr>
          <p:cNvPr id="72" name="cadence-dot-53-4-4"/>
          <p:cNvSpPr/>
          <p:nvPr/>
        </p:nvSpPr>
        <p:spPr>
          <a:xfrm>
            <a:off x="7648575" y="3128963"/>
            <a:ext cx="66675" cy="66675"/>
          </a:xfrm>
          <a:prstGeom prst="ellipse">
            <a:avLst/>
          </a:prstGeom>
          <a:solidFill>
            <a:srgbClr val="274C78"/>
          </a:solidFill>
          <a:ln w="12700">
            <a:solidFill>
              <a:srgbClr val="274C78"/>
            </a:solidFill>
            <a:prstDash val="solid"/>
          </a:ln>
        </p:spPr>
      </p:sp>
      <p:sp>
        <p:nvSpPr>
          <p:cNvPr id="73" name="cadence-dot-53-4-5"/>
          <p:cNvSpPr/>
          <p:nvPr/>
        </p:nvSpPr>
        <p:spPr>
          <a:xfrm>
            <a:off x="7753350" y="3128963"/>
            <a:ext cx="66675" cy="66675"/>
          </a:xfrm>
          <a:prstGeom prst="ellipse">
            <a:avLst/>
          </a:prstGeom>
          <a:solidFill>
            <a:srgbClr val="274C78"/>
          </a:solidFill>
          <a:ln w="12700">
            <a:solidFill>
              <a:srgbClr val="274C78"/>
            </a:solidFill>
            <a:prstDash val="solid"/>
          </a:ln>
        </p:spPr>
      </p:sp>
      <p:sp>
        <p:nvSpPr>
          <p:cNvPr id="74" name="cadence-dot-53-4-6"/>
          <p:cNvSpPr/>
          <p:nvPr/>
        </p:nvSpPr>
        <p:spPr>
          <a:xfrm>
            <a:off x="7858125" y="3128963"/>
            <a:ext cx="66675" cy="66675"/>
          </a:xfrm>
          <a:prstGeom prst="ellipse">
            <a:avLst/>
          </a:prstGeom>
          <a:solidFill>
            <a:srgbClr val="274C78"/>
          </a:solidFill>
          <a:ln w="12700">
            <a:solidFill>
              <a:srgbClr val="274C78"/>
            </a:solidFill>
            <a:prstDash val="solid"/>
          </a:ln>
        </p:spPr>
      </p:sp>
      <p:sp>
        <p:nvSpPr>
          <p:cNvPr id="75" name="cadence-dot-53-4-7"/>
          <p:cNvSpPr/>
          <p:nvPr/>
        </p:nvSpPr>
        <p:spPr>
          <a:xfrm>
            <a:off x="7962900" y="3128963"/>
            <a:ext cx="66675" cy="66675"/>
          </a:xfrm>
          <a:prstGeom prst="ellipse">
            <a:avLst/>
          </a:prstGeom>
          <a:solidFill>
            <a:srgbClr val="274C78"/>
          </a:solidFill>
          <a:ln w="12700">
            <a:solidFill>
              <a:srgbClr val="274C78"/>
            </a:solidFill>
            <a:prstDash val="solid"/>
          </a:ln>
        </p:spPr>
      </p:sp>
      <p:sp>
        <p:nvSpPr>
          <p:cNvPr id="76" name="cadence-dot-53-4-8"/>
          <p:cNvSpPr/>
          <p:nvPr/>
        </p:nvSpPr>
        <p:spPr>
          <a:xfrm>
            <a:off x="8067675" y="3128963"/>
            <a:ext cx="66675" cy="66675"/>
          </a:xfrm>
          <a:prstGeom prst="ellipse">
            <a:avLst/>
          </a:prstGeom>
          <a:solidFill>
            <a:srgbClr val="274C78"/>
          </a:solidFill>
          <a:ln w="12700">
            <a:solidFill>
              <a:srgbClr val="274C78"/>
            </a:solidFill>
            <a:prstDash val="solid"/>
          </a:ln>
        </p:spPr>
      </p:sp>
      <p:sp>
        <p:nvSpPr>
          <p:cNvPr id="77" name="cadence-dot-53-4-9"/>
          <p:cNvSpPr/>
          <p:nvPr/>
        </p:nvSpPr>
        <p:spPr>
          <a:xfrm>
            <a:off x="8172450" y="3128963"/>
            <a:ext cx="66675" cy="66675"/>
          </a:xfrm>
          <a:prstGeom prst="ellipse">
            <a:avLst/>
          </a:prstGeom>
          <a:solidFill>
            <a:srgbClr val="E5E7EB"/>
          </a:solidFill>
          <a:ln w="12700">
            <a:solidFill>
              <a:srgbClr val="E5E7EB"/>
            </a:solidFill>
            <a:prstDash val="solid"/>
          </a:ln>
        </p:spPr>
      </p:sp>
      <p:sp>
        <p:nvSpPr>
          <p:cNvPr id="78" name="cadence-dot-53-4-10"/>
          <p:cNvSpPr/>
          <p:nvPr/>
        </p:nvSpPr>
        <p:spPr>
          <a:xfrm>
            <a:off x="8277225" y="3128963"/>
            <a:ext cx="66675" cy="66675"/>
          </a:xfrm>
          <a:prstGeom prst="ellipse">
            <a:avLst/>
          </a:prstGeom>
          <a:solidFill>
            <a:srgbClr val="E5E7EB"/>
          </a:solidFill>
          <a:ln w="12700">
            <a:solidFill>
              <a:srgbClr val="E5E7EB"/>
            </a:solidFill>
            <a:prstDash val="solid"/>
          </a:ln>
        </p:spPr>
      </p:sp>
      <p:sp>
        <p:nvSpPr>
          <p:cNvPr id="79" name="cadence-dot-53-4-11"/>
          <p:cNvSpPr/>
          <p:nvPr/>
        </p:nvSpPr>
        <p:spPr>
          <a:xfrm>
            <a:off x="8382000" y="3128963"/>
            <a:ext cx="66675" cy="66675"/>
          </a:xfrm>
          <a:prstGeom prst="ellipse">
            <a:avLst/>
          </a:prstGeom>
          <a:solidFill>
            <a:srgbClr val="E5E7EB"/>
          </a:solidFill>
          <a:ln w="12700">
            <a:solidFill>
              <a:srgbClr val="E5E7EB"/>
            </a:solidFill>
            <a:prstDash val="solid"/>
          </a:ln>
        </p:spPr>
      </p:sp>
      <p:sp>
        <p:nvSpPr>
          <p:cNvPr id="80" name="cadence-dot-53-4-12"/>
          <p:cNvSpPr/>
          <p:nvPr/>
        </p:nvSpPr>
        <p:spPr>
          <a:xfrm>
            <a:off x="8486775" y="3128963"/>
            <a:ext cx="66675" cy="66675"/>
          </a:xfrm>
          <a:prstGeom prst="ellipse">
            <a:avLst/>
          </a:prstGeom>
          <a:solidFill>
            <a:srgbClr val="E5E7EB"/>
          </a:solidFill>
          <a:ln w="12700">
            <a:solidFill>
              <a:srgbClr val="E5E7EB"/>
            </a:solidFill>
            <a:prstDash val="solid"/>
          </a:ln>
        </p:spPr>
      </p:sp>
      <p:sp>
        <p:nvSpPr>
          <p:cNvPr id="81" name="cadence-dot-53-4-13"/>
          <p:cNvSpPr/>
          <p:nvPr/>
        </p:nvSpPr>
        <p:spPr>
          <a:xfrm>
            <a:off x="8591550" y="3128963"/>
            <a:ext cx="66675" cy="66675"/>
          </a:xfrm>
          <a:prstGeom prst="ellipse">
            <a:avLst/>
          </a:prstGeom>
          <a:solidFill>
            <a:srgbClr val="E5E7EB"/>
          </a:solidFill>
          <a:ln w="12700">
            <a:solidFill>
              <a:srgbClr val="E5E7EB"/>
            </a:solidFill>
            <a:prstDash val="solid"/>
          </a:ln>
        </p:spPr>
      </p:sp>
      <p:sp>
        <p:nvSpPr>
          <p:cNvPr id="82" name="cadence-weeks-53-4"/>
          <p:cNvSpPr/>
          <p:nvPr/>
        </p:nvSpPr>
        <p:spPr>
          <a:xfrm>
            <a:off x="8772525" y="2943225"/>
            <a:ext cx="571500" cy="438150"/>
          </a:xfrm>
          <a:prstGeom prst="rect">
            <a:avLst/>
          </a:prstGeom>
          <a:noFill/>
          <a:ln/>
        </p:spPr>
        <p:txBody>
          <a:bodyPr wrap="square" lIns="0" tIns="0" rIns="0" bIns="0" rtlCol="0" anchor="ctr">
            <a:normAutofit/>
          </a:bodyPr>
          <a:lstStyle/>
          <a:p>
            <a:pPr algn="l" indent="0" marL="0">
              <a:buNone/>
            </a:pPr>
            <a:r>
              <a:rPr lang="en-US" sz="850" dirty="0">
                <a:solidFill>
                  <a:srgbClr val="6B7280"/>
                </a:solidFill>
                <a:latin typeface="Aptos" pitchFamily="34" charset="0"/>
                <a:ea typeface="Aptos" pitchFamily="34" charset="-122"/>
                <a:cs typeface="Aptos" pitchFamily="34" charset="-120"/>
              </a:rPr>
              <a:t>8</a:t>
            </a:r>
            <a:endParaRPr lang="en-US" sz="850" dirty="0"/>
          </a:p>
        </p:txBody>
      </p:sp>
      <p:sp>
        <p:nvSpPr>
          <p:cNvPr id="83" name="cadence-cadence-53-4"/>
          <p:cNvSpPr/>
          <p:nvPr/>
        </p:nvSpPr>
        <p:spPr>
          <a:xfrm>
            <a:off x="9810750" y="2943225"/>
            <a:ext cx="1390650" cy="438150"/>
          </a:xfrm>
          <a:prstGeom prst="rect">
            <a:avLst/>
          </a:prstGeom>
          <a:noFill/>
          <a:ln/>
        </p:spPr>
        <p:txBody>
          <a:bodyPr wrap="square" lIns="0" tIns="0" rIns="0" bIns="0" rtlCol="0" anchor="ctr">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Weekly</a:t>
            </a:r>
            <a:endParaRPr lang="en-US" sz="950" dirty="0"/>
          </a:p>
        </p:txBody>
      </p:sp>
      <p:sp>
        <p:nvSpPr>
          <p:cNvPr id="84" name="cadence-type-53-5"/>
          <p:cNvSpPr/>
          <p:nvPr/>
        </p:nvSpPr>
        <p:spPr>
          <a:xfrm>
            <a:off x="609600" y="3381375"/>
            <a:ext cx="2381250" cy="438150"/>
          </a:xfrm>
          <a:prstGeom prst="rect">
            <a:avLst/>
          </a:prstGeom>
          <a:noFill/>
          <a:ln/>
        </p:spPr>
        <p:txBody>
          <a:bodyPr wrap="square" lIns="0" tIns="0" rIns="0" bIns="0" rtlCol="0" anchor="ctr">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Ads  ·  Marketing</a:t>
            </a:r>
            <a:endParaRPr lang="en-US" sz="950" dirty="0"/>
          </a:p>
        </p:txBody>
      </p:sp>
      <p:sp>
        <p:nvSpPr>
          <p:cNvPr id="85" name="cadence-total-53-5"/>
          <p:cNvSpPr/>
          <p:nvPr/>
        </p:nvSpPr>
        <p:spPr>
          <a:xfrm>
            <a:off x="2990850" y="3381375"/>
            <a:ext cx="857250" cy="438150"/>
          </a:xfrm>
          <a:prstGeom prst="rect">
            <a:avLst/>
          </a:prstGeom>
          <a:noFill/>
          <a:ln/>
        </p:spPr>
        <p:txBody>
          <a:bodyPr wrap="square" lIns="0" tIns="0" rIns="0" bIns="0" rtlCol="0" anchor="ctr">
            <a:normAutofit/>
          </a:bodyPr>
          <a:lstStyle/>
          <a:p>
            <a:pPr algn="r" indent="0" marL="0">
              <a:buNone/>
            </a:pPr>
            <a:r>
              <a:rPr lang="en-US" sz="1100" b="1" dirty="0">
                <a:solidFill>
                  <a:srgbClr val="16324F"/>
                </a:solidFill>
                <a:latin typeface="Aptos" pitchFamily="34" charset="0"/>
                <a:ea typeface="Aptos" pitchFamily="34" charset="-122"/>
                <a:cs typeface="Aptos" pitchFamily="34" charset="-120"/>
              </a:rPr>
              <a:t>12</a:t>
            </a:r>
            <a:endParaRPr lang="en-US" sz="1100" dirty="0"/>
          </a:p>
        </p:txBody>
      </p:sp>
      <p:sp>
        <p:nvSpPr>
          <p:cNvPr id="86" name="cadence-track-53-5"/>
          <p:cNvSpPr/>
          <p:nvPr/>
        </p:nvSpPr>
        <p:spPr>
          <a:xfrm>
            <a:off x="3981450" y="3533775"/>
            <a:ext cx="3143250" cy="133350"/>
          </a:xfrm>
          <a:prstGeom prst="roundRect">
            <a:avLst/>
          </a:prstGeom>
          <a:solidFill>
            <a:srgbClr val="F3F4F6"/>
          </a:solidFill>
          <a:ln w="12700">
            <a:solidFill>
              <a:srgbClr val="F3F4F6"/>
            </a:solidFill>
            <a:prstDash val="solid"/>
          </a:ln>
        </p:spPr>
      </p:sp>
      <p:sp>
        <p:nvSpPr>
          <p:cNvPr id="87" name="cadence-fill-53-5"/>
          <p:cNvSpPr/>
          <p:nvPr/>
        </p:nvSpPr>
        <p:spPr>
          <a:xfrm>
            <a:off x="3981450" y="3533775"/>
            <a:ext cx="1638300" cy="133350"/>
          </a:xfrm>
          <a:prstGeom prst="roundRect">
            <a:avLst/>
          </a:prstGeom>
          <a:solidFill>
            <a:srgbClr val="274C78"/>
          </a:solidFill>
          <a:ln w="12700">
            <a:solidFill>
              <a:srgbClr val="274C78"/>
            </a:solidFill>
            <a:prstDash val="solid"/>
          </a:ln>
        </p:spPr>
      </p:sp>
      <p:sp>
        <p:nvSpPr>
          <p:cNvPr id="88" name="cadence-dot-53-5-1"/>
          <p:cNvSpPr/>
          <p:nvPr/>
        </p:nvSpPr>
        <p:spPr>
          <a:xfrm>
            <a:off x="7334250" y="3567113"/>
            <a:ext cx="66675" cy="66675"/>
          </a:xfrm>
          <a:prstGeom prst="ellipse">
            <a:avLst/>
          </a:prstGeom>
          <a:solidFill>
            <a:srgbClr val="274C78"/>
          </a:solidFill>
          <a:ln w="12700">
            <a:solidFill>
              <a:srgbClr val="274C78"/>
            </a:solidFill>
            <a:prstDash val="solid"/>
          </a:ln>
        </p:spPr>
      </p:sp>
      <p:sp>
        <p:nvSpPr>
          <p:cNvPr id="89" name="cadence-dot-53-5-2"/>
          <p:cNvSpPr/>
          <p:nvPr/>
        </p:nvSpPr>
        <p:spPr>
          <a:xfrm>
            <a:off x="7439025" y="3567113"/>
            <a:ext cx="66675" cy="66675"/>
          </a:xfrm>
          <a:prstGeom prst="ellipse">
            <a:avLst/>
          </a:prstGeom>
          <a:solidFill>
            <a:srgbClr val="274C78"/>
          </a:solidFill>
          <a:ln w="12700">
            <a:solidFill>
              <a:srgbClr val="274C78"/>
            </a:solidFill>
            <a:prstDash val="solid"/>
          </a:ln>
        </p:spPr>
      </p:sp>
      <p:sp>
        <p:nvSpPr>
          <p:cNvPr id="90" name="cadence-dot-53-5-3"/>
          <p:cNvSpPr/>
          <p:nvPr/>
        </p:nvSpPr>
        <p:spPr>
          <a:xfrm>
            <a:off x="7543800" y="3567113"/>
            <a:ext cx="66675" cy="66675"/>
          </a:xfrm>
          <a:prstGeom prst="ellipse">
            <a:avLst/>
          </a:prstGeom>
          <a:solidFill>
            <a:srgbClr val="274C78"/>
          </a:solidFill>
          <a:ln w="12700">
            <a:solidFill>
              <a:srgbClr val="274C78"/>
            </a:solidFill>
            <a:prstDash val="solid"/>
          </a:ln>
        </p:spPr>
      </p:sp>
      <p:sp>
        <p:nvSpPr>
          <p:cNvPr id="91" name="cadence-dot-53-5-4"/>
          <p:cNvSpPr/>
          <p:nvPr/>
        </p:nvSpPr>
        <p:spPr>
          <a:xfrm>
            <a:off x="7648575" y="3567113"/>
            <a:ext cx="66675" cy="66675"/>
          </a:xfrm>
          <a:prstGeom prst="ellipse">
            <a:avLst/>
          </a:prstGeom>
          <a:solidFill>
            <a:srgbClr val="274C78"/>
          </a:solidFill>
          <a:ln w="12700">
            <a:solidFill>
              <a:srgbClr val="274C78"/>
            </a:solidFill>
            <a:prstDash val="solid"/>
          </a:ln>
        </p:spPr>
      </p:sp>
      <p:sp>
        <p:nvSpPr>
          <p:cNvPr id="92" name="cadence-dot-53-5-5"/>
          <p:cNvSpPr/>
          <p:nvPr/>
        </p:nvSpPr>
        <p:spPr>
          <a:xfrm>
            <a:off x="7753350" y="3567113"/>
            <a:ext cx="66675" cy="66675"/>
          </a:xfrm>
          <a:prstGeom prst="ellipse">
            <a:avLst/>
          </a:prstGeom>
          <a:solidFill>
            <a:srgbClr val="274C78"/>
          </a:solidFill>
          <a:ln w="12700">
            <a:solidFill>
              <a:srgbClr val="274C78"/>
            </a:solidFill>
            <a:prstDash val="solid"/>
          </a:ln>
        </p:spPr>
      </p:sp>
      <p:sp>
        <p:nvSpPr>
          <p:cNvPr id="93" name="cadence-dot-53-5-6"/>
          <p:cNvSpPr/>
          <p:nvPr/>
        </p:nvSpPr>
        <p:spPr>
          <a:xfrm>
            <a:off x="7858125" y="3567113"/>
            <a:ext cx="66675" cy="66675"/>
          </a:xfrm>
          <a:prstGeom prst="ellipse">
            <a:avLst/>
          </a:prstGeom>
          <a:solidFill>
            <a:srgbClr val="E5E7EB"/>
          </a:solidFill>
          <a:ln w="12700">
            <a:solidFill>
              <a:srgbClr val="E5E7EB"/>
            </a:solidFill>
            <a:prstDash val="solid"/>
          </a:ln>
        </p:spPr>
      </p:sp>
      <p:sp>
        <p:nvSpPr>
          <p:cNvPr id="94" name="cadence-dot-53-5-7"/>
          <p:cNvSpPr/>
          <p:nvPr/>
        </p:nvSpPr>
        <p:spPr>
          <a:xfrm>
            <a:off x="7962900" y="3567113"/>
            <a:ext cx="66675" cy="66675"/>
          </a:xfrm>
          <a:prstGeom prst="ellipse">
            <a:avLst/>
          </a:prstGeom>
          <a:solidFill>
            <a:srgbClr val="E5E7EB"/>
          </a:solidFill>
          <a:ln w="12700">
            <a:solidFill>
              <a:srgbClr val="E5E7EB"/>
            </a:solidFill>
            <a:prstDash val="solid"/>
          </a:ln>
        </p:spPr>
      </p:sp>
      <p:sp>
        <p:nvSpPr>
          <p:cNvPr id="95" name="cadence-dot-53-5-8"/>
          <p:cNvSpPr/>
          <p:nvPr/>
        </p:nvSpPr>
        <p:spPr>
          <a:xfrm>
            <a:off x="8067675" y="3567113"/>
            <a:ext cx="66675" cy="66675"/>
          </a:xfrm>
          <a:prstGeom prst="ellipse">
            <a:avLst/>
          </a:prstGeom>
          <a:solidFill>
            <a:srgbClr val="E5E7EB"/>
          </a:solidFill>
          <a:ln w="12700">
            <a:solidFill>
              <a:srgbClr val="E5E7EB"/>
            </a:solidFill>
            <a:prstDash val="solid"/>
          </a:ln>
        </p:spPr>
      </p:sp>
      <p:sp>
        <p:nvSpPr>
          <p:cNvPr id="96" name="cadence-dot-53-5-9"/>
          <p:cNvSpPr/>
          <p:nvPr/>
        </p:nvSpPr>
        <p:spPr>
          <a:xfrm>
            <a:off x="8172450" y="3567113"/>
            <a:ext cx="66675" cy="66675"/>
          </a:xfrm>
          <a:prstGeom prst="ellipse">
            <a:avLst/>
          </a:prstGeom>
          <a:solidFill>
            <a:srgbClr val="E5E7EB"/>
          </a:solidFill>
          <a:ln w="12700">
            <a:solidFill>
              <a:srgbClr val="E5E7EB"/>
            </a:solidFill>
            <a:prstDash val="solid"/>
          </a:ln>
        </p:spPr>
      </p:sp>
      <p:sp>
        <p:nvSpPr>
          <p:cNvPr id="97" name="cadence-dot-53-5-10"/>
          <p:cNvSpPr/>
          <p:nvPr/>
        </p:nvSpPr>
        <p:spPr>
          <a:xfrm>
            <a:off x="8277225" y="3567113"/>
            <a:ext cx="66675" cy="66675"/>
          </a:xfrm>
          <a:prstGeom prst="ellipse">
            <a:avLst/>
          </a:prstGeom>
          <a:solidFill>
            <a:srgbClr val="E5E7EB"/>
          </a:solidFill>
          <a:ln w="12700">
            <a:solidFill>
              <a:srgbClr val="E5E7EB"/>
            </a:solidFill>
            <a:prstDash val="solid"/>
          </a:ln>
        </p:spPr>
      </p:sp>
      <p:sp>
        <p:nvSpPr>
          <p:cNvPr id="98" name="cadence-dot-53-5-11"/>
          <p:cNvSpPr/>
          <p:nvPr/>
        </p:nvSpPr>
        <p:spPr>
          <a:xfrm>
            <a:off x="8382000" y="3567113"/>
            <a:ext cx="66675" cy="66675"/>
          </a:xfrm>
          <a:prstGeom prst="ellipse">
            <a:avLst/>
          </a:prstGeom>
          <a:solidFill>
            <a:srgbClr val="E5E7EB"/>
          </a:solidFill>
          <a:ln w="12700">
            <a:solidFill>
              <a:srgbClr val="E5E7EB"/>
            </a:solidFill>
            <a:prstDash val="solid"/>
          </a:ln>
        </p:spPr>
      </p:sp>
      <p:sp>
        <p:nvSpPr>
          <p:cNvPr id="99" name="cadence-dot-53-5-12"/>
          <p:cNvSpPr/>
          <p:nvPr/>
        </p:nvSpPr>
        <p:spPr>
          <a:xfrm>
            <a:off x="8486775" y="3567113"/>
            <a:ext cx="66675" cy="66675"/>
          </a:xfrm>
          <a:prstGeom prst="ellipse">
            <a:avLst/>
          </a:prstGeom>
          <a:solidFill>
            <a:srgbClr val="E5E7EB"/>
          </a:solidFill>
          <a:ln w="12700">
            <a:solidFill>
              <a:srgbClr val="E5E7EB"/>
            </a:solidFill>
            <a:prstDash val="solid"/>
          </a:ln>
        </p:spPr>
      </p:sp>
      <p:sp>
        <p:nvSpPr>
          <p:cNvPr id="100" name="cadence-dot-53-5-13"/>
          <p:cNvSpPr/>
          <p:nvPr/>
        </p:nvSpPr>
        <p:spPr>
          <a:xfrm>
            <a:off x="8591550" y="3567113"/>
            <a:ext cx="66675" cy="66675"/>
          </a:xfrm>
          <a:prstGeom prst="ellipse">
            <a:avLst/>
          </a:prstGeom>
          <a:solidFill>
            <a:srgbClr val="E5E7EB"/>
          </a:solidFill>
          <a:ln w="12700">
            <a:solidFill>
              <a:srgbClr val="E5E7EB"/>
            </a:solidFill>
            <a:prstDash val="solid"/>
          </a:ln>
        </p:spPr>
      </p:sp>
      <p:sp>
        <p:nvSpPr>
          <p:cNvPr id="101" name="cadence-weeks-53-5"/>
          <p:cNvSpPr/>
          <p:nvPr/>
        </p:nvSpPr>
        <p:spPr>
          <a:xfrm>
            <a:off x="8772525" y="3381375"/>
            <a:ext cx="571500" cy="438150"/>
          </a:xfrm>
          <a:prstGeom prst="rect">
            <a:avLst/>
          </a:prstGeom>
          <a:noFill/>
          <a:ln/>
        </p:spPr>
        <p:txBody>
          <a:bodyPr wrap="square" lIns="0" tIns="0" rIns="0" bIns="0" rtlCol="0" anchor="ctr">
            <a:normAutofit/>
          </a:bodyPr>
          <a:lstStyle/>
          <a:p>
            <a:pPr algn="l" indent="0" marL="0">
              <a:buNone/>
            </a:pPr>
            <a:r>
              <a:rPr lang="en-US" sz="850" dirty="0">
                <a:solidFill>
                  <a:srgbClr val="6B7280"/>
                </a:solidFill>
                <a:latin typeface="Aptos" pitchFamily="34" charset="0"/>
                <a:ea typeface="Aptos" pitchFamily="34" charset="-122"/>
                <a:cs typeface="Aptos" pitchFamily="34" charset="-120"/>
              </a:rPr>
              <a:t>5</a:t>
            </a:r>
            <a:endParaRPr lang="en-US" sz="850" dirty="0"/>
          </a:p>
        </p:txBody>
      </p:sp>
      <p:sp>
        <p:nvSpPr>
          <p:cNvPr id="102" name="cadence-cadence-53-5"/>
          <p:cNvSpPr/>
          <p:nvPr/>
        </p:nvSpPr>
        <p:spPr>
          <a:xfrm>
            <a:off x="9810750" y="3381375"/>
            <a:ext cx="1390650" cy="438150"/>
          </a:xfrm>
          <a:prstGeom prst="rect">
            <a:avLst/>
          </a:prstGeom>
          <a:noFill/>
          <a:ln/>
        </p:spPr>
        <p:txBody>
          <a:bodyPr wrap="square" lIns="0" tIns="0" rIns="0" bIns="0" rtlCol="0" anchor="ctr">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Weekly</a:t>
            </a:r>
            <a:endParaRPr lang="en-US" sz="950" dirty="0"/>
          </a:p>
        </p:txBody>
      </p:sp>
      <p:sp>
        <p:nvSpPr>
          <p:cNvPr id="103" name="cadence-type-53-6"/>
          <p:cNvSpPr/>
          <p:nvPr/>
        </p:nvSpPr>
        <p:spPr>
          <a:xfrm>
            <a:off x="609600" y="3819525"/>
            <a:ext cx="2381250" cy="438150"/>
          </a:xfrm>
          <a:prstGeom prst="rect">
            <a:avLst/>
          </a:prstGeom>
          <a:noFill/>
          <a:ln/>
        </p:spPr>
        <p:txBody>
          <a:bodyPr wrap="square" lIns="0" tIns="0" rIns="0" bIns="0" rtlCol="0" anchor="ctr">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Blog  ·  Marketing</a:t>
            </a:r>
            <a:endParaRPr lang="en-US" sz="950" dirty="0"/>
          </a:p>
        </p:txBody>
      </p:sp>
      <p:sp>
        <p:nvSpPr>
          <p:cNvPr id="104" name="cadence-total-53-6"/>
          <p:cNvSpPr/>
          <p:nvPr/>
        </p:nvSpPr>
        <p:spPr>
          <a:xfrm>
            <a:off x="2990850" y="3819525"/>
            <a:ext cx="857250" cy="438150"/>
          </a:xfrm>
          <a:prstGeom prst="rect">
            <a:avLst/>
          </a:prstGeom>
          <a:noFill/>
          <a:ln/>
        </p:spPr>
        <p:txBody>
          <a:bodyPr wrap="square" lIns="0" tIns="0" rIns="0" bIns="0" rtlCol="0" anchor="ctr">
            <a:normAutofit/>
          </a:bodyPr>
          <a:lstStyle/>
          <a:p>
            <a:pPr algn="r" indent="0" marL="0">
              <a:buNone/>
            </a:pPr>
            <a:r>
              <a:rPr lang="en-US" sz="1100" b="1" dirty="0">
                <a:solidFill>
                  <a:srgbClr val="16324F"/>
                </a:solidFill>
                <a:latin typeface="Aptos" pitchFamily="34" charset="0"/>
                <a:ea typeface="Aptos" pitchFamily="34" charset="-122"/>
                <a:cs typeface="Aptos" pitchFamily="34" charset="-120"/>
              </a:rPr>
              <a:t>12</a:t>
            </a:r>
            <a:endParaRPr lang="en-US" sz="1100" dirty="0"/>
          </a:p>
        </p:txBody>
      </p:sp>
      <p:sp>
        <p:nvSpPr>
          <p:cNvPr id="105" name="cadence-track-53-6"/>
          <p:cNvSpPr/>
          <p:nvPr/>
        </p:nvSpPr>
        <p:spPr>
          <a:xfrm>
            <a:off x="3981450" y="3971925"/>
            <a:ext cx="3143250" cy="133350"/>
          </a:xfrm>
          <a:prstGeom prst="roundRect">
            <a:avLst/>
          </a:prstGeom>
          <a:solidFill>
            <a:srgbClr val="F3F4F6"/>
          </a:solidFill>
          <a:ln w="12700">
            <a:solidFill>
              <a:srgbClr val="F3F4F6"/>
            </a:solidFill>
            <a:prstDash val="solid"/>
          </a:ln>
        </p:spPr>
      </p:sp>
      <p:sp>
        <p:nvSpPr>
          <p:cNvPr id="106" name="cadence-fill-53-6"/>
          <p:cNvSpPr/>
          <p:nvPr/>
        </p:nvSpPr>
        <p:spPr>
          <a:xfrm>
            <a:off x="3981450" y="3971925"/>
            <a:ext cx="1638300" cy="133350"/>
          </a:xfrm>
          <a:prstGeom prst="roundRect">
            <a:avLst/>
          </a:prstGeom>
          <a:solidFill>
            <a:srgbClr val="274C78"/>
          </a:solidFill>
          <a:ln w="12700">
            <a:solidFill>
              <a:srgbClr val="274C78"/>
            </a:solidFill>
            <a:prstDash val="solid"/>
          </a:ln>
        </p:spPr>
      </p:sp>
      <p:sp>
        <p:nvSpPr>
          <p:cNvPr id="107" name="cadence-dot-53-6-1"/>
          <p:cNvSpPr/>
          <p:nvPr/>
        </p:nvSpPr>
        <p:spPr>
          <a:xfrm>
            <a:off x="7334250" y="4005262"/>
            <a:ext cx="66675" cy="66675"/>
          </a:xfrm>
          <a:prstGeom prst="ellipse">
            <a:avLst/>
          </a:prstGeom>
          <a:solidFill>
            <a:srgbClr val="274C78"/>
          </a:solidFill>
          <a:ln w="12700">
            <a:solidFill>
              <a:srgbClr val="274C78"/>
            </a:solidFill>
            <a:prstDash val="solid"/>
          </a:ln>
        </p:spPr>
      </p:sp>
      <p:sp>
        <p:nvSpPr>
          <p:cNvPr id="108" name="cadence-dot-53-6-2"/>
          <p:cNvSpPr/>
          <p:nvPr/>
        </p:nvSpPr>
        <p:spPr>
          <a:xfrm>
            <a:off x="7439025" y="4005262"/>
            <a:ext cx="66675" cy="66675"/>
          </a:xfrm>
          <a:prstGeom prst="ellipse">
            <a:avLst/>
          </a:prstGeom>
          <a:solidFill>
            <a:srgbClr val="274C78"/>
          </a:solidFill>
          <a:ln w="12700">
            <a:solidFill>
              <a:srgbClr val="274C78"/>
            </a:solidFill>
            <a:prstDash val="solid"/>
          </a:ln>
        </p:spPr>
      </p:sp>
      <p:sp>
        <p:nvSpPr>
          <p:cNvPr id="109" name="cadence-dot-53-6-3"/>
          <p:cNvSpPr/>
          <p:nvPr/>
        </p:nvSpPr>
        <p:spPr>
          <a:xfrm>
            <a:off x="7543800" y="4005262"/>
            <a:ext cx="66675" cy="66675"/>
          </a:xfrm>
          <a:prstGeom prst="ellipse">
            <a:avLst/>
          </a:prstGeom>
          <a:solidFill>
            <a:srgbClr val="274C78"/>
          </a:solidFill>
          <a:ln w="12700">
            <a:solidFill>
              <a:srgbClr val="274C78"/>
            </a:solidFill>
            <a:prstDash val="solid"/>
          </a:ln>
        </p:spPr>
      </p:sp>
      <p:sp>
        <p:nvSpPr>
          <p:cNvPr id="110" name="cadence-dot-53-6-4"/>
          <p:cNvSpPr/>
          <p:nvPr/>
        </p:nvSpPr>
        <p:spPr>
          <a:xfrm>
            <a:off x="7648575" y="4005262"/>
            <a:ext cx="66675" cy="66675"/>
          </a:xfrm>
          <a:prstGeom prst="ellipse">
            <a:avLst/>
          </a:prstGeom>
          <a:solidFill>
            <a:srgbClr val="274C78"/>
          </a:solidFill>
          <a:ln w="12700">
            <a:solidFill>
              <a:srgbClr val="274C78"/>
            </a:solidFill>
            <a:prstDash val="solid"/>
          </a:ln>
        </p:spPr>
      </p:sp>
      <p:sp>
        <p:nvSpPr>
          <p:cNvPr id="111" name="cadence-dot-53-6-5"/>
          <p:cNvSpPr/>
          <p:nvPr/>
        </p:nvSpPr>
        <p:spPr>
          <a:xfrm>
            <a:off x="7753350" y="4005262"/>
            <a:ext cx="66675" cy="66675"/>
          </a:xfrm>
          <a:prstGeom prst="ellipse">
            <a:avLst/>
          </a:prstGeom>
          <a:solidFill>
            <a:srgbClr val="274C78"/>
          </a:solidFill>
          <a:ln w="12700">
            <a:solidFill>
              <a:srgbClr val="274C78"/>
            </a:solidFill>
            <a:prstDash val="solid"/>
          </a:ln>
        </p:spPr>
      </p:sp>
      <p:sp>
        <p:nvSpPr>
          <p:cNvPr id="112" name="cadence-dot-53-6-6"/>
          <p:cNvSpPr/>
          <p:nvPr/>
        </p:nvSpPr>
        <p:spPr>
          <a:xfrm>
            <a:off x="7858125" y="4005262"/>
            <a:ext cx="66675" cy="66675"/>
          </a:xfrm>
          <a:prstGeom prst="ellipse">
            <a:avLst/>
          </a:prstGeom>
          <a:solidFill>
            <a:srgbClr val="274C78"/>
          </a:solidFill>
          <a:ln w="12700">
            <a:solidFill>
              <a:srgbClr val="274C78"/>
            </a:solidFill>
            <a:prstDash val="solid"/>
          </a:ln>
        </p:spPr>
      </p:sp>
      <p:sp>
        <p:nvSpPr>
          <p:cNvPr id="113" name="cadence-dot-53-6-7"/>
          <p:cNvSpPr/>
          <p:nvPr/>
        </p:nvSpPr>
        <p:spPr>
          <a:xfrm>
            <a:off x="7962900" y="4005262"/>
            <a:ext cx="66675" cy="66675"/>
          </a:xfrm>
          <a:prstGeom prst="ellipse">
            <a:avLst/>
          </a:prstGeom>
          <a:solidFill>
            <a:srgbClr val="274C78"/>
          </a:solidFill>
          <a:ln w="12700">
            <a:solidFill>
              <a:srgbClr val="274C78"/>
            </a:solidFill>
            <a:prstDash val="solid"/>
          </a:ln>
        </p:spPr>
      </p:sp>
      <p:sp>
        <p:nvSpPr>
          <p:cNvPr id="114" name="cadence-dot-53-6-8"/>
          <p:cNvSpPr/>
          <p:nvPr/>
        </p:nvSpPr>
        <p:spPr>
          <a:xfrm>
            <a:off x="8067675" y="4005262"/>
            <a:ext cx="66675" cy="66675"/>
          </a:xfrm>
          <a:prstGeom prst="ellipse">
            <a:avLst/>
          </a:prstGeom>
          <a:solidFill>
            <a:srgbClr val="274C78"/>
          </a:solidFill>
          <a:ln w="12700">
            <a:solidFill>
              <a:srgbClr val="274C78"/>
            </a:solidFill>
            <a:prstDash val="solid"/>
          </a:ln>
        </p:spPr>
      </p:sp>
      <p:sp>
        <p:nvSpPr>
          <p:cNvPr id="115" name="cadence-dot-53-6-9"/>
          <p:cNvSpPr/>
          <p:nvPr/>
        </p:nvSpPr>
        <p:spPr>
          <a:xfrm>
            <a:off x="8172450" y="4005262"/>
            <a:ext cx="66675" cy="66675"/>
          </a:xfrm>
          <a:prstGeom prst="ellipse">
            <a:avLst/>
          </a:prstGeom>
          <a:solidFill>
            <a:srgbClr val="274C78"/>
          </a:solidFill>
          <a:ln w="12700">
            <a:solidFill>
              <a:srgbClr val="274C78"/>
            </a:solidFill>
            <a:prstDash val="solid"/>
          </a:ln>
        </p:spPr>
      </p:sp>
      <p:sp>
        <p:nvSpPr>
          <p:cNvPr id="116" name="cadence-dot-53-6-10"/>
          <p:cNvSpPr/>
          <p:nvPr/>
        </p:nvSpPr>
        <p:spPr>
          <a:xfrm>
            <a:off x="8277225" y="4005262"/>
            <a:ext cx="66675" cy="66675"/>
          </a:xfrm>
          <a:prstGeom prst="ellipse">
            <a:avLst/>
          </a:prstGeom>
          <a:solidFill>
            <a:srgbClr val="274C78"/>
          </a:solidFill>
          <a:ln w="12700">
            <a:solidFill>
              <a:srgbClr val="274C78"/>
            </a:solidFill>
            <a:prstDash val="solid"/>
          </a:ln>
        </p:spPr>
      </p:sp>
      <p:sp>
        <p:nvSpPr>
          <p:cNvPr id="117" name="cadence-dot-53-6-11"/>
          <p:cNvSpPr/>
          <p:nvPr/>
        </p:nvSpPr>
        <p:spPr>
          <a:xfrm>
            <a:off x="8382000" y="4005262"/>
            <a:ext cx="66675" cy="66675"/>
          </a:xfrm>
          <a:prstGeom prst="ellipse">
            <a:avLst/>
          </a:prstGeom>
          <a:solidFill>
            <a:srgbClr val="274C78"/>
          </a:solidFill>
          <a:ln w="12700">
            <a:solidFill>
              <a:srgbClr val="274C78"/>
            </a:solidFill>
            <a:prstDash val="solid"/>
          </a:ln>
        </p:spPr>
      </p:sp>
      <p:sp>
        <p:nvSpPr>
          <p:cNvPr id="118" name="cadence-dot-53-6-12"/>
          <p:cNvSpPr/>
          <p:nvPr/>
        </p:nvSpPr>
        <p:spPr>
          <a:xfrm>
            <a:off x="8486775" y="4005262"/>
            <a:ext cx="66675" cy="66675"/>
          </a:xfrm>
          <a:prstGeom prst="ellipse">
            <a:avLst/>
          </a:prstGeom>
          <a:solidFill>
            <a:srgbClr val="274C78"/>
          </a:solidFill>
          <a:ln w="12700">
            <a:solidFill>
              <a:srgbClr val="274C78"/>
            </a:solidFill>
            <a:prstDash val="solid"/>
          </a:ln>
        </p:spPr>
      </p:sp>
      <p:sp>
        <p:nvSpPr>
          <p:cNvPr id="119" name="cadence-dot-53-6-13"/>
          <p:cNvSpPr/>
          <p:nvPr/>
        </p:nvSpPr>
        <p:spPr>
          <a:xfrm>
            <a:off x="8591550" y="4005262"/>
            <a:ext cx="66675" cy="66675"/>
          </a:xfrm>
          <a:prstGeom prst="ellipse">
            <a:avLst/>
          </a:prstGeom>
          <a:solidFill>
            <a:srgbClr val="E5E7EB"/>
          </a:solidFill>
          <a:ln w="12700">
            <a:solidFill>
              <a:srgbClr val="E5E7EB"/>
            </a:solidFill>
            <a:prstDash val="solid"/>
          </a:ln>
        </p:spPr>
      </p:sp>
      <p:sp>
        <p:nvSpPr>
          <p:cNvPr id="120" name="cadence-weeks-53-6"/>
          <p:cNvSpPr/>
          <p:nvPr/>
        </p:nvSpPr>
        <p:spPr>
          <a:xfrm>
            <a:off x="8772525" y="3819525"/>
            <a:ext cx="571500" cy="438150"/>
          </a:xfrm>
          <a:prstGeom prst="rect">
            <a:avLst/>
          </a:prstGeom>
          <a:noFill/>
          <a:ln/>
        </p:spPr>
        <p:txBody>
          <a:bodyPr wrap="square" lIns="0" tIns="0" rIns="0" bIns="0" rtlCol="0" anchor="ctr">
            <a:normAutofit/>
          </a:bodyPr>
          <a:lstStyle/>
          <a:p>
            <a:pPr algn="l" indent="0" marL="0">
              <a:buNone/>
            </a:pPr>
            <a:r>
              <a:rPr lang="en-US" sz="850" dirty="0">
                <a:solidFill>
                  <a:srgbClr val="6B7280"/>
                </a:solidFill>
                <a:latin typeface="Aptos" pitchFamily="34" charset="0"/>
                <a:ea typeface="Aptos" pitchFamily="34" charset="-122"/>
                <a:cs typeface="Aptos" pitchFamily="34" charset="-120"/>
              </a:rPr>
              <a:t>12</a:t>
            </a:r>
            <a:endParaRPr lang="en-US" sz="850" dirty="0"/>
          </a:p>
        </p:txBody>
      </p:sp>
      <p:sp>
        <p:nvSpPr>
          <p:cNvPr id="121" name="cadence-cadence-53-6"/>
          <p:cNvSpPr/>
          <p:nvPr/>
        </p:nvSpPr>
        <p:spPr>
          <a:xfrm>
            <a:off x="9810750" y="3819525"/>
            <a:ext cx="1390650" cy="438150"/>
          </a:xfrm>
          <a:prstGeom prst="rect">
            <a:avLst/>
          </a:prstGeom>
          <a:noFill/>
          <a:ln/>
        </p:spPr>
        <p:txBody>
          <a:bodyPr wrap="square" lIns="0" tIns="0" rIns="0" bIns="0" rtlCol="0" anchor="ctr">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Weekly</a:t>
            </a:r>
            <a:endParaRPr lang="en-US" sz="950" dirty="0"/>
          </a:p>
        </p:txBody>
      </p:sp>
      <p:sp>
        <p:nvSpPr>
          <p:cNvPr id="122" name="cadence-type-53-7"/>
          <p:cNvSpPr/>
          <p:nvPr/>
        </p:nvSpPr>
        <p:spPr>
          <a:xfrm>
            <a:off x="609600" y="4257675"/>
            <a:ext cx="2381250" cy="438150"/>
          </a:xfrm>
          <a:prstGeom prst="rect">
            <a:avLst/>
          </a:prstGeom>
          <a:noFill/>
          <a:ln/>
        </p:spPr>
        <p:txBody>
          <a:bodyPr wrap="square" lIns="0" tIns="0" rIns="0" bIns="0" rtlCol="0" anchor="ctr">
            <a:normAutofit/>
          </a:bodyPr>
          <a:lstStyle/>
          <a:p>
            <a:pPr algn="l" indent="0" marL="0">
              <a:buNone/>
            </a:pPr>
            <a:r>
              <a:rPr lang="en-US" sz="950" b="1" dirty="0">
                <a:solidFill>
                  <a:srgbClr val="111827"/>
                </a:solidFill>
                <a:latin typeface="Aptos" pitchFamily="34" charset="0"/>
                <a:ea typeface="Aptos" pitchFamily="34" charset="-122"/>
                <a:cs typeface="Aptos" pitchFamily="34" charset="-120"/>
              </a:rPr>
              <a:t>Other  ·  Marketing</a:t>
            </a:r>
            <a:endParaRPr lang="en-US" sz="950" dirty="0"/>
          </a:p>
        </p:txBody>
      </p:sp>
      <p:sp>
        <p:nvSpPr>
          <p:cNvPr id="123" name="cadence-total-53-7"/>
          <p:cNvSpPr/>
          <p:nvPr/>
        </p:nvSpPr>
        <p:spPr>
          <a:xfrm>
            <a:off x="2990850" y="4257675"/>
            <a:ext cx="857250" cy="438150"/>
          </a:xfrm>
          <a:prstGeom prst="rect">
            <a:avLst/>
          </a:prstGeom>
          <a:noFill/>
          <a:ln/>
        </p:spPr>
        <p:txBody>
          <a:bodyPr wrap="square" lIns="0" tIns="0" rIns="0" bIns="0" rtlCol="0" anchor="ctr">
            <a:normAutofit/>
          </a:bodyPr>
          <a:lstStyle/>
          <a:p>
            <a:pPr algn="r" indent="0" marL="0">
              <a:buNone/>
            </a:pPr>
            <a:r>
              <a:rPr lang="en-US" sz="1100" b="1" dirty="0">
                <a:solidFill>
                  <a:srgbClr val="16324F"/>
                </a:solidFill>
                <a:latin typeface="Aptos" pitchFamily="34" charset="0"/>
                <a:ea typeface="Aptos" pitchFamily="34" charset="-122"/>
                <a:cs typeface="Aptos" pitchFamily="34" charset="-120"/>
              </a:rPr>
              <a:t>7</a:t>
            </a:r>
            <a:endParaRPr lang="en-US" sz="1100" dirty="0"/>
          </a:p>
        </p:txBody>
      </p:sp>
      <p:sp>
        <p:nvSpPr>
          <p:cNvPr id="124" name="cadence-track-53-7"/>
          <p:cNvSpPr/>
          <p:nvPr/>
        </p:nvSpPr>
        <p:spPr>
          <a:xfrm>
            <a:off x="3981450" y="4410075"/>
            <a:ext cx="3143250" cy="133350"/>
          </a:xfrm>
          <a:prstGeom prst="roundRect">
            <a:avLst/>
          </a:prstGeom>
          <a:solidFill>
            <a:srgbClr val="F3F4F6"/>
          </a:solidFill>
          <a:ln w="12700">
            <a:solidFill>
              <a:srgbClr val="F3F4F6"/>
            </a:solidFill>
            <a:prstDash val="solid"/>
          </a:ln>
        </p:spPr>
      </p:sp>
      <p:sp>
        <p:nvSpPr>
          <p:cNvPr id="125" name="cadence-fill-53-7"/>
          <p:cNvSpPr/>
          <p:nvPr/>
        </p:nvSpPr>
        <p:spPr>
          <a:xfrm>
            <a:off x="3981450" y="4410075"/>
            <a:ext cx="952500" cy="133350"/>
          </a:xfrm>
          <a:prstGeom prst="roundRect">
            <a:avLst/>
          </a:prstGeom>
          <a:solidFill>
            <a:srgbClr val="274C78"/>
          </a:solidFill>
          <a:ln w="12700">
            <a:solidFill>
              <a:srgbClr val="274C78"/>
            </a:solidFill>
            <a:prstDash val="solid"/>
          </a:ln>
        </p:spPr>
      </p:sp>
      <p:sp>
        <p:nvSpPr>
          <p:cNvPr id="126" name="cadence-dot-53-7-1"/>
          <p:cNvSpPr/>
          <p:nvPr/>
        </p:nvSpPr>
        <p:spPr>
          <a:xfrm>
            <a:off x="7334250" y="4443413"/>
            <a:ext cx="66675" cy="66675"/>
          </a:xfrm>
          <a:prstGeom prst="ellipse">
            <a:avLst/>
          </a:prstGeom>
          <a:solidFill>
            <a:srgbClr val="274C78"/>
          </a:solidFill>
          <a:ln w="12700">
            <a:solidFill>
              <a:srgbClr val="274C78"/>
            </a:solidFill>
            <a:prstDash val="solid"/>
          </a:ln>
        </p:spPr>
      </p:sp>
      <p:sp>
        <p:nvSpPr>
          <p:cNvPr id="127" name="cadence-dot-53-7-2"/>
          <p:cNvSpPr/>
          <p:nvPr/>
        </p:nvSpPr>
        <p:spPr>
          <a:xfrm>
            <a:off x="7439025" y="4443413"/>
            <a:ext cx="66675" cy="66675"/>
          </a:xfrm>
          <a:prstGeom prst="ellipse">
            <a:avLst/>
          </a:prstGeom>
          <a:solidFill>
            <a:srgbClr val="274C78"/>
          </a:solidFill>
          <a:ln w="12700">
            <a:solidFill>
              <a:srgbClr val="274C78"/>
            </a:solidFill>
            <a:prstDash val="solid"/>
          </a:ln>
        </p:spPr>
      </p:sp>
      <p:sp>
        <p:nvSpPr>
          <p:cNvPr id="128" name="cadence-dot-53-7-3"/>
          <p:cNvSpPr/>
          <p:nvPr/>
        </p:nvSpPr>
        <p:spPr>
          <a:xfrm>
            <a:off x="7543800" y="4443413"/>
            <a:ext cx="66675" cy="66675"/>
          </a:xfrm>
          <a:prstGeom prst="ellipse">
            <a:avLst/>
          </a:prstGeom>
          <a:solidFill>
            <a:srgbClr val="274C78"/>
          </a:solidFill>
          <a:ln w="12700">
            <a:solidFill>
              <a:srgbClr val="274C78"/>
            </a:solidFill>
            <a:prstDash val="solid"/>
          </a:ln>
        </p:spPr>
      </p:sp>
      <p:sp>
        <p:nvSpPr>
          <p:cNvPr id="129" name="cadence-dot-53-7-4"/>
          <p:cNvSpPr/>
          <p:nvPr/>
        </p:nvSpPr>
        <p:spPr>
          <a:xfrm>
            <a:off x="7648575" y="4443413"/>
            <a:ext cx="66675" cy="66675"/>
          </a:xfrm>
          <a:prstGeom prst="ellipse">
            <a:avLst/>
          </a:prstGeom>
          <a:solidFill>
            <a:srgbClr val="274C78"/>
          </a:solidFill>
          <a:ln w="12700">
            <a:solidFill>
              <a:srgbClr val="274C78"/>
            </a:solidFill>
            <a:prstDash val="solid"/>
          </a:ln>
        </p:spPr>
      </p:sp>
      <p:sp>
        <p:nvSpPr>
          <p:cNvPr id="130" name="cadence-dot-53-7-5"/>
          <p:cNvSpPr/>
          <p:nvPr/>
        </p:nvSpPr>
        <p:spPr>
          <a:xfrm>
            <a:off x="7753350" y="4443413"/>
            <a:ext cx="66675" cy="66675"/>
          </a:xfrm>
          <a:prstGeom prst="ellipse">
            <a:avLst/>
          </a:prstGeom>
          <a:solidFill>
            <a:srgbClr val="274C78"/>
          </a:solidFill>
          <a:ln w="12700">
            <a:solidFill>
              <a:srgbClr val="274C78"/>
            </a:solidFill>
            <a:prstDash val="solid"/>
          </a:ln>
        </p:spPr>
      </p:sp>
      <p:sp>
        <p:nvSpPr>
          <p:cNvPr id="131" name="cadence-dot-53-7-6"/>
          <p:cNvSpPr/>
          <p:nvPr/>
        </p:nvSpPr>
        <p:spPr>
          <a:xfrm>
            <a:off x="7858125" y="4443413"/>
            <a:ext cx="66675" cy="66675"/>
          </a:xfrm>
          <a:prstGeom prst="ellipse">
            <a:avLst/>
          </a:prstGeom>
          <a:solidFill>
            <a:srgbClr val="E5E7EB"/>
          </a:solidFill>
          <a:ln w="12700">
            <a:solidFill>
              <a:srgbClr val="E5E7EB"/>
            </a:solidFill>
            <a:prstDash val="solid"/>
          </a:ln>
        </p:spPr>
      </p:sp>
      <p:sp>
        <p:nvSpPr>
          <p:cNvPr id="132" name="cadence-dot-53-7-7"/>
          <p:cNvSpPr/>
          <p:nvPr/>
        </p:nvSpPr>
        <p:spPr>
          <a:xfrm>
            <a:off x="7962900" y="4443413"/>
            <a:ext cx="66675" cy="66675"/>
          </a:xfrm>
          <a:prstGeom prst="ellipse">
            <a:avLst/>
          </a:prstGeom>
          <a:solidFill>
            <a:srgbClr val="E5E7EB"/>
          </a:solidFill>
          <a:ln w="12700">
            <a:solidFill>
              <a:srgbClr val="E5E7EB"/>
            </a:solidFill>
            <a:prstDash val="solid"/>
          </a:ln>
        </p:spPr>
      </p:sp>
      <p:sp>
        <p:nvSpPr>
          <p:cNvPr id="133" name="cadence-dot-53-7-8"/>
          <p:cNvSpPr/>
          <p:nvPr/>
        </p:nvSpPr>
        <p:spPr>
          <a:xfrm>
            <a:off x="8067675" y="4443413"/>
            <a:ext cx="66675" cy="66675"/>
          </a:xfrm>
          <a:prstGeom prst="ellipse">
            <a:avLst/>
          </a:prstGeom>
          <a:solidFill>
            <a:srgbClr val="E5E7EB"/>
          </a:solidFill>
          <a:ln w="12700">
            <a:solidFill>
              <a:srgbClr val="E5E7EB"/>
            </a:solidFill>
            <a:prstDash val="solid"/>
          </a:ln>
        </p:spPr>
      </p:sp>
      <p:sp>
        <p:nvSpPr>
          <p:cNvPr id="134" name="cadence-dot-53-7-9"/>
          <p:cNvSpPr/>
          <p:nvPr/>
        </p:nvSpPr>
        <p:spPr>
          <a:xfrm>
            <a:off x="8172450" y="4443413"/>
            <a:ext cx="66675" cy="66675"/>
          </a:xfrm>
          <a:prstGeom prst="ellipse">
            <a:avLst/>
          </a:prstGeom>
          <a:solidFill>
            <a:srgbClr val="E5E7EB"/>
          </a:solidFill>
          <a:ln w="12700">
            <a:solidFill>
              <a:srgbClr val="E5E7EB"/>
            </a:solidFill>
            <a:prstDash val="solid"/>
          </a:ln>
        </p:spPr>
      </p:sp>
      <p:sp>
        <p:nvSpPr>
          <p:cNvPr id="135" name="cadence-dot-53-7-10"/>
          <p:cNvSpPr/>
          <p:nvPr/>
        </p:nvSpPr>
        <p:spPr>
          <a:xfrm>
            <a:off x="8277225" y="4443413"/>
            <a:ext cx="66675" cy="66675"/>
          </a:xfrm>
          <a:prstGeom prst="ellipse">
            <a:avLst/>
          </a:prstGeom>
          <a:solidFill>
            <a:srgbClr val="E5E7EB"/>
          </a:solidFill>
          <a:ln w="12700">
            <a:solidFill>
              <a:srgbClr val="E5E7EB"/>
            </a:solidFill>
            <a:prstDash val="solid"/>
          </a:ln>
        </p:spPr>
      </p:sp>
      <p:sp>
        <p:nvSpPr>
          <p:cNvPr id="136" name="cadence-dot-53-7-11"/>
          <p:cNvSpPr/>
          <p:nvPr/>
        </p:nvSpPr>
        <p:spPr>
          <a:xfrm>
            <a:off x="8382000" y="4443413"/>
            <a:ext cx="66675" cy="66675"/>
          </a:xfrm>
          <a:prstGeom prst="ellipse">
            <a:avLst/>
          </a:prstGeom>
          <a:solidFill>
            <a:srgbClr val="E5E7EB"/>
          </a:solidFill>
          <a:ln w="12700">
            <a:solidFill>
              <a:srgbClr val="E5E7EB"/>
            </a:solidFill>
            <a:prstDash val="solid"/>
          </a:ln>
        </p:spPr>
      </p:sp>
      <p:sp>
        <p:nvSpPr>
          <p:cNvPr id="137" name="cadence-dot-53-7-12"/>
          <p:cNvSpPr/>
          <p:nvPr/>
        </p:nvSpPr>
        <p:spPr>
          <a:xfrm>
            <a:off x="8486775" y="4443413"/>
            <a:ext cx="66675" cy="66675"/>
          </a:xfrm>
          <a:prstGeom prst="ellipse">
            <a:avLst/>
          </a:prstGeom>
          <a:solidFill>
            <a:srgbClr val="E5E7EB"/>
          </a:solidFill>
          <a:ln w="12700">
            <a:solidFill>
              <a:srgbClr val="E5E7EB"/>
            </a:solidFill>
            <a:prstDash val="solid"/>
          </a:ln>
        </p:spPr>
      </p:sp>
      <p:sp>
        <p:nvSpPr>
          <p:cNvPr id="138" name="cadence-dot-53-7-13"/>
          <p:cNvSpPr/>
          <p:nvPr/>
        </p:nvSpPr>
        <p:spPr>
          <a:xfrm>
            <a:off x="8591550" y="4443413"/>
            <a:ext cx="66675" cy="66675"/>
          </a:xfrm>
          <a:prstGeom prst="ellipse">
            <a:avLst/>
          </a:prstGeom>
          <a:solidFill>
            <a:srgbClr val="E5E7EB"/>
          </a:solidFill>
          <a:ln w="12700">
            <a:solidFill>
              <a:srgbClr val="E5E7EB"/>
            </a:solidFill>
            <a:prstDash val="solid"/>
          </a:ln>
        </p:spPr>
      </p:sp>
      <p:sp>
        <p:nvSpPr>
          <p:cNvPr id="139" name="cadence-weeks-53-7"/>
          <p:cNvSpPr/>
          <p:nvPr/>
        </p:nvSpPr>
        <p:spPr>
          <a:xfrm>
            <a:off x="8772525" y="4257675"/>
            <a:ext cx="571500" cy="438150"/>
          </a:xfrm>
          <a:prstGeom prst="rect">
            <a:avLst/>
          </a:prstGeom>
          <a:noFill/>
          <a:ln/>
        </p:spPr>
        <p:txBody>
          <a:bodyPr wrap="square" lIns="0" tIns="0" rIns="0" bIns="0" rtlCol="0" anchor="ctr">
            <a:normAutofit/>
          </a:bodyPr>
          <a:lstStyle/>
          <a:p>
            <a:pPr algn="l" indent="0" marL="0">
              <a:buNone/>
            </a:pPr>
            <a:r>
              <a:rPr lang="en-US" sz="850" dirty="0">
                <a:solidFill>
                  <a:srgbClr val="6B7280"/>
                </a:solidFill>
                <a:latin typeface="Aptos" pitchFamily="34" charset="0"/>
                <a:ea typeface="Aptos" pitchFamily="34" charset="-122"/>
                <a:cs typeface="Aptos" pitchFamily="34" charset="-120"/>
              </a:rPr>
              <a:t>5</a:t>
            </a:r>
            <a:endParaRPr lang="en-US" sz="850" dirty="0"/>
          </a:p>
        </p:txBody>
      </p:sp>
      <p:sp>
        <p:nvSpPr>
          <p:cNvPr id="140" name="cadence-cadence-53-7"/>
          <p:cNvSpPr/>
          <p:nvPr/>
        </p:nvSpPr>
        <p:spPr>
          <a:xfrm>
            <a:off x="9810750" y="4257675"/>
            <a:ext cx="1390650" cy="438150"/>
          </a:xfrm>
          <a:prstGeom prst="rect">
            <a:avLst/>
          </a:prstGeom>
          <a:noFill/>
          <a:ln/>
        </p:spPr>
        <p:txBody>
          <a:bodyPr wrap="square" lIns="0" tIns="0" rIns="0" bIns="0" rtlCol="0" anchor="ctr">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Every other week</a:t>
            </a:r>
            <a:endParaRPr lang="en-US" sz="950" dirty="0"/>
          </a:p>
        </p:txBody>
      </p:sp>
      <p:sp>
        <p:nvSpPr>
          <p:cNvPr id="141" name="eyebrow-53"/>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Timing</a:t>
            </a:r>
            <a:endParaRPr lang="en-US" sz="1100" dirty="0"/>
          </a:p>
        </p:txBody>
      </p:sp>
      <p:sp>
        <p:nvSpPr>
          <p:cNvPr id="142" name="title-53"/>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Ongoing Cadence</a:t>
            </a:r>
            <a:endParaRPr lang="en-US" sz="2500" dirty="0"/>
          </a:p>
        </p:txBody>
      </p:sp>
      <p:sp>
        <p:nvSpPr>
          <p:cNvPr id="143" name="footer-rule-53"/>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44" name="footer-title-53"/>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145" name="footer-meta-53"/>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eyebrow-54"/>
          <p:cNvSpPr/>
          <p:nvPr/>
        </p:nvSpPr>
        <p:spPr>
          <a:xfrm>
            <a:off x="609600" y="381000"/>
            <a:ext cx="5143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9 — KPIs</a:t>
            </a:r>
            <a:endParaRPr lang="en-US" sz="1100" dirty="0"/>
          </a:p>
        </p:txBody>
      </p:sp>
      <p:sp>
        <p:nvSpPr>
          <p:cNvPr id="3" name="statement-rule-54"/>
          <p:cNvSpPr/>
          <p:nvPr/>
        </p:nvSpPr>
        <p:spPr>
          <a:xfrm>
            <a:off x="609600" y="914400"/>
            <a:ext cx="1238250" cy="57150"/>
          </a:xfrm>
          <a:prstGeom prst="rect">
            <a:avLst/>
          </a:prstGeom>
          <a:solidFill>
            <a:srgbClr val="274C78"/>
          </a:solidFill>
          <a:ln w="12700">
            <a:solidFill>
              <a:srgbClr val="FFFFFF">
                <a:alpha val="0"/>
              </a:srgbClr>
            </a:solidFill>
            <a:prstDash val="solid"/>
          </a:ln>
        </p:spPr>
      </p:sp>
      <p:sp>
        <p:nvSpPr>
          <p:cNvPr id="4" name="statement-54"/>
          <p:cNvSpPr/>
          <p:nvPr/>
        </p:nvSpPr>
        <p:spPr>
          <a:xfrm>
            <a:off x="609600" y="1200150"/>
            <a:ext cx="9810750" cy="1323975"/>
          </a:xfrm>
          <a:prstGeom prst="rect">
            <a:avLst/>
          </a:prstGeom>
          <a:noFill/>
          <a:ln/>
        </p:spPr>
        <p:txBody>
          <a:bodyPr wrap="square" lIns="0" tIns="0" rIns="0" bIns="0" rtlCol="0" anchor="t"/>
          <a:lstStyle/>
          <a:p>
            <a:pPr algn="l" indent="0" marL="0">
              <a:buNone/>
            </a:pPr>
            <a:r>
              <a:rPr lang="en-US" sz="4200" b="1" dirty="0">
                <a:solidFill>
                  <a:srgbClr val="16324F"/>
                </a:solidFill>
                <a:latin typeface="Aptos" pitchFamily="34" charset="0"/>
                <a:ea typeface="Aptos" pitchFamily="34" charset="-122"/>
                <a:cs typeface="Aptos" pitchFamily="34" charset="-120"/>
              </a:rPr>
              <a:t>Sales-accepted qualified demo requests</a:t>
            </a:r>
            <a:endParaRPr lang="en-US" sz="4200" dirty="0"/>
          </a:p>
        </p:txBody>
      </p:sp>
      <p:sp>
        <p:nvSpPr>
          <p:cNvPr id="5" name="statement-label-54"/>
          <p:cNvSpPr/>
          <p:nvPr/>
        </p:nvSpPr>
        <p:spPr>
          <a:xfrm>
            <a:off x="609600" y="2790825"/>
            <a:ext cx="8572500" cy="22860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PRIMARY GOAL METRIC</a:t>
            </a:r>
            <a:endParaRPr lang="en-US" sz="900" dirty="0"/>
          </a:p>
        </p:txBody>
      </p:sp>
      <p:sp>
        <p:nvSpPr>
          <p:cNvPr id="6" name="footer-rule-54"/>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7" name="footer-title-54"/>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8" name="footer-meta-54"/>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graphicFrame>
        <p:nvGraphicFramePr>
          <p:cNvPr id="2" name="table-55"/>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4305300"/>
        </p:xfrm>
        <a:graphic>
          <a:graphicData uri="http://schemas.openxmlformats.org/drawingml/2006/table">
            <a:tbl>
              <a:tblPr/>
              <a:tblGrid>
                <a:gridCol w="2019300"/>
                <a:gridCol w="8572500"/>
              </a:tblGrid>
              <a:tr h="419100">
                <a:tc>
                  <a:txBody>
                    <a:bodyPr/>
                    <a:lstStyle/>
                    <a:p>
                      <a:pPr indent="0" marL="0">
                        <a:buNone/>
                      </a:pPr>
                      <a:r>
                        <a:rPr lang="en-US" sz="1125" b="1" dirty="0">
                          <a:solidFill>
                            <a:srgbClr val="FFFFFF"/>
                          </a:solidFill>
                          <a:latin typeface="Aptos" pitchFamily="34" charset="0"/>
                          <a:ea typeface="Aptos" pitchFamily="34" charset="-122"/>
                          <a:cs typeface="Aptos" pitchFamily="34" charset="-120"/>
                        </a:rPr>
                        <a:t>Group</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KPIs</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828675">
                <a:tc>
                  <a:txBody>
                    <a:bodyPr/>
                    <a:lstStyle/>
                    <a:p>
                      <a:pPr indent="0" marL="0">
                        <a:buNone/>
                      </a:pPr>
                      <a:r>
                        <a:rPr lang="en-US" sz="1075" b="1" dirty="0">
                          <a:solidFill>
                            <a:srgbClr val="111827"/>
                          </a:solidFill>
                          <a:latin typeface="Aptos" pitchFamily="34" charset="0"/>
                          <a:ea typeface="Aptos" pitchFamily="34" charset="-122"/>
                          <a:cs typeface="Aptos" pitchFamily="34" charset="-120"/>
                        </a:rPr>
                        <a:t>Audience and message validation</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Validation sessions completed across the supplied personas.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Repeated problem-language patterns documented.</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Role-specific objections and proof needs confirmed.</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Diagnostic triggers and disqualification signals approved.</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Message revisions resulting from structured feedback.</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9715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Awareness and discoverability</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Qualified organic sessions.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Search impressions and clicks for workflow-intelligence and cross-system handoff topics.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Engaged visits to category and answer pages.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Target-account LinkedIn engagement.</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Checklist starts and completions.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Assisted diagnostic requests.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1114425">
                <a:tc>
                  <a:txBody>
                    <a:bodyPr/>
                    <a:lstStyle/>
                    <a:p>
                      <a:pPr indent="0" marL="0">
                        <a:buNone/>
                      </a:pPr>
                      <a:r>
                        <a:rPr lang="en-US" sz="1075" b="1" dirty="0">
                          <a:solidFill>
                            <a:srgbClr val="111827"/>
                          </a:solidFill>
                          <a:latin typeface="Aptos" pitchFamily="34" charset="0"/>
                          <a:ea typeface="Aptos" pitchFamily="34" charset="-122"/>
                          <a:cs typeface="Aptos" pitchFamily="34" charset="-120"/>
                        </a:rPr>
                        <a:t>Interest and consideration</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Platform and use-case page engagement.</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Return-visitor rate.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Integration-page engagement.</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Technical and operations guide usage.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ROI methodology interactions.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Multi-page and multi-role engagement within target accounts.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Progression to evaluation or diagnostic content.</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9715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Evaluation and trust</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Trust-center and security-content engagement.</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Evaluation scorecard usage.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Technical-review progression.</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Stakeholder participation in diagnostic planning.</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Documented objection resolution.</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Evaluation-to-booking progression.</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bl>
          </a:graphicData>
        </a:graphic>
      </p:graphicFrame>
      <p:sp>
        <p:nvSpPr>
          <p:cNvPr id="3" name="eyebrow-55"/>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9 — KPIs</a:t>
            </a:r>
            <a:endParaRPr lang="en-US" sz="1100" dirty="0"/>
          </a:p>
        </p:txBody>
      </p:sp>
      <p:sp>
        <p:nvSpPr>
          <p:cNvPr id="4" name="title-55"/>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KPI Groups</a:t>
            </a:r>
            <a:endParaRPr lang="en-US" sz="2500" dirty="0"/>
          </a:p>
        </p:txBody>
      </p:sp>
      <p:sp>
        <p:nvSpPr>
          <p:cNvPr id="5" name="footer-rule-55"/>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55"/>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7" name="footer-meta-55"/>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graphicFrame>
        <p:nvGraphicFramePr>
          <p:cNvPr id="2" name="table-56"/>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3219450"/>
        </p:xfrm>
        <a:graphic>
          <a:graphicData uri="http://schemas.openxmlformats.org/drawingml/2006/table">
            <a:tbl>
              <a:tblPr/>
              <a:tblGrid>
                <a:gridCol w="2019300"/>
                <a:gridCol w="8572500"/>
              </a:tblGrid>
              <a:tr h="419100">
                <a:tc>
                  <a:txBody>
                    <a:bodyPr/>
                    <a:lstStyle/>
                    <a:p>
                      <a:pPr indent="0" marL="0">
                        <a:buNone/>
                      </a:pPr>
                      <a:r>
                        <a:rPr lang="en-US" sz="1125" b="1" dirty="0">
                          <a:solidFill>
                            <a:srgbClr val="FFFFFF"/>
                          </a:solidFill>
                          <a:latin typeface="Aptos" pitchFamily="34" charset="0"/>
                          <a:ea typeface="Aptos" pitchFamily="34" charset="-122"/>
                          <a:cs typeface="Aptos" pitchFamily="34" charset="-120"/>
                        </a:rPr>
                        <a:t>Group</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KPIs</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1543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Conversion and sales handoff</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Qualified diagnostic and demo requests.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Sales-accepted request rate.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Landing-page conversion rate.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Form completion rate.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Booking rate.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Attendance rate.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Lead-routing success.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Median sales follow-up time.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Diagnostic-to-demo progression.</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Opportunity creation after stage definitions are approved.</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1257300">
                <a:tc>
                  <a:txBody>
                    <a:bodyPr/>
                    <a:lstStyle/>
                    <a:p>
                      <a:pPr indent="0" marL="0">
                        <a:buNone/>
                      </a:pPr>
                      <a:r>
                        <a:rPr lang="en-US" sz="1075" b="1" dirty="0">
                          <a:solidFill>
                            <a:srgbClr val="111827"/>
                          </a:solidFill>
                          <a:latin typeface="Aptos" pitchFamily="34" charset="0"/>
                          <a:ea typeface="Aptos" pitchFamily="34" charset="-122"/>
                          <a:cs typeface="Aptos" pitchFamily="34" charset="-120"/>
                        </a:rPr>
                        <a:t>Paid channel quality</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Qualified conversion rate by channel and message.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Sales-accepted request rate by channel.</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Search-term relevance.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Target-account engagement.</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Buying-committee role coverage.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Cost per sales-accepted request.</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Frequency and audience saturation.</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Landing-page quality by intent segment.</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bl>
          </a:graphicData>
        </a:graphic>
      </p:graphicFrame>
      <p:sp>
        <p:nvSpPr>
          <p:cNvPr id="3" name="eyebrow-56"/>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9 — KPIs</a:t>
            </a:r>
            <a:endParaRPr lang="en-US" sz="1100" dirty="0"/>
          </a:p>
        </p:txBody>
      </p:sp>
      <p:sp>
        <p:nvSpPr>
          <p:cNvPr id="4" name="title-56"/>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KPI Groups — Continued</a:t>
            </a:r>
            <a:endParaRPr lang="en-US" sz="2500" dirty="0"/>
          </a:p>
        </p:txBody>
      </p:sp>
      <p:sp>
        <p:nvSpPr>
          <p:cNvPr id="5" name="footer-rule-56"/>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56"/>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7" name="footer-meta-56"/>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graphicFrame>
        <p:nvGraphicFramePr>
          <p:cNvPr id="2" name="table-57"/>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2647950"/>
        </p:xfrm>
        <a:graphic>
          <a:graphicData uri="http://schemas.openxmlformats.org/drawingml/2006/table">
            <a:tbl>
              <a:tblPr/>
              <a:tblGrid>
                <a:gridCol w="2019300"/>
                <a:gridCol w="8572500"/>
              </a:tblGrid>
              <a:tr h="419100">
                <a:tc>
                  <a:txBody>
                    <a:bodyPr/>
                    <a:lstStyle/>
                    <a:p>
                      <a:pPr indent="0" marL="0">
                        <a:buNone/>
                      </a:pPr>
                      <a:r>
                        <a:rPr lang="en-US" sz="1125" b="1" dirty="0">
                          <a:solidFill>
                            <a:srgbClr val="FFFFFF"/>
                          </a:solidFill>
                          <a:latin typeface="Aptos" pitchFamily="34" charset="0"/>
                          <a:ea typeface="Aptos" pitchFamily="34" charset="-122"/>
                          <a:cs typeface="Aptos" pitchFamily="34" charset="-120"/>
                        </a:rPr>
                        <a:t>Group</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KPIs</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1114425">
                <a:tc>
                  <a:txBody>
                    <a:bodyPr/>
                    <a:lstStyle/>
                    <a:p>
                      <a:pPr indent="0" marL="0">
                        <a:buNone/>
                      </a:pPr>
                      <a:r>
                        <a:rPr lang="en-US" sz="1075" b="1" dirty="0">
                          <a:solidFill>
                            <a:srgbClr val="111827"/>
                          </a:solidFill>
                          <a:latin typeface="Aptos" pitchFamily="34" charset="0"/>
                          <a:ea typeface="Aptos" pitchFamily="34" charset="-122"/>
                          <a:cs typeface="Aptos" pitchFamily="34" charset="-120"/>
                        </a:rPr>
                        <a:t>Content operations and governance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Priority assets completed on schedule.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Percentage of high-risk claims with approved evidence.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Percentage of governed pages with owners and last-validated dates.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Review turnaround time.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Broken-link, schema, canonical, form, and tracking QA pass rate.</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Sales usage of enablement assets.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Content refreshes triggered by product or policy changes.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1114425">
                <a:tc>
                  <a:txBody>
                    <a:bodyPr/>
                    <a:lstStyle/>
                    <a:p>
                      <a:pPr indent="0" marL="0">
                        <a:buNone/>
                      </a:pPr>
                      <a:r>
                        <a:rPr lang="en-US" sz="1075" b="1" dirty="0">
                          <a:solidFill>
                            <a:srgbClr val="111827"/>
                          </a:solidFill>
                          <a:latin typeface="Aptos" pitchFamily="34" charset="0"/>
                          <a:ea typeface="Aptos" pitchFamily="34" charset="-122"/>
                          <a:cs typeface="Aptos" pitchFamily="34" charset="-120"/>
                        </a:rPr>
                        <a:t>Retention foundation</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Onboarding-template completion.</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Workflow baseline documentation.</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Action ownership recorded.</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Workflow review participation.</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Executive report delivery.</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Additional qualified workflows identified.</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Customer evidence requests completed with approval.</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bl>
          </a:graphicData>
        </a:graphic>
      </p:graphicFrame>
      <p:sp>
        <p:nvSpPr>
          <p:cNvPr id="3" name="eyebrow-57"/>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9 — KPIs</a:t>
            </a:r>
            <a:endParaRPr lang="en-US" sz="1100" dirty="0"/>
          </a:p>
        </p:txBody>
      </p:sp>
      <p:sp>
        <p:nvSpPr>
          <p:cNvPr id="4" name="title-57"/>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KPI Groups — Continued</a:t>
            </a:r>
            <a:endParaRPr lang="en-US" sz="2500" dirty="0"/>
          </a:p>
        </p:txBody>
      </p:sp>
      <p:sp>
        <p:nvSpPr>
          <p:cNvPr id="5" name="footer-rule-57"/>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57"/>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7" name="footer-meta-57"/>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graphicFrame>
        <p:nvGraphicFramePr>
          <p:cNvPr id="2" name="table-58"/>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2419350"/>
        </p:xfrm>
        <a:graphic>
          <a:graphicData uri="http://schemas.openxmlformats.org/drawingml/2006/table">
            <a:tbl>
              <a:tblPr/>
              <a:tblGrid>
                <a:gridCol w="2609850"/>
                <a:gridCol w="2609850"/>
                <a:gridCol w="2609850"/>
                <a:gridCol w="2762250"/>
              </a:tblGrid>
              <a:tr h="419100">
                <a:tc>
                  <a:txBody>
                    <a:bodyPr/>
                    <a:lstStyle/>
                    <a:p>
                      <a:pPr indent="0" marL="0">
                        <a:buNone/>
                      </a:pPr>
                      <a:r>
                        <a:rPr lang="en-US" sz="1075" b="1" dirty="0">
                          <a:solidFill>
                            <a:srgbClr val="FFFFFF"/>
                          </a:solidFill>
                          <a:latin typeface="Aptos" pitchFamily="34" charset="0"/>
                          <a:ea typeface="Aptos" pitchFamily="34" charset="-122"/>
                          <a:cs typeface="Aptos" pitchFamily="34" charset="-120"/>
                        </a:rPr>
                        <a:t>#</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Next step</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Owner</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Timing / status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1</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2</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3</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4</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5</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bl>
          </a:graphicData>
        </a:graphic>
      </p:graphicFrame>
      <p:sp>
        <p:nvSpPr>
          <p:cNvPr id="3" name="eyebrow-58"/>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10 — Next Steps · Editable placeholder</a:t>
            </a:r>
            <a:endParaRPr lang="en-US" sz="1100" dirty="0"/>
          </a:p>
        </p:txBody>
      </p:sp>
      <p:sp>
        <p:nvSpPr>
          <p:cNvPr id="4" name="title-58"/>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Next Steps</a:t>
            </a:r>
            <a:endParaRPr lang="en-US" sz="2500" dirty="0"/>
          </a:p>
        </p:txBody>
      </p:sp>
      <p:sp>
        <p:nvSpPr>
          <p:cNvPr id="5" name="footer-rule-58"/>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58"/>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7" name="footer-meta-58"/>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graphicFrame>
        <p:nvGraphicFramePr>
          <p:cNvPr id="2" name="table-6"/>
          <p:cNvGraphicFramePr>
            <a:graphicFrameLocks noGrp="1"/>
          </p:cNvGraphicFramePr>
          <p:nvPr>
            <p:extLst>
              <p:ext uri="{D42A27DB-BD31-4B8C-83A1-F6EECF244321}">
                <p14:modId xmlns:p14="http://schemas.microsoft.com/office/powerpoint/2010/main" val="1579011935"/>
              </p:ext>
            </p:extLst>
          </p:nvPr>
        </p:nvGraphicFramePr>
        <p:xfrm>
          <a:off x="609600" y="1704975"/>
          <a:ext cx="10591800" cy="3571875"/>
        </p:xfrm>
        <a:graphic>
          <a:graphicData uri="http://schemas.openxmlformats.org/drawingml/2006/table">
            <a:tbl>
              <a:tblPr/>
              <a:tblGrid>
                <a:gridCol w="1790700"/>
                <a:gridCol w="1162050"/>
                <a:gridCol w="5505450"/>
                <a:gridCol w="2133600"/>
              </a:tblGrid>
              <a:tr h="419100">
                <a:tc>
                  <a:txBody>
                    <a:bodyPr/>
                    <a:lstStyle/>
                    <a:p>
                      <a:pPr indent="0" marL="0">
                        <a:buNone/>
                      </a:pPr>
                      <a:r>
                        <a:rPr lang="en-US" sz="1075" b="1" dirty="0">
                          <a:solidFill>
                            <a:srgbClr val="FFFFFF"/>
                          </a:solidFill>
                          <a:latin typeface="Aptos" pitchFamily="34" charset="0"/>
                          <a:ea typeface="Aptos" pitchFamily="34" charset="-122"/>
                          <a:cs typeface="Aptos" pitchFamily="34" charset="-120"/>
                        </a:rPr>
                        <a:t>Alternative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Type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Relevance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Source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657225">
                <a:tc>
                  <a:txBody>
                    <a:bodyPr/>
                    <a:lstStyle/>
                    <a:p>
                      <a:pPr indent="0" marL="0">
                        <a:buNone/>
                      </a:pPr>
                      <a:r>
                        <a:rPr lang="en-US" sz="1025" b="1" dirty="0">
                          <a:solidFill>
                            <a:srgbClr val="111827"/>
                          </a:solidFill>
                          <a:latin typeface="Aptos" pitchFamily="34" charset="0"/>
                          <a:ea typeface="Aptos" pitchFamily="34" charset="-122"/>
                          <a:cs typeface="Aptos" pitchFamily="34" charset="-120"/>
                        </a:rPr>
                        <a:t>Celonis</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direct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Celonis is a major process-intelligence alternative for organizations seeking a cross-system operational view, process analysis, and improvement opportunities. Its enterprise-oriented digital-twin and process-intelligence positioning makes it especially relevant when a buyer expands the requirement beyond a lightweight mid-market deployment.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Celonis Platform | Industrialize Enterprise AI</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523875">
                <a:tc>
                  <a:txBody>
                    <a:bodyPr/>
                    <a:lstStyle/>
                    <a:p>
                      <a:pPr indent="0" marL="0">
                        <a:buNone/>
                      </a:pPr>
                      <a:r>
                        <a:rPr lang="en-US" sz="1025" b="1" dirty="0">
                          <a:solidFill>
                            <a:srgbClr val="111827"/>
                          </a:solidFill>
                          <a:latin typeface="Aptos" pitchFamily="34" charset="0"/>
                          <a:ea typeface="Aptos" pitchFamily="34" charset="-122"/>
                          <a:cs typeface="Aptos" pitchFamily="34" charset="-120"/>
                        </a:rPr>
                        <a:t>SAP Signavio Process Intelligence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direct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SAP Signavio offers process mining and transformation capabilities across SAP and non-SAP environments. It is a relevant alternative for buyers that want process analysis embedded in a broader process-management, governance, and transformation suite.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SAP Signavio Process Intelligence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657225">
                <a:tc>
                  <a:txBody>
                    <a:bodyPr/>
                    <a:lstStyle/>
                    <a:p>
                      <a:pPr indent="0" marL="0">
                        <a:buNone/>
                      </a:pPr>
                      <a:r>
                        <a:rPr lang="en-US" sz="1025" b="1" dirty="0">
                          <a:solidFill>
                            <a:srgbClr val="111827"/>
                          </a:solidFill>
                          <a:latin typeface="Aptos" pitchFamily="34" charset="0"/>
                          <a:ea typeface="Aptos" pitchFamily="34" charset="-122"/>
                          <a:cs typeface="Aptos" pitchFamily="34" charset="-120"/>
                        </a:rPr>
                        <a:t>Skan AI</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direct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Skan positions its platform around process and work intelligence, including process discovery and AI-oriented operational context. It overlaps with RelayOps where customers want to reconstruct how work occurs and identify improvement opportunities from observed work signals.</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Context Graph of Work and Agentic AI Platform | Skan AI</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657225">
                <a:tc>
                  <a:txBody>
                    <a:bodyPr/>
                    <a:lstStyle/>
                    <a:p>
                      <a:pPr indent="0" marL="0">
                        <a:buNone/>
                      </a:pPr>
                      <a:r>
                        <a:rPr lang="en-US" sz="1025" b="1" dirty="0">
                          <a:solidFill>
                            <a:srgbClr val="111827"/>
                          </a:solidFill>
                          <a:latin typeface="Aptos" pitchFamily="34" charset="0"/>
                          <a:ea typeface="Aptos" pitchFamily="34" charset="-122"/>
                          <a:cs typeface="Aptos" pitchFamily="34" charset="-120"/>
                        </a:rPr>
                        <a:t>Microsoft Power Automate Process Mining</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adjacent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Microsoft provides process and task mining within the Power Automate ecosystem to discover inefficiencies, visualize process maps, monitor KPIs, and identify automation opportunities. It is especially relevant in Microsoft-standardized accounts where the buyer prefers to extend an existing automation platform.</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Overview of process mining and task mining in Power Automate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657225">
                <a:tc>
                  <a:txBody>
                    <a:bodyPr/>
                    <a:lstStyle/>
                    <a:p>
                      <a:pPr indent="0" marL="0">
                        <a:buNone/>
                      </a:pPr>
                      <a:r>
                        <a:rPr lang="en-US" sz="1025" b="1" dirty="0">
                          <a:solidFill>
                            <a:srgbClr val="111827"/>
                          </a:solidFill>
                          <a:latin typeface="Aptos" pitchFamily="34" charset="0"/>
                          <a:ea typeface="Aptos" pitchFamily="34" charset="-122"/>
                          <a:cs typeface="Aptos" pitchFamily="34" charset="-120"/>
                        </a:rPr>
                        <a:t>Workato</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adjacent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Workato is principally an integration, orchestration, and workflow-automation platform rather than a neutral workflow-diagnosis product. It is relevant because buyers may prioritize connecting and automating processes before, or instead of, investing in a dedicated intelligence layer to decide what should change.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Workato Platform Features and Benefits | Workato</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bl>
          </a:graphicData>
        </a:graphic>
      </p:graphicFrame>
      <p:sp>
        <p:nvSpPr>
          <p:cNvPr id="3" name="eyebrow-6"/>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2 — Situation, Goals &amp; Core Assumptions</a:t>
            </a:r>
            <a:endParaRPr lang="en-US" sz="1100" dirty="0"/>
          </a:p>
        </p:txBody>
      </p:sp>
      <p:sp>
        <p:nvSpPr>
          <p:cNvPr id="4" name="title-6"/>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Competitive Landscape</a:t>
            </a:r>
            <a:endParaRPr lang="en-US" sz="2500" dirty="0"/>
          </a:p>
        </p:txBody>
      </p:sp>
      <p:sp>
        <p:nvSpPr>
          <p:cNvPr id="5" name="takeaway-bar-6"/>
          <p:cNvSpPr/>
          <p:nvPr/>
        </p:nvSpPr>
        <p:spPr>
          <a:xfrm>
            <a:off x="609600" y="1247775"/>
            <a:ext cx="76200" cy="323850"/>
          </a:xfrm>
          <a:prstGeom prst="rect">
            <a:avLst/>
          </a:prstGeom>
          <a:solidFill>
            <a:srgbClr val="274C78"/>
          </a:solidFill>
          <a:ln w="12700">
            <a:solidFill>
              <a:srgbClr val="FFFFFF">
                <a:alpha val="0"/>
              </a:srgbClr>
            </a:solidFill>
            <a:prstDash val="solid"/>
          </a:ln>
        </p:spPr>
      </p:sp>
      <p:sp>
        <p:nvSpPr>
          <p:cNvPr id="6" name="takeaway-6"/>
          <p:cNvSpPr/>
          <p:nvPr/>
        </p:nvSpPr>
        <p:spPr>
          <a:xfrm>
            <a:off x="838200" y="1247775"/>
            <a:ext cx="10363200" cy="323850"/>
          </a:xfrm>
          <a:prstGeom prst="rect">
            <a:avLst/>
          </a:prstGeom>
          <a:noFill/>
          <a:ln/>
        </p:spPr>
        <p:txBody>
          <a:bodyPr wrap="square" lIns="0" tIns="0" rIns="0" bIns="0" rtlCol="0" anchor="t">
            <a:normAutofit/>
          </a:bodyPr>
          <a:lstStyle/>
          <a:p>
            <a:pPr algn="l" indent="0" marL="0">
              <a:buNone/>
            </a:pPr>
            <a:r>
              <a:rPr lang="en-US" sz="1500" b="1" dirty="0">
                <a:solidFill>
                  <a:srgbClr val="274C78"/>
                </a:solidFill>
                <a:latin typeface="Aptos" pitchFamily="34" charset="0"/>
                <a:ea typeface="Aptos" pitchFamily="34" charset="-122"/>
                <a:cs typeface="Aptos" pitchFamily="34" charset="-120"/>
              </a:rPr>
              <a:t>RelayOps competes across several adjacent categories rather than against a single exact substitute.</a:t>
            </a:r>
            <a:endParaRPr lang="en-US" sz="1500" dirty="0"/>
          </a:p>
        </p:txBody>
      </p:sp>
      <p:sp>
        <p:nvSpPr>
          <p:cNvPr id="7" name="footer-rule-6"/>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8" name="footer-title-6"/>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9" name="footer-meta-6"/>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graphicFrame>
        <p:nvGraphicFramePr>
          <p:cNvPr id="2" name="table-7"/>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1733550"/>
        </p:xfrm>
        <a:graphic>
          <a:graphicData uri="http://schemas.openxmlformats.org/drawingml/2006/table">
            <a:tbl>
              <a:tblPr/>
              <a:tblGrid>
                <a:gridCol w="1790700"/>
                <a:gridCol w="1162050"/>
                <a:gridCol w="5505450"/>
                <a:gridCol w="2133600"/>
              </a:tblGrid>
              <a:tr h="419100">
                <a:tc>
                  <a:txBody>
                    <a:bodyPr/>
                    <a:lstStyle/>
                    <a:p>
                      <a:pPr indent="0" marL="0">
                        <a:buNone/>
                      </a:pPr>
                      <a:r>
                        <a:rPr lang="en-US" sz="1075" b="1" dirty="0">
                          <a:solidFill>
                            <a:srgbClr val="FFFFFF"/>
                          </a:solidFill>
                          <a:latin typeface="Aptos" pitchFamily="34" charset="0"/>
                          <a:ea typeface="Aptos" pitchFamily="34" charset="-122"/>
                          <a:cs typeface="Aptos" pitchFamily="34" charset="-120"/>
                        </a:rPr>
                        <a:t>Alternative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Type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Relevance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Source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657225">
                <a:tc>
                  <a:txBody>
                    <a:bodyPr/>
                    <a:lstStyle/>
                    <a:p>
                      <a:pPr indent="0" marL="0">
                        <a:buNone/>
                      </a:pPr>
                      <a:r>
                        <a:rPr lang="en-US" sz="1025" b="1" dirty="0">
                          <a:solidFill>
                            <a:srgbClr val="111827"/>
                          </a:solidFill>
                          <a:latin typeface="Aptos" pitchFamily="34" charset="0"/>
                          <a:ea typeface="Aptos" pitchFamily="34" charset="-122"/>
                          <a:cs typeface="Aptos" pitchFamily="34" charset="-120"/>
                        </a:rPr>
                        <a:t>Atlassian Jira reporting and dashboards</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adjacent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Jira reporting gives teams project- and delivery-level dashboards, reports, and real-time insights within a primary work-management system. It is a practical alternative when a buyer limits the problem to engineering or project work rather than cross-system handoffs involving CRM, collaboration, and service workflows.</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Make Data-Driven Decisions with Jira Reports | Atlassian</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657225">
                <a:tc>
                  <a:txBody>
                    <a:bodyPr/>
                    <a:lstStyle/>
                    <a:p>
                      <a:pPr indent="0" marL="0">
                        <a:buNone/>
                      </a:pPr>
                      <a:r>
                        <a:rPr lang="en-US" sz="1025" b="1" dirty="0">
                          <a:solidFill>
                            <a:srgbClr val="111827"/>
                          </a:solidFill>
                          <a:latin typeface="Aptos" pitchFamily="34" charset="0"/>
                          <a:ea typeface="Aptos" pitchFamily="34" charset="-122"/>
                          <a:cs typeface="Aptos" pitchFamily="34" charset="-120"/>
                        </a:rPr>
                        <a:t>Custom warehouse and BI build, often using Looker</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status quo</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A data team can combine application data, modeled metrics, dashboards, and alerts to reproduce portions of workflow reporting. This alternative is relevant because it offers flexibility and control, while RelayOps must demonstrate faster time to actionable handoff insight and lower ongoing operational burden.</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Looker for Business Intelligence | Google Cloud</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bl>
          </a:graphicData>
        </a:graphic>
      </p:graphicFrame>
      <p:sp>
        <p:nvSpPr>
          <p:cNvPr id="3" name="eyebrow-7"/>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2 — Situation, Goals &amp; Core Assumptions</a:t>
            </a:r>
            <a:endParaRPr lang="en-US" sz="1100" dirty="0"/>
          </a:p>
        </p:txBody>
      </p:sp>
      <p:sp>
        <p:nvSpPr>
          <p:cNvPr id="4" name="title-7"/>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Competitive Landscape — Continued</a:t>
            </a:r>
            <a:endParaRPr lang="en-US" sz="2500" dirty="0"/>
          </a:p>
        </p:txBody>
      </p:sp>
      <p:sp>
        <p:nvSpPr>
          <p:cNvPr id="5" name="footer-rule-7"/>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7"/>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7" name="footer-meta-7"/>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eyebrow-8"/>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3 — Targets &amp; Buyer Needs</a:t>
            </a:r>
            <a:endParaRPr lang="en-US" sz="1100" dirty="0"/>
          </a:p>
        </p:txBody>
      </p:sp>
      <p:sp>
        <p:nvSpPr>
          <p:cNvPr id="3" name="title-8"/>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Audience — General and Operations Leader for Scaling Business</a:t>
            </a:r>
            <a:endParaRPr lang="en-US" sz="2500" dirty="0"/>
          </a:p>
        </p:txBody>
      </p:sp>
      <p:sp>
        <p:nvSpPr>
          <p:cNvPr id="4" name="artifact-card-8"/>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8"/>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8"/>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 SEGMENTS</a:t>
            </a:r>
            <a:endParaRPr lang="en-US" sz="950" dirty="0"/>
          </a:p>
        </p:txBody>
      </p:sp>
      <p:sp>
        <p:nvSpPr>
          <p:cNvPr id="7" name="artifact-field-label-8-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GROUP</a:t>
            </a:r>
            <a:endParaRPr lang="en-US" sz="800" dirty="0"/>
          </a:p>
        </p:txBody>
      </p:sp>
      <p:sp>
        <p:nvSpPr>
          <p:cNvPr id="8" name="artifact-field-value-8-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Primary</a:t>
            </a:r>
            <a:endParaRPr lang="en-US" sz="975" dirty="0"/>
          </a:p>
        </p:txBody>
      </p:sp>
      <p:sp>
        <p:nvSpPr>
          <p:cNvPr id="9" name="artifact-field-label-8-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PRIORITY</a:t>
            </a:r>
            <a:endParaRPr lang="en-US" sz="800" dirty="0"/>
          </a:p>
        </p:txBody>
      </p:sp>
      <p:sp>
        <p:nvSpPr>
          <p:cNvPr id="10" name="artifact-pill-8-1-2-1"/>
          <p:cNvSpPr/>
          <p:nvPr/>
        </p:nvSpPr>
        <p:spPr>
          <a:xfrm>
            <a:off x="819150" y="2466975"/>
            <a:ext cx="628650" cy="228600"/>
          </a:xfrm>
          <a:prstGeom prst="roundRect">
            <a:avLst/>
          </a:prstGeom>
          <a:solidFill>
            <a:srgbClr val="274C78"/>
          </a:solidFill>
          <a:ln w="12700">
            <a:solidFill>
              <a:srgbClr val="274C78"/>
            </a:solidFill>
            <a:prstDash val="solid"/>
          </a:ln>
        </p:spPr>
      </p:sp>
      <p:sp>
        <p:nvSpPr>
          <p:cNvPr id="11" name="artifact-pill-8-1-2-1"/>
          <p:cNvSpPr/>
          <p:nvPr/>
        </p:nvSpPr>
        <p:spPr>
          <a:xfrm>
            <a:off x="819150" y="2466975"/>
            <a:ext cx="628650" cy="228600"/>
          </a:xfrm>
          <a:prstGeom prst="rect">
            <a:avLst/>
          </a:prstGeom>
          <a:noFill/>
          <a:ln/>
        </p:spPr>
        <p:txBody>
          <a:bodyPr wrap="square" lIns="76200" tIns="76200" rIns="76200" bIns="76200" rtlCol="0" anchor="ctr">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Primary</a:t>
            </a:r>
            <a:endParaRPr lang="en-US" sz="850" dirty="0"/>
          </a:p>
        </p:txBody>
      </p:sp>
      <p:sp>
        <p:nvSpPr>
          <p:cNvPr id="12" name="artifact-field-label-8-1-3"/>
          <p:cNvSpPr/>
          <p:nvPr/>
        </p:nvSpPr>
        <p:spPr>
          <a:xfrm>
            <a:off x="819150" y="28575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PAIN POINTS</a:t>
            </a:r>
            <a:endParaRPr lang="en-US" sz="800" dirty="0"/>
          </a:p>
        </p:txBody>
      </p:sp>
      <p:sp>
        <p:nvSpPr>
          <p:cNvPr id="13" name="artifact-bullet-list-8-1-3"/>
          <p:cNvSpPr/>
          <p:nvPr/>
        </p:nvSpPr>
        <p:spPr>
          <a:xfrm>
            <a:off x="819150" y="306705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Recurring escalations and missed commitments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Fragmented ownership across teams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Operational risk becoming visible too late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Difficulty quantifying improvement</a:t>
            </a:r>
            <a:endParaRPr lang="en-US" sz="925" dirty="0"/>
          </a:p>
        </p:txBody>
      </p:sp>
      <p:sp>
        <p:nvSpPr>
          <p:cNvPr id="14" name="artifact-field-label-8-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BUYING ROLE</a:t>
            </a:r>
            <a:endParaRPr lang="en-US" sz="800" dirty="0"/>
          </a:p>
        </p:txBody>
      </p:sp>
      <p:sp>
        <p:nvSpPr>
          <p:cNvPr id="15" name="artifact-pill-8-2-1-1"/>
          <p:cNvSpPr/>
          <p:nvPr/>
        </p:nvSpPr>
        <p:spPr>
          <a:xfrm>
            <a:off x="6115050" y="1952625"/>
            <a:ext cx="3486150" cy="228600"/>
          </a:xfrm>
          <a:prstGeom prst="roundRect">
            <a:avLst/>
          </a:prstGeom>
          <a:solidFill>
            <a:srgbClr val="EFF6FF"/>
          </a:solidFill>
          <a:ln w="12700">
            <a:solidFill>
              <a:srgbClr val="DBEAFE"/>
            </a:solidFill>
            <a:prstDash val="solid"/>
          </a:ln>
        </p:spPr>
      </p:sp>
      <p:sp>
        <p:nvSpPr>
          <p:cNvPr id="16" name="artifact-pill-8-2-1-1"/>
          <p:cNvSpPr/>
          <p:nvPr/>
        </p:nvSpPr>
        <p:spPr>
          <a:xfrm>
            <a:off x="6115050" y="1952625"/>
            <a:ext cx="34861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Executive operational sponsor and business-value approver</a:t>
            </a:r>
            <a:endParaRPr lang="en-US" sz="850" dirty="0"/>
          </a:p>
        </p:txBody>
      </p:sp>
      <p:sp>
        <p:nvSpPr>
          <p:cNvPr id="17" name="artifact-field-label-8-2-2"/>
          <p:cNvSpPr/>
          <p:nvPr/>
        </p:nvSpPr>
        <p:spPr>
          <a:xfrm>
            <a:off x="6115050" y="23431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NEEDS</a:t>
            </a:r>
            <a:endParaRPr lang="en-US" sz="800" dirty="0"/>
          </a:p>
        </p:txBody>
      </p:sp>
      <p:sp>
        <p:nvSpPr>
          <p:cNvPr id="18" name="artifact-pill-8-2-2-1"/>
          <p:cNvSpPr/>
          <p:nvPr/>
        </p:nvSpPr>
        <p:spPr>
          <a:xfrm>
            <a:off x="6115050" y="2552700"/>
            <a:ext cx="1771650" cy="228600"/>
          </a:xfrm>
          <a:prstGeom prst="roundRect">
            <a:avLst/>
          </a:prstGeom>
          <a:solidFill>
            <a:srgbClr val="EFF6FF"/>
          </a:solidFill>
          <a:ln w="12700">
            <a:solidFill>
              <a:srgbClr val="DBEAFE"/>
            </a:solidFill>
            <a:prstDash val="solid"/>
          </a:ln>
        </p:spPr>
      </p:sp>
      <p:sp>
        <p:nvSpPr>
          <p:cNvPr id="19" name="artifact-pill-8-2-2-1"/>
          <p:cNvSpPr/>
          <p:nvPr/>
        </p:nvSpPr>
        <p:spPr>
          <a:xfrm>
            <a:off x="6115050" y="2552700"/>
            <a:ext cx="17716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Cross-functional visibility</a:t>
            </a:r>
            <a:endParaRPr lang="en-US" sz="850" dirty="0"/>
          </a:p>
        </p:txBody>
      </p:sp>
      <p:sp>
        <p:nvSpPr>
          <p:cNvPr id="20" name="artifact-pill-8-2-2-2"/>
          <p:cNvSpPr/>
          <p:nvPr/>
        </p:nvSpPr>
        <p:spPr>
          <a:xfrm>
            <a:off x="7962900" y="2552700"/>
            <a:ext cx="1714500" cy="228600"/>
          </a:xfrm>
          <a:prstGeom prst="roundRect">
            <a:avLst/>
          </a:prstGeom>
          <a:solidFill>
            <a:srgbClr val="EFF6FF"/>
          </a:solidFill>
          <a:ln w="12700">
            <a:solidFill>
              <a:srgbClr val="DBEAFE"/>
            </a:solidFill>
            <a:prstDash val="solid"/>
          </a:ln>
        </p:spPr>
      </p:sp>
      <p:sp>
        <p:nvSpPr>
          <p:cNvPr id="21" name="artifact-pill-8-2-2-2"/>
          <p:cNvSpPr/>
          <p:nvPr/>
        </p:nvSpPr>
        <p:spPr>
          <a:xfrm>
            <a:off x="7962900" y="2552700"/>
            <a:ext cx="17145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Operational accountability</a:t>
            </a:r>
            <a:endParaRPr lang="en-US" sz="850" dirty="0"/>
          </a:p>
        </p:txBody>
      </p:sp>
      <p:sp>
        <p:nvSpPr>
          <p:cNvPr id="22" name="artifact-pill-8-2-2-3"/>
          <p:cNvSpPr/>
          <p:nvPr/>
        </p:nvSpPr>
        <p:spPr>
          <a:xfrm>
            <a:off x="6115050" y="2828925"/>
            <a:ext cx="1600200" cy="228600"/>
          </a:xfrm>
          <a:prstGeom prst="roundRect">
            <a:avLst/>
          </a:prstGeom>
          <a:solidFill>
            <a:srgbClr val="EFF6FF"/>
          </a:solidFill>
          <a:ln w="12700">
            <a:solidFill>
              <a:srgbClr val="DBEAFE"/>
            </a:solidFill>
            <a:prstDash val="solid"/>
          </a:ln>
        </p:spPr>
      </p:sp>
      <p:sp>
        <p:nvSpPr>
          <p:cNvPr id="23" name="artifact-pill-8-2-2-3"/>
          <p:cNvSpPr/>
          <p:nvPr/>
        </p:nvSpPr>
        <p:spPr>
          <a:xfrm>
            <a:off x="6115050" y="2828925"/>
            <a:ext cx="16002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Prioritized improvements</a:t>
            </a:r>
            <a:endParaRPr lang="en-US" sz="850" dirty="0"/>
          </a:p>
        </p:txBody>
      </p:sp>
      <p:sp>
        <p:nvSpPr>
          <p:cNvPr id="24" name="artifact-pill-8-2-2-4"/>
          <p:cNvSpPr/>
          <p:nvPr/>
        </p:nvSpPr>
        <p:spPr>
          <a:xfrm>
            <a:off x="7791450" y="2828925"/>
            <a:ext cx="2114550" cy="228600"/>
          </a:xfrm>
          <a:prstGeom prst="roundRect">
            <a:avLst/>
          </a:prstGeom>
          <a:solidFill>
            <a:srgbClr val="EFF6FF"/>
          </a:solidFill>
          <a:ln w="12700">
            <a:solidFill>
              <a:srgbClr val="DBEAFE"/>
            </a:solidFill>
            <a:prstDash val="solid"/>
          </a:ln>
        </p:spPr>
      </p:sp>
      <p:sp>
        <p:nvSpPr>
          <p:cNvPr id="25" name="artifact-pill-8-2-2-4"/>
          <p:cNvSpPr/>
          <p:nvPr/>
        </p:nvSpPr>
        <p:spPr>
          <a:xfrm>
            <a:off x="7791450" y="2828925"/>
            <a:ext cx="2114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Executive-level outcome reporting</a:t>
            </a:r>
            <a:endParaRPr lang="en-US" sz="850" dirty="0"/>
          </a:p>
        </p:txBody>
      </p:sp>
      <p:sp>
        <p:nvSpPr>
          <p:cNvPr id="26" name="footer-rule-8"/>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7" name="footer-title-8"/>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28" name="footer-meta-8"/>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eyebrow-9"/>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3 — Targets &amp; Buyer Needs</a:t>
            </a:r>
            <a:endParaRPr lang="en-US" sz="1100" dirty="0"/>
          </a:p>
        </p:txBody>
      </p:sp>
      <p:sp>
        <p:nvSpPr>
          <p:cNvPr id="3" name="title-9"/>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Audience — IT and Systems Operations Intelligence Manager</a:t>
            </a:r>
            <a:endParaRPr lang="en-US" sz="2500" dirty="0"/>
          </a:p>
        </p:txBody>
      </p:sp>
      <p:sp>
        <p:nvSpPr>
          <p:cNvPr id="4" name="artifact-card-9"/>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9"/>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9"/>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TARGET SEGMENTS</a:t>
            </a:r>
            <a:endParaRPr lang="en-US" sz="950" dirty="0"/>
          </a:p>
        </p:txBody>
      </p:sp>
      <p:sp>
        <p:nvSpPr>
          <p:cNvPr id="7" name="artifact-field-label-9-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GROUP</a:t>
            </a:r>
            <a:endParaRPr lang="en-US" sz="800" dirty="0"/>
          </a:p>
        </p:txBody>
      </p:sp>
      <p:sp>
        <p:nvSpPr>
          <p:cNvPr id="8" name="artifact-field-value-9-1-1"/>
          <p:cNvSpPr/>
          <p:nvPr/>
        </p:nvSpPr>
        <p:spPr>
          <a:xfrm>
            <a:off x="819150" y="1952625"/>
            <a:ext cx="48768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Primary</a:t>
            </a:r>
            <a:endParaRPr lang="en-US" sz="975" dirty="0"/>
          </a:p>
        </p:txBody>
      </p:sp>
      <p:sp>
        <p:nvSpPr>
          <p:cNvPr id="9" name="artifact-field-label-9-1-2"/>
          <p:cNvSpPr/>
          <p:nvPr/>
        </p:nvSpPr>
        <p:spPr>
          <a:xfrm>
            <a:off x="819150" y="225742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PRIORITY</a:t>
            </a:r>
            <a:endParaRPr lang="en-US" sz="800" dirty="0"/>
          </a:p>
        </p:txBody>
      </p:sp>
      <p:sp>
        <p:nvSpPr>
          <p:cNvPr id="10" name="artifact-pill-9-1-2-1"/>
          <p:cNvSpPr/>
          <p:nvPr/>
        </p:nvSpPr>
        <p:spPr>
          <a:xfrm>
            <a:off x="819150" y="2466975"/>
            <a:ext cx="628650" cy="228600"/>
          </a:xfrm>
          <a:prstGeom prst="roundRect">
            <a:avLst/>
          </a:prstGeom>
          <a:solidFill>
            <a:srgbClr val="274C78"/>
          </a:solidFill>
          <a:ln w="12700">
            <a:solidFill>
              <a:srgbClr val="274C78"/>
            </a:solidFill>
            <a:prstDash val="solid"/>
          </a:ln>
        </p:spPr>
      </p:sp>
      <p:sp>
        <p:nvSpPr>
          <p:cNvPr id="11" name="artifact-pill-9-1-2-1"/>
          <p:cNvSpPr/>
          <p:nvPr/>
        </p:nvSpPr>
        <p:spPr>
          <a:xfrm>
            <a:off x="819150" y="2466975"/>
            <a:ext cx="628650" cy="228600"/>
          </a:xfrm>
          <a:prstGeom prst="rect">
            <a:avLst/>
          </a:prstGeom>
          <a:noFill/>
          <a:ln/>
        </p:spPr>
        <p:txBody>
          <a:bodyPr wrap="square" lIns="76200" tIns="76200" rIns="76200" bIns="76200" rtlCol="0" anchor="ctr">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Primary</a:t>
            </a:r>
            <a:endParaRPr lang="en-US" sz="850" dirty="0"/>
          </a:p>
        </p:txBody>
      </p:sp>
      <p:sp>
        <p:nvSpPr>
          <p:cNvPr id="12" name="artifact-field-label-9-1-3"/>
          <p:cNvSpPr/>
          <p:nvPr/>
        </p:nvSpPr>
        <p:spPr>
          <a:xfrm>
            <a:off x="819150" y="28575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PAIN POINTS</a:t>
            </a:r>
            <a:endParaRPr lang="en-US" sz="800" dirty="0"/>
          </a:p>
        </p:txBody>
      </p:sp>
      <p:sp>
        <p:nvSpPr>
          <p:cNvPr id="13" name="artifact-bullet-list-9-1-3"/>
          <p:cNvSpPr/>
          <p:nvPr/>
        </p:nvSpPr>
        <p:spPr>
          <a:xfrm>
            <a:off x="819150" y="306705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Disconnected operational data</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Integration burden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Unexplained alerts or recommendations</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Pressure to support automation without reliable process visibility</a:t>
            </a:r>
            <a:endParaRPr lang="en-US" sz="925" dirty="0"/>
          </a:p>
        </p:txBody>
      </p:sp>
      <p:sp>
        <p:nvSpPr>
          <p:cNvPr id="14" name="artifact-field-label-9-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BUYING ROLE</a:t>
            </a:r>
            <a:endParaRPr lang="en-US" sz="800" dirty="0"/>
          </a:p>
        </p:txBody>
      </p:sp>
      <p:sp>
        <p:nvSpPr>
          <p:cNvPr id="15" name="artifact-pill-9-2-1-1"/>
          <p:cNvSpPr/>
          <p:nvPr/>
        </p:nvSpPr>
        <p:spPr>
          <a:xfrm>
            <a:off x="6115050" y="1952625"/>
            <a:ext cx="3028950" cy="228600"/>
          </a:xfrm>
          <a:prstGeom prst="roundRect">
            <a:avLst/>
          </a:prstGeom>
          <a:solidFill>
            <a:srgbClr val="EFF6FF"/>
          </a:solidFill>
          <a:ln w="12700">
            <a:solidFill>
              <a:srgbClr val="DBEAFE"/>
            </a:solidFill>
            <a:prstDash val="solid"/>
          </a:ln>
        </p:spPr>
      </p:sp>
      <p:sp>
        <p:nvSpPr>
          <p:cNvPr id="16" name="artifact-pill-9-2-1-1"/>
          <p:cNvSpPr/>
          <p:nvPr/>
        </p:nvSpPr>
        <p:spPr>
          <a:xfrm>
            <a:off x="6115050" y="1952625"/>
            <a:ext cx="30289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Technical evaluator and implementation gatekeeper</a:t>
            </a:r>
            <a:endParaRPr lang="en-US" sz="850" dirty="0"/>
          </a:p>
        </p:txBody>
      </p:sp>
      <p:sp>
        <p:nvSpPr>
          <p:cNvPr id="17" name="artifact-field-label-9-2-2"/>
          <p:cNvSpPr/>
          <p:nvPr/>
        </p:nvSpPr>
        <p:spPr>
          <a:xfrm>
            <a:off x="6115050" y="23431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NEEDS</a:t>
            </a:r>
            <a:endParaRPr lang="en-US" sz="800" dirty="0"/>
          </a:p>
        </p:txBody>
      </p:sp>
      <p:sp>
        <p:nvSpPr>
          <p:cNvPr id="18" name="artifact-pill-9-2-2-1"/>
          <p:cNvSpPr/>
          <p:nvPr/>
        </p:nvSpPr>
        <p:spPr>
          <a:xfrm>
            <a:off x="6115050" y="2552700"/>
            <a:ext cx="2400300" cy="228600"/>
          </a:xfrm>
          <a:prstGeom prst="roundRect">
            <a:avLst/>
          </a:prstGeom>
          <a:solidFill>
            <a:srgbClr val="EFF6FF"/>
          </a:solidFill>
          <a:ln w="12700">
            <a:solidFill>
              <a:srgbClr val="DBEAFE"/>
            </a:solidFill>
            <a:prstDash val="solid"/>
          </a:ln>
        </p:spPr>
      </p:sp>
      <p:sp>
        <p:nvSpPr>
          <p:cNvPr id="19" name="artifact-pill-9-2-2-1"/>
          <p:cNvSpPr/>
          <p:nvPr/>
        </p:nvSpPr>
        <p:spPr>
          <a:xfrm>
            <a:off x="6115050" y="2552700"/>
            <a:ext cx="24003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Clear connector and data-scope details</a:t>
            </a:r>
            <a:endParaRPr lang="en-US" sz="850" dirty="0"/>
          </a:p>
        </p:txBody>
      </p:sp>
      <p:sp>
        <p:nvSpPr>
          <p:cNvPr id="20" name="artifact-pill-9-2-2-2"/>
          <p:cNvSpPr/>
          <p:nvPr/>
        </p:nvSpPr>
        <p:spPr>
          <a:xfrm>
            <a:off x="8591550" y="2552700"/>
            <a:ext cx="1371600" cy="228600"/>
          </a:xfrm>
          <a:prstGeom prst="roundRect">
            <a:avLst/>
          </a:prstGeom>
          <a:solidFill>
            <a:srgbClr val="EFF6FF"/>
          </a:solidFill>
          <a:ln w="12700">
            <a:solidFill>
              <a:srgbClr val="DBEAFE"/>
            </a:solidFill>
            <a:prstDash val="solid"/>
          </a:ln>
        </p:spPr>
      </p:sp>
      <p:sp>
        <p:nvSpPr>
          <p:cNvPr id="21" name="artifact-pill-9-2-2-2"/>
          <p:cNvSpPr/>
          <p:nvPr/>
        </p:nvSpPr>
        <p:spPr>
          <a:xfrm>
            <a:off x="8591550" y="2552700"/>
            <a:ext cx="13716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Explainable analysis</a:t>
            </a:r>
            <a:endParaRPr lang="en-US" sz="850" dirty="0"/>
          </a:p>
        </p:txBody>
      </p:sp>
      <p:sp>
        <p:nvSpPr>
          <p:cNvPr id="22" name="artifact-pill-9-2-2-3"/>
          <p:cNvSpPr/>
          <p:nvPr/>
        </p:nvSpPr>
        <p:spPr>
          <a:xfrm>
            <a:off x="6115050" y="2828925"/>
            <a:ext cx="1943100" cy="228600"/>
          </a:xfrm>
          <a:prstGeom prst="roundRect">
            <a:avLst/>
          </a:prstGeom>
          <a:solidFill>
            <a:srgbClr val="EFF6FF"/>
          </a:solidFill>
          <a:ln w="12700">
            <a:solidFill>
              <a:srgbClr val="DBEAFE"/>
            </a:solidFill>
            <a:prstDash val="solid"/>
          </a:ln>
        </p:spPr>
      </p:sp>
      <p:sp>
        <p:nvSpPr>
          <p:cNvPr id="23" name="artifact-pill-9-2-2-3"/>
          <p:cNvSpPr/>
          <p:nvPr/>
        </p:nvSpPr>
        <p:spPr>
          <a:xfrm>
            <a:off x="6115050" y="2828925"/>
            <a:ext cx="19431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Governance and privacy clarity</a:t>
            </a:r>
            <a:endParaRPr lang="en-US" sz="850" dirty="0"/>
          </a:p>
        </p:txBody>
      </p:sp>
      <p:sp>
        <p:nvSpPr>
          <p:cNvPr id="24" name="artifact-pill-9-2-2-4"/>
          <p:cNvSpPr/>
          <p:nvPr/>
        </p:nvSpPr>
        <p:spPr>
          <a:xfrm>
            <a:off x="6115050" y="3105150"/>
            <a:ext cx="2971800" cy="228600"/>
          </a:xfrm>
          <a:prstGeom prst="roundRect">
            <a:avLst/>
          </a:prstGeom>
          <a:solidFill>
            <a:srgbClr val="EFF6FF"/>
          </a:solidFill>
          <a:ln w="12700">
            <a:solidFill>
              <a:srgbClr val="DBEAFE"/>
            </a:solidFill>
            <a:prstDash val="solid"/>
          </a:ln>
        </p:spPr>
      </p:sp>
      <p:sp>
        <p:nvSpPr>
          <p:cNvPr id="25" name="artifact-pill-9-2-2-4"/>
          <p:cNvSpPr/>
          <p:nvPr/>
        </p:nvSpPr>
        <p:spPr>
          <a:xfrm>
            <a:off x="6115050" y="3105150"/>
            <a:ext cx="29718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Compatibility with the existing tool environment</a:t>
            </a:r>
            <a:endParaRPr lang="en-US" sz="850" dirty="0"/>
          </a:p>
        </p:txBody>
      </p:sp>
      <p:sp>
        <p:nvSpPr>
          <p:cNvPr id="26" name="footer-rule-9"/>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7" name="footer-title-9"/>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Client Pitch Deck</a:t>
            </a:r>
            <a:endParaRPr lang="en-US" sz="900" dirty="0"/>
          </a:p>
        </p:txBody>
      </p:sp>
      <p:sp>
        <p:nvSpPr>
          <p:cNvPr id="28" name="footer-meta-9"/>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Client · Created 2026-08-10</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58</Slides>
  <Notes>58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58</vt:i4>
      </vt:variant>
    </vt:vector>
  </HeadingPairs>
  <TitlesOfParts>
    <vt:vector size="6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vector>
  </TitlesOfParts>
  <Company>AI x GTM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RelayOps GTM Launch — Client Pitch Deck</dc:title>
  <dc:subject>Client GTM pitch deck</dc:subject>
  <dc:creator>AI x GTM</dc:creator>
  <cp:lastModifiedBy>AI x GTM</cp:lastModifiedBy>
  <cp:revision>1</cp:revision>
  <dcterms:created xsi:type="dcterms:W3CDTF">2026-08-10T00:11:41Z</dcterms:created>
  <dcterms:modified xsi:type="dcterms:W3CDTF">2026-08-10T00:11:41Z</dcterms:modified>
</cp:coreProperties>
</file>