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project
-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
- product
- research:35e86b243afa
- research:8b5310c85996
- research:613f45f7cd64
- research:9867b36fc502
- research:b103aa21800b
- research:b74f5f2caffe
- research:5e2e9dfe024a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
- product
- research:35e86b243afa
- research:8b5310c85996
- research:613f45f7cd64
- research:9867b36fc502
- research:b103aa21800b
- research:b74f5f2caffe
- research:5e2e9dfe024a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persona:1
- persona:2
- persona:3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project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artifact:marketing_plan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artifact:target_segment_analysis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artifact:budget_draft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No external source references.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artifact:product_analysis
- product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artifact:product_analysis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product
- project
- artifact:target_segment_analysis
- research:659347ba3939
- research:fe5bfb362ab0
- research:caf740f5bb9b
- research:35e86b243afa
- research:8b5310c85996
- research:613f45f7cd64
- research:9867b36fc502
- research:b103aa21800b
- research:b74f5f2caffe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image" Target="../media/image-19-2.jpeg"/><Relationship Id="rId3" Type="http://schemas.openxmlformats.org/officeDocument/2006/relationships/image" Target="../media/image-19-3.jpe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late-band"/>
          <p:cNvSpPr/>
          <p:nvPr/>
        </p:nvSpPr>
        <p:spPr>
          <a:xfrm>
            <a:off x="0" y="0"/>
            <a:ext cx="12192000" cy="1352550"/>
          </a:xfrm>
          <a:prstGeom prst="rect">
            <a:avLst/>
          </a:prstGeom>
          <a:solidFill>
            <a:srgbClr val="16324F"/>
          </a:solidFill>
          <a:ln w="12700">
            <a:solidFill>
              <a:srgbClr val="FFFFFF">
                <a:alpha val="0"/>
              </a:srgbClr>
            </a:solidFill>
            <a:prstDash val="solid"/>
          </a:ln>
        </p:spPr>
      </p:sp>
      <p:sp>
        <p:nvSpPr>
          <p:cNvPr id="3" name="slate-title"/>
          <p:cNvSpPr/>
          <p:nvPr/>
        </p:nvSpPr>
        <p:spPr>
          <a:xfrm>
            <a:off x="609600" y="304800"/>
            <a:ext cx="10668000" cy="609600"/>
          </a:xfrm>
          <a:prstGeom prst="rect">
            <a:avLst/>
          </a:prstGeom>
          <a:noFill/>
          <a:ln/>
        </p:spPr>
        <p:txBody>
          <a:bodyPr wrap="square" lIns="0" tIns="0" rIns="0" bIns="0" rtlCol="0" anchor="t">
            <a:normAutofit/>
          </a:bodyPr>
          <a:lstStyle/>
          <a:p>
            <a:pPr algn="l" indent="0" marL="0">
              <a:buNone/>
            </a:pPr>
            <a:r>
              <a:rPr lang="en-US" sz="2500" b="1" dirty="0">
                <a:solidFill>
                  <a:srgbClr val="FFFFFF"/>
                </a:solidFill>
                <a:latin typeface="Aptos" pitchFamily="34" charset="0"/>
                <a:ea typeface="Aptos" pitchFamily="34" charset="-122"/>
                <a:cs typeface="Aptos" pitchFamily="34" charset="-120"/>
              </a:rPr>
              <a:t>RelayOps GTM Launch — Investor Pitch Deck</a:t>
            </a:r>
            <a:endParaRPr lang="en-US" sz="2500" dirty="0"/>
          </a:p>
        </p:txBody>
      </p:sp>
      <p:sp>
        <p:nvSpPr>
          <p:cNvPr id="4" name="slate-takeaway"/>
          <p:cNvSpPr/>
          <p:nvPr/>
        </p:nvSpPr>
        <p:spPr>
          <a:xfrm>
            <a:off x="609600" y="962025"/>
            <a:ext cx="10668000" cy="266700"/>
          </a:xfrm>
          <a:prstGeom prst="rect">
            <a:avLst/>
          </a:prstGeom>
          <a:noFill/>
          <a:ln/>
        </p:spPr>
        <p:txBody>
          <a:bodyPr wrap="square" lIns="0" tIns="0" rIns="0" bIns="0" rtlCol="0" anchor="t">
            <a:normAutofit/>
          </a:bodyPr>
          <a:lstStyle/>
          <a:p>
            <a:pPr algn="l" indent="0" marL="0">
              <a:buNone/>
            </a:pPr>
            <a:r>
              <a:rPr lang="en-US" sz="1200" dirty="0">
                <a:solidFill>
                  <a:srgbClr val="DBEAFE"/>
                </a:solidFill>
                <a:latin typeface="Aptos" pitchFamily="34" charset="0"/>
                <a:ea typeface="Aptos" pitchFamily="34" charset="-122"/>
                <a:cs typeface="Aptos" pitchFamily="34" charset="-120"/>
              </a:rPr>
              <a:t>A modular, source-backed pitch deck: select and reorder the audience-ready slides you need.</a:t>
            </a:r>
            <a:endParaRPr lang="en-US" sz="1200" dirty="0"/>
          </a:p>
        </p:txBody>
      </p:sp>
      <p:sp>
        <p:nvSpPr>
          <p:cNvPr id="5" name="slate-rule-1"/>
          <p:cNvSpPr/>
          <p:nvPr/>
        </p:nvSpPr>
        <p:spPr>
          <a:xfrm>
            <a:off x="609600" y="1628775"/>
            <a:ext cx="2428875" cy="47625"/>
          </a:xfrm>
          <a:prstGeom prst="rect">
            <a:avLst/>
          </a:prstGeom>
          <a:solidFill>
            <a:srgbClr val="274C78"/>
          </a:solidFill>
          <a:ln w="12700">
            <a:solidFill>
              <a:srgbClr val="FFFFFF">
                <a:alpha val="0"/>
              </a:srgbClr>
            </a:solidFill>
            <a:prstDash val="solid"/>
          </a:ln>
        </p:spPr>
      </p:sp>
      <p:sp>
        <p:nvSpPr>
          <p:cNvPr id="6" name="slate-panel-title-1"/>
          <p:cNvSpPr/>
          <p:nvPr/>
        </p:nvSpPr>
        <p:spPr>
          <a:xfrm>
            <a:off x="609600" y="1781175"/>
            <a:ext cx="2428875"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PROJECT</a:t>
            </a:r>
            <a:endParaRPr lang="en-US" sz="1050" dirty="0"/>
          </a:p>
        </p:txBody>
      </p:sp>
      <p:sp>
        <p:nvSpPr>
          <p:cNvPr id="7" name="slate-label-1-1"/>
          <p:cNvSpPr/>
          <p:nvPr/>
        </p:nvSpPr>
        <p:spPr>
          <a:xfrm>
            <a:off x="609600" y="21812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NAME</a:t>
            </a:r>
            <a:endParaRPr lang="en-US" sz="800" dirty="0"/>
          </a:p>
        </p:txBody>
      </p:sp>
      <p:sp>
        <p:nvSpPr>
          <p:cNvPr id="8" name="slate-value-1-1"/>
          <p:cNvSpPr/>
          <p:nvPr/>
        </p:nvSpPr>
        <p:spPr>
          <a:xfrm>
            <a:off x="609600" y="23526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GTM Launch</a:t>
            </a:r>
            <a:endParaRPr lang="en-US" sz="950" dirty="0"/>
          </a:p>
        </p:txBody>
      </p:sp>
      <p:sp>
        <p:nvSpPr>
          <p:cNvPr id="9" name="slate-label-1-2"/>
          <p:cNvSpPr/>
          <p:nvPr/>
        </p:nvSpPr>
        <p:spPr>
          <a:xfrm>
            <a:off x="609600" y="26384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CHANNEL</a:t>
            </a:r>
            <a:endParaRPr lang="en-US" sz="800" dirty="0"/>
          </a:p>
        </p:txBody>
      </p:sp>
      <p:sp>
        <p:nvSpPr>
          <p:cNvPr id="10" name="slate-value-1-2"/>
          <p:cNvSpPr/>
          <p:nvPr/>
        </p:nvSpPr>
        <p:spPr>
          <a:xfrm>
            <a:off x="609600" y="28098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B2B</a:t>
            </a:r>
            <a:endParaRPr lang="en-US" sz="950" dirty="0"/>
          </a:p>
        </p:txBody>
      </p:sp>
      <p:sp>
        <p:nvSpPr>
          <p:cNvPr id="11" name="slate-label-1-3"/>
          <p:cNvSpPr/>
          <p:nvPr/>
        </p:nvSpPr>
        <p:spPr>
          <a:xfrm>
            <a:off x="609600" y="30956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REGION</a:t>
            </a:r>
            <a:endParaRPr lang="en-US" sz="800" dirty="0"/>
          </a:p>
        </p:txBody>
      </p:sp>
      <p:sp>
        <p:nvSpPr>
          <p:cNvPr id="12" name="slate-value-1-3"/>
          <p:cNvSpPr/>
          <p:nvPr/>
        </p:nvSpPr>
        <p:spPr>
          <a:xfrm>
            <a:off x="609600" y="32670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US</a:t>
            </a:r>
            <a:endParaRPr lang="en-US" sz="950" dirty="0"/>
          </a:p>
        </p:txBody>
      </p:sp>
      <p:sp>
        <p:nvSpPr>
          <p:cNvPr id="13" name="slate-label-1-4"/>
          <p:cNvSpPr/>
          <p:nvPr/>
        </p:nvSpPr>
        <p:spPr>
          <a:xfrm>
            <a:off x="609600" y="35528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DECK TYPE</a:t>
            </a:r>
            <a:endParaRPr lang="en-US" sz="800" dirty="0"/>
          </a:p>
        </p:txBody>
      </p:sp>
      <p:sp>
        <p:nvSpPr>
          <p:cNvPr id="14" name="slate-value-1-4"/>
          <p:cNvSpPr/>
          <p:nvPr/>
        </p:nvSpPr>
        <p:spPr>
          <a:xfrm>
            <a:off x="609600" y="37242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Investor</a:t>
            </a:r>
            <a:endParaRPr lang="en-US" sz="950" dirty="0"/>
          </a:p>
        </p:txBody>
      </p:sp>
      <p:sp>
        <p:nvSpPr>
          <p:cNvPr id="15" name="slate-label-1-5"/>
          <p:cNvSpPr/>
          <p:nvPr/>
        </p:nvSpPr>
        <p:spPr>
          <a:xfrm>
            <a:off x="609600" y="4010025"/>
            <a:ext cx="2428875"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CREATED</a:t>
            </a:r>
            <a:endParaRPr lang="en-US" sz="800" dirty="0"/>
          </a:p>
        </p:txBody>
      </p:sp>
      <p:sp>
        <p:nvSpPr>
          <p:cNvPr id="16" name="slate-value-1-5"/>
          <p:cNvSpPr/>
          <p:nvPr/>
        </p:nvSpPr>
        <p:spPr>
          <a:xfrm>
            <a:off x="609600" y="4181475"/>
            <a:ext cx="2428875"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2026-08-10</a:t>
            </a:r>
            <a:endParaRPr lang="en-US" sz="950" dirty="0"/>
          </a:p>
        </p:txBody>
      </p:sp>
      <p:sp>
        <p:nvSpPr>
          <p:cNvPr id="17" name="slate-rule-2"/>
          <p:cNvSpPr/>
          <p:nvPr/>
        </p:nvSpPr>
        <p:spPr>
          <a:xfrm>
            <a:off x="3257550" y="1628775"/>
            <a:ext cx="3905250" cy="47625"/>
          </a:xfrm>
          <a:prstGeom prst="rect">
            <a:avLst/>
          </a:prstGeom>
          <a:solidFill>
            <a:srgbClr val="274C78"/>
          </a:solidFill>
          <a:ln w="12700">
            <a:solidFill>
              <a:srgbClr val="FFFFFF">
                <a:alpha val="0"/>
              </a:srgbClr>
            </a:solidFill>
            <a:prstDash val="solid"/>
          </a:ln>
        </p:spPr>
      </p:sp>
      <p:sp>
        <p:nvSpPr>
          <p:cNvPr id="18" name="slate-panel-title-2"/>
          <p:cNvSpPr/>
          <p:nvPr/>
        </p:nvSpPr>
        <p:spPr>
          <a:xfrm>
            <a:off x="3257550" y="1781175"/>
            <a:ext cx="3905250"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PRODUCT</a:t>
            </a:r>
            <a:endParaRPr lang="en-US" sz="1050" dirty="0"/>
          </a:p>
        </p:txBody>
      </p:sp>
      <p:sp>
        <p:nvSpPr>
          <p:cNvPr id="19" name="slate-label-2-1"/>
          <p:cNvSpPr/>
          <p:nvPr/>
        </p:nvSpPr>
        <p:spPr>
          <a:xfrm>
            <a:off x="3257550" y="21812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BRAND</a:t>
            </a:r>
            <a:endParaRPr lang="en-US" sz="800" dirty="0"/>
          </a:p>
        </p:txBody>
      </p:sp>
      <p:sp>
        <p:nvSpPr>
          <p:cNvPr id="20" name="slate-value-2-1"/>
          <p:cNvSpPr/>
          <p:nvPr/>
        </p:nvSpPr>
        <p:spPr>
          <a:xfrm>
            <a:off x="3257550" y="2352675"/>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a:t>
            </a:r>
            <a:endParaRPr lang="en-US" sz="950" dirty="0"/>
          </a:p>
        </p:txBody>
      </p:sp>
      <p:sp>
        <p:nvSpPr>
          <p:cNvPr id="21" name="slate-label-2-2"/>
          <p:cNvSpPr/>
          <p:nvPr/>
        </p:nvSpPr>
        <p:spPr>
          <a:xfrm>
            <a:off x="3257550" y="26384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NAME</a:t>
            </a:r>
            <a:endParaRPr lang="en-US" sz="800" dirty="0"/>
          </a:p>
        </p:txBody>
      </p:sp>
      <p:sp>
        <p:nvSpPr>
          <p:cNvPr id="22" name="slate-value-2-2"/>
          <p:cNvSpPr/>
          <p:nvPr/>
        </p:nvSpPr>
        <p:spPr>
          <a:xfrm>
            <a:off x="3257550" y="2809875"/>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Workflow Intelligence Platform</a:t>
            </a:r>
            <a:endParaRPr lang="en-US" sz="950" dirty="0"/>
          </a:p>
        </p:txBody>
      </p:sp>
      <p:sp>
        <p:nvSpPr>
          <p:cNvPr id="23" name="slate-label-2-3"/>
          <p:cNvSpPr/>
          <p:nvPr/>
        </p:nvSpPr>
        <p:spPr>
          <a:xfrm>
            <a:off x="3257550" y="3095625"/>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DESCRIPTION</a:t>
            </a:r>
            <a:endParaRPr lang="en-US" sz="800" dirty="0"/>
          </a:p>
        </p:txBody>
      </p:sp>
      <p:sp>
        <p:nvSpPr>
          <p:cNvPr id="24" name="slate-value-2-3"/>
          <p:cNvSpPr/>
          <p:nvPr/>
        </p:nvSpPr>
        <p:spPr>
          <a:xfrm>
            <a:off x="3257550" y="3267075"/>
            <a:ext cx="3905250" cy="314325"/>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RelayOps gives mid-market operations leaders a connected view of how work moves across teams and systems.</a:t>
            </a:r>
            <a:endParaRPr lang="en-US" sz="950" dirty="0"/>
          </a:p>
        </p:txBody>
      </p:sp>
      <p:sp>
        <p:nvSpPr>
          <p:cNvPr id="25" name="slate-label-2-4"/>
          <p:cNvSpPr/>
          <p:nvPr/>
        </p:nvSpPr>
        <p:spPr>
          <a:xfrm>
            <a:off x="3257550" y="3638550"/>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CATEGORY</a:t>
            </a:r>
            <a:endParaRPr lang="en-US" sz="800" dirty="0"/>
          </a:p>
        </p:txBody>
      </p:sp>
      <p:sp>
        <p:nvSpPr>
          <p:cNvPr id="26" name="slate-value-2-4"/>
          <p:cNvSpPr/>
          <p:nvPr/>
        </p:nvSpPr>
        <p:spPr>
          <a:xfrm>
            <a:off x="3257550" y="3810000"/>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Operations Intelligence Software</a:t>
            </a:r>
            <a:endParaRPr lang="en-US" sz="950" dirty="0"/>
          </a:p>
        </p:txBody>
      </p:sp>
      <p:sp>
        <p:nvSpPr>
          <p:cNvPr id="27" name="slate-label-2-5"/>
          <p:cNvSpPr/>
          <p:nvPr/>
        </p:nvSpPr>
        <p:spPr>
          <a:xfrm>
            <a:off x="3257550" y="4095750"/>
            <a:ext cx="3905250" cy="17145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TYPE</a:t>
            </a:r>
            <a:endParaRPr lang="en-US" sz="800" dirty="0"/>
          </a:p>
        </p:txBody>
      </p:sp>
      <p:sp>
        <p:nvSpPr>
          <p:cNvPr id="28" name="slate-value-2-5"/>
          <p:cNvSpPr/>
          <p:nvPr/>
        </p:nvSpPr>
        <p:spPr>
          <a:xfrm>
            <a:off x="3257550" y="4267200"/>
            <a:ext cx="3905250" cy="228600"/>
          </a:xfrm>
          <a:prstGeom prst="rect">
            <a:avLst/>
          </a:prstGeom>
          <a:noFill/>
          <a:ln/>
        </p:spPr>
        <p:txBody>
          <a:bodyPr wrap="square" lIns="0" tIns="0" rIns="0" bIns="0" rtlCol="0" anchor="t">
            <a:normAutofit/>
          </a:bodyPr>
          <a:lstStyle/>
          <a:p>
            <a:pPr algn="l" indent="0" marL="0">
              <a:buNone/>
            </a:pPr>
            <a:r>
              <a:rPr lang="en-US" sz="950" dirty="0">
                <a:solidFill>
                  <a:srgbClr val="111827"/>
                </a:solidFill>
                <a:latin typeface="Aptos" pitchFamily="34" charset="0"/>
                <a:ea typeface="Aptos" pitchFamily="34" charset="-122"/>
                <a:cs typeface="Aptos" pitchFamily="34" charset="-120"/>
              </a:rPr>
              <a:t>B2B SaaS</a:t>
            </a:r>
            <a:endParaRPr lang="en-US" sz="950" dirty="0"/>
          </a:p>
        </p:txBody>
      </p:sp>
      <p:sp>
        <p:nvSpPr>
          <p:cNvPr id="29" name="slate-rule-3"/>
          <p:cNvSpPr/>
          <p:nvPr/>
        </p:nvSpPr>
        <p:spPr>
          <a:xfrm>
            <a:off x="7381875" y="1628775"/>
            <a:ext cx="3819525" cy="47625"/>
          </a:xfrm>
          <a:prstGeom prst="rect">
            <a:avLst/>
          </a:prstGeom>
          <a:solidFill>
            <a:srgbClr val="F59E0B"/>
          </a:solidFill>
          <a:ln w="12700">
            <a:solidFill>
              <a:srgbClr val="FFFFFF">
                <a:alpha val="0"/>
              </a:srgbClr>
            </a:solidFill>
            <a:prstDash val="solid"/>
          </a:ln>
        </p:spPr>
      </p:sp>
      <p:sp>
        <p:nvSpPr>
          <p:cNvPr id="30" name="slate-panel-title-3"/>
          <p:cNvSpPr/>
          <p:nvPr/>
        </p:nvSpPr>
        <p:spPr>
          <a:xfrm>
            <a:off x="7381875" y="1781175"/>
            <a:ext cx="3819525" cy="266700"/>
          </a:xfrm>
          <a:prstGeom prst="rect">
            <a:avLst/>
          </a:prstGeom>
          <a:noFill/>
          <a:ln/>
        </p:spPr>
        <p:txBody>
          <a:bodyPr wrap="square" lIns="0" tIns="0" rIns="0" bIns="0" rtlCol="0" anchor="t">
            <a:normAutofit/>
          </a:bodyPr>
          <a:lstStyle/>
          <a:p>
            <a:pPr algn="l" indent="0" marL="0">
              <a:buNone/>
            </a:pPr>
            <a:r>
              <a:rPr lang="en-US" sz="1050" b="1" dirty="0">
                <a:solidFill>
                  <a:srgbClr val="274C78"/>
                </a:solidFill>
                <a:latin typeface="Aptos" pitchFamily="34" charset="0"/>
                <a:ea typeface="Aptos" pitchFamily="34" charset="-122"/>
                <a:cs typeface="Aptos" pitchFamily="34" charset="-120"/>
              </a:rPr>
              <a:t>HOW TO USE THIS SLIDE LIBRARY</a:t>
            </a:r>
            <a:endParaRPr lang="en-US" sz="1050" dirty="0"/>
          </a:p>
        </p:txBody>
      </p:sp>
      <p:sp>
        <p:nvSpPr>
          <p:cNvPr id="31" name="slate-instructions"/>
          <p:cNvSpPr/>
          <p:nvPr/>
        </p:nvSpPr>
        <p:spPr>
          <a:xfrm>
            <a:off x="7381875" y="2181225"/>
            <a:ext cx="3819525" cy="3971925"/>
          </a:xfrm>
          <a:prstGeom prst="rect">
            <a:avLst/>
          </a:prstGeom>
          <a:noFill/>
          <a:ln/>
        </p:spPr>
        <p:txBody>
          <a:bodyPr wrap="square" lIns="0" tIns="0" rIns="0" bIns="0" rtlCol="0" anchor="t"/>
          <a:lstStyle/>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This investor pitch deck is delivered as a modular slide library built from current GTM materials.</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Keep the slides that fit the presentation; delete, reorder, or combine the rest.</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Alternate audience, positioning, rollout, and targeting lenses are intentionally included.</a:t>
            </a:r>
            <a:endParaRPr lang="en-US" sz="1050" dirty="0"/>
          </a:p>
          <a:p>
            <a:pPr marL="127000" indent="-127000">
              <a:spcAft>
                <a:spcPts val="400"/>
              </a:spcAft>
              <a:buSzPct val="100000"/>
              <a:buChar char="•"/>
            </a:pPr>
            <a:r>
              <a:rPr lang="en-US" sz="1050" dirty="0">
                <a:solidFill>
                  <a:srgbClr val="4B5563"/>
                </a:solidFill>
                <a:latin typeface="Aptos" pitchFamily="34" charset="0"/>
                <a:ea typeface="Aptos" pitchFamily="34" charset="-122"/>
                <a:cs typeface="Aptos" pitchFamily="34" charset="-120"/>
              </a:rPr>
              <a:t>Page numbers are omitted so slide order remains flexible.</a:t>
            </a:r>
            <a:endParaRPr lang="en-US" sz="1050" dirty="0"/>
          </a:p>
          <a:p>
            <a:pPr marL="127000" indent="-127000">
              <a:buSzPct val="100000"/>
              <a:buChar char="•"/>
            </a:pPr>
            <a:r>
              <a:rPr lang="en-US" sz="1050" dirty="0">
                <a:solidFill>
                  <a:srgbClr val="4B5563"/>
                </a:solidFill>
                <a:latin typeface="Aptos" pitchFamily="34" charset="0"/>
                <a:ea typeface="Aptos" pitchFamily="34" charset="-122"/>
                <a:cs typeface="Aptos" pitchFamily="34" charset="-120"/>
              </a:rPr>
              <a:t>The deck is a snapshot; later source-material changes are not reflected automatically.</a:t>
            </a:r>
            <a:endParaRPr lang="en-US" sz="1050" dirty="0"/>
          </a:p>
        </p:txBody>
      </p:sp>
      <p:sp>
        <p:nvSpPr>
          <p:cNvPr id="32" name="footer-rule-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3" name="footer-title-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34" name="footer-meta-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eyebrow-1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3" name="title-1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Methodology &amp; Limitations</a:t>
            </a:r>
            <a:endParaRPr lang="en-US" sz="2500" dirty="0"/>
          </a:p>
        </p:txBody>
      </p:sp>
      <p:sp>
        <p:nvSpPr>
          <p:cNvPr id="4" name="bullet-list-10"/>
          <p:cNvSpPr/>
          <p:nvPr/>
        </p:nvSpPr>
        <p:spPr>
          <a:xfrm>
            <a:off x="609600" y="1304925"/>
            <a:ext cx="10591800" cy="4848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These are planning ranges, not an externally published category-market estimate and not a revenue forecast.</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The largest sensitivities are the actual count of firms running three supported systems, RelayOps's attainable ACV, security/data-integration friction, the share of firms with acute customer-facing handoff risk, and GTM capacity.</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The model explicitly excludes very small firms, single-system organizations, employee-surveillance use cases, organizations whose first requirement is broad ERP-centered process mining, consumer-only buyers, non-U.S. buyers, implementation/services revenue, and expansion revenue.</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Census data are lagged to 2022 and primarily provide a defensible employer-firm population denominator; they do not validate the product's integration-fit rate or purchase propensity.</a:t>
            </a:r>
            <a:endParaRPr lang="en-US" sz="1400" dirty="0"/>
          </a:p>
        </p:txBody>
      </p:sp>
      <p:sp>
        <p:nvSpPr>
          <p:cNvPr id="5" name="footer-rule-1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1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graphicFrame>
        <p:nvGraphicFramePr>
          <p:cNvPr id="2" name="table-11"/>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819400"/>
        </p:xfrm>
        <a:graphic>
          <a:graphicData uri="http://schemas.openxmlformats.org/drawingml/2006/table">
            <a:tbl>
              <a:tblPr/>
              <a:tblGrid>
                <a:gridCol w="2457450"/>
                <a:gridCol w="813435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Force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Implication</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Positive Demand Drivers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Mid-market organizations increasingly execute customer-facing workflows across collaboration, project-management, CRM, and reporting systems.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Operational Efficiency Pressure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Operations and finance leaders need to identify which process problems warrant intervention, not merely generate more activity reports.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AI and Automation Readiness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The expansion of enterprise AI and automation increases the value of reliable process context.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Negative Demand Pressures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Potential buyers may believe they can reproduce the analysis through BI dashboards, CRM reports, Jira analytics, spreadsheets, or periodic process workshops.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Privacy, Security, and Trust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Analysis of collaboration and work activity can trigger employee-monitoring concerns, legal review, and resistance from IT or human resources.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Buying Committee Dynamics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Operations leaders are the likely champions, but IT will evaluate data access and security, finance will test ROI assumptions, and functional leaders will question whether the findings reflect the realities of their workflows.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1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4" name="title-1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Forces &amp; Demand Drivers</a:t>
            </a:r>
            <a:endParaRPr lang="en-US" sz="2500" dirty="0"/>
          </a:p>
        </p:txBody>
      </p:sp>
      <p:sp>
        <p:nvSpPr>
          <p:cNvPr id="5" name="footer-rule-1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1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eyebrow-1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3" name="title-1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Emerging Trends &amp; Opportunities</a:t>
            </a:r>
            <a:endParaRPr lang="en-US" sz="2500" dirty="0"/>
          </a:p>
        </p:txBody>
      </p:sp>
      <p:sp>
        <p:nvSpPr>
          <p:cNvPr id="4" name="body-12"/>
          <p:cNvSpPr/>
          <p:nvPr/>
        </p:nvSpPr>
        <p:spPr>
          <a:xfrm>
            <a:off x="609600" y="1304925"/>
            <a:ext cx="10591800" cy="6381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RelayOps can capitalize on the convergence of process intelligence, workplace analytics, work graphs, and AI-assisted recommendations. The opportunity is not to match the breadth of enterprise incumbents, but to package the most valuable diagnostic and improvement capabilities into a faster, more approachable product for mid-market organizations.</a:t>
            </a:r>
            <a:endParaRPr lang="en-US" sz="1400" dirty="0"/>
          </a:p>
        </p:txBody>
      </p:sp>
      <p:sp>
        <p:nvSpPr>
          <p:cNvPr id="5" name="bullet-list-12"/>
          <p:cNvSpPr/>
          <p:nvPr/>
        </p:nvSpPr>
        <p:spPr>
          <a:xfrm>
            <a:off x="609600" y="2038350"/>
            <a:ext cx="10591800" cy="4114800"/>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Mid-Market Process Intelligence: Enterprise process-mining platforms commonly emphasize complex, data-intensive, end-to-end processes.</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Workflow Diagnostic as Entry Offer: The tailored diagnostic can become both the primary conversion asset and a repeatable product-led component of a sales-led motion.</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Closed-Loop Improvement: Many alternatives specialize in one stage of the improvement cycle: mapping, analytics, work management, automation, or consulting.</a:t>
            </a:r>
            <a:endParaRPr lang="en-US" sz="1400" dirty="0"/>
          </a:p>
        </p:txBody>
      </p:sp>
      <p:sp>
        <p:nvSpPr>
          <p:cNvPr id="6" name="footer-rule-1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1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8" name="footer-meta-1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eyebrow-1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3" name="title-1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Emerging Trends &amp; Opportunities — Continued</a:t>
            </a:r>
            <a:endParaRPr lang="en-US" sz="2500" dirty="0"/>
          </a:p>
        </p:txBody>
      </p:sp>
      <p:sp>
        <p:nvSpPr>
          <p:cNvPr id="4" name="bullet-list-13"/>
          <p:cNvSpPr/>
          <p:nvPr/>
        </p:nvSpPr>
        <p:spPr>
          <a:xfrm>
            <a:off x="609600" y="1304925"/>
            <a:ext cx="10591800" cy="4848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Handoff Risk Scoring: A proprietary handoff-risk model could become a defensible product asset if it combines multiple observable indicators such as time without ownership, repeated reassignment, mismatched statuses, unresolved dependencies, missing CRM follow-up, excessive escalation, or deviations from a normal workflow path.</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AI Recommendations with Governance: AI-generated recommendations are becoming common across analytics and work platforms, so recommendation quality and governance will matter more than the presence of AI itself.</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Benchmarking and Maturity Models: Once RelayOps accumulates sufficient consented and normalized data, it could offer anonymized benchmarks by workflow type, company size, or operating model.</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Ecosystem and Services Opportunity: Implementation partners, fractional operations leaders, revenue-operations consultants, and systems integrators could use RelayOps diagnostics to identify and validate improvement projects.</a:t>
            </a:r>
            <a:endParaRPr lang="en-US" sz="1400" dirty="0"/>
          </a:p>
        </p:txBody>
      </p:sp>
      <p:sp>
        <p:nvSpPr>
          <p:cNvPr id="5" name="footer-rule-1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1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graphicFrame>
        <p:nvGraphicFramePr>
          <p:cNvPr id="2" name="table-14"/>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3571875"/>
        </p:xfrm>
        <a:graphic>
          <a:graphicData uri="http://schemas.openxmlformats.org/drawingml/2006/table">
            <a:tbl>
              <a:tblPr/>
              <a:tblGrid>
                <a:gridCol w="1790700"/>
                <a:gridCol w="1162050"/>
                <a:gridCol w="5505450"/>
                <a:gridCol w="213360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Alternative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Type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Relevance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Source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Celonis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Celonis is a major process-intelligence alternative for organizations seeking a cross-system operational view, process analysis, and improvement opportunities. Its enterprise-oriented digital-twin and process-intelligence positioning makes it especially relevant when a buyer expands the requirement beyond a lightweight mid-market deployment.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Celonis Platform | Industrialize Enterprise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523875">
                <a:tc>
                  <a:txBody>
                    <a:bodyPr/>
                    <a:lstStyle/>
                    <a:p>
                      <a:pPr indent="0" marL="0">
                        <a:buNone/>
                      </a:pPr>
                      <a:r>
                        <a:rPr lang="en-US" sz="1025" b="1" dirty="0">
                          <a:solidFill>
                            <a:srgbClr val="111827"/>
                          </a:solidFill>
                          <a:latin typeface="Aptos" pitchFamily="34" charset="0"/>
                          <a:ea typeface="Aptos" pitchFamily="34" charset="-122"/>
                          <a:cs typeface="Aptos" pitchFamily="34" charset="-120"/>
                        </a:rPr>
                        <a:t>SAP Signavio Process Intelligence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SAP Signavio offers process mining and transformation capabilities across SAP and non-SAP environments. It is a relevant alternative for buyers that want process analysis embedded in a broader process-management, governance, and transformation suite.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SAP Signavio Process Intelligence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Skan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direct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Skan positions its platform around process and work intelligence, including process discovery and AI-oriented operational context. It overlaps with RelayOps where customers want to reconstruct how work occurs and identify improvement opportunities from observed work signals.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Context Graph of Work and Agentic AI Platform | Skan AI</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Microsoft Power Automate Process Mining</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Microsoft provides process and task mining within the Power Automate ecosystem to discover inefficiencies, visualize process maps, monitor KPIs, and identify automation opportunities. It is especially relevant in Microsoft-standardized accounts where the buyer prefers to extend an existing automation platform.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Overview of process mining and task mining in Power Automate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Workato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Workato is principally an integration, orchestration, and workflow-automation platform rather than a neutral workflow-diagnosis product. It is relevant because buyers may prioritize connecting and automating processes before, or instead of, investing in a dedicated intelligence layer to decide what should change.</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Workato Platform Features and Benefits | Workato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1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Competitive Landscape</a:t>
            </a:r>
            <a:endParaRPr lang="en-US" sz="1100" dirty="0"/>
          </a:p>
        </p:txBody>
      </p:sp>
      <p:sp>
        <p:nvSpPr>
          <p:cNvPr id="4" name="title-1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Competitive Landscape</a:t>
            </a:r>
            <a:endParaRPr lang="en-US" sz="2500" dirty="0"/>
          </a:p>
        </p:txBody>
      </p:sp>
      <p:sp>
        <p:nvSpPr>
          <p:cNvPr id="5" name="footer-rule-1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1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graphicFrame>
        <p:nvGraphicFramePr>
          <p:cNvPr id="2" name="table-15"/>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733550"/>
        </p:xfrm>
        <a:graphic>
          <a:graphicData uri="http://schemas.openxmlformats.org/drawingml/2006/table">
            <a:tbl>
              <a:tblPr/>
              <a:tblGrid>
                <a:gridCol w="1790700"/>
                <a:gridCol w="1162050"/>
                <a:gridCol w="5505450"/>
                <a:gridCol w="213360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Alternative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Type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Relevance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Source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Atlassian Jira reporting and dashboards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adjacent</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Jira reporting gives teams project- and delivery-level dashboards, reports, and real-time insights within a primary work-management system. It is a practical alternative when a buyer limits the problem to engineering or project work rather than cross-system handoffs involving CRM, collaboration, and service workflows.</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Make Data-Driven Decisions with Jira Reports | Atlassian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657225">
                <a:tc>
                  <a:txBody>
                    <a:bodyPr/>
                    <a:lstStyle/>
                    <a:p>
                      <a:pPr indent="0" marL="0">
                        <a:buNone/>
                      </a:pPr>
                      <a:r>
                        <a:rPr lang="en-US" sz="1025" b="1" dirty="0">
                          <a:solidFill>
                            <a:srgbClr val="111827"/>
                          </a:solidFill>
                          <a:latin typeface="Aptos" pitchFamily="34" charset="0"/>
                          <a:ea typeface="Aptos" pitchFamily="34" charset="-122"/>
                          <a:cs typeface="Aptos" pitchFamily="34" charset="-120"/>
                        </a:rPr>
                        <a:t>Custom warehouse and BI build, often using Looker</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status quo</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A data team can combine application data, modeled metrics, dashboards, and alerts to reproduce portions of workflow reporting. This alternative is relevant because it offers flexibility and control, while RelayOps must demonstrate faster time to actionable handoff insight and lower ongoing operational burden.</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25" dirty="0">
                          <a:solidFill>
                            <a:srgbClr val="4B5563"/>
                          </a:solidFill>
                          <a:latin typeface="Aptos" pitchFamily="34" charset="0"/>
                          <a:ea typeface="Aptos" pitchFamily="34" charset="-122"/>
                          <a:cs typeface="Aptos" pitchFamily="34" charset="-120"/>
                        </a:rPr>
                        <a:t>Looker for Business Intelligence | Google Cloud</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1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6 — Competitive Landscape</a:t>
            </a:r>
            <a:endParaRPr lang="en-US" sz="1100" dirty="0"/>
          </a:p>
        </p:txBody>
      </p:sp>
      <p:sp>
        <p:nvSpPr>
          <p:cNvPr id="4" name="title-1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Competitive Landscape — Continued</a:t>
            </a:r>
            <a:endParaRPr lang="en-US" sz="2500" dirty="0"/>
          </a:p>
        </p:txBody>
      </p:sp>
      <p:sp>
        <p:nvSpPr>
          <p:cNvPr id="5" name="footer-rule-1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1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eyebrow-1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7 — Differentiation</a:t>
            </a:r>
            <a:endParaRPr lang="en-US" sz="1100" dirty="0"/>
          </a:p>
        </p:txBody>
      </p:sp>
      <p:sp>
        <p:nvSpPr>
          <p:cNvPr id="3" name="title-1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 Neutral Intelligence Layer for the Handoffs That Other Tools Miss</a:t>
            </a:r>
            <a:endParaRPr lang="en-US" sz="2500" dirty="0"/>
          </a:p>
        </p:txBody>
      </p:sp>
      <p:sp>
        <p:nvSpPr>
          <p:cNvPr id="4" name="body-16"/>
          <p:cNvSpPr/>
          <p:nvPr/>
        </p:nvSpPr>
        <p:spPr>
          <a:xfrm>
            <a:off x="609600" y="1304925"/>
            <a:ext cx="10591800" cy="6381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RelayOps combines cross-system workflow reconstruction, prioritized risk detection, explainable recommendations, and intervention tracking for accessible mid-market deployment. Rather than replace systems of record or add another generic dashboard, RelayOps focuses on revealing where work breaks between the systems teams already use.</a:t>
            </a:r>
            <a:endParaRPr lang="en-US" sz="1400" dirty="0"/>
          </a:p>
        </p:txBody>
      </p:sp>
      <p:sp>
        <p:nvSpPr>
          <p:cNvPr id="5" name="bullet-list-16"/>
          <p:cNvSpPr/>
          <p:nvPr/>
        </p:nvSpPr>
        <p:spPr>
          <a:xfrm>
            <a:off x="609600" y="2038350"/>
            <a:ext cx="10591800" cy="4114800"/>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Unlike process mining, it is designed around accessible deployment and actionable cross-functional handoffs.</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Unlike workplace analytics, it centers workflow outcomes rather than employee behavior.</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Unlike work-management and automation tools, it remains neutral across systems and identifies what should change before automating it.</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Unlike BI or internal builds, it provides an opinionated operational data model built to move from signal to intervention.</a:t>
            </a:r>
            <a:endParaRPr lang="en-US" sz="1400" dirty="0"/>
          </a:p>
        </p:txBody>
      </p:sp>
      <p:sp>
        <p:nvSpPr>
          <p:cNvPr id="6" name="footer-rule-1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1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8" name="footer-meta-1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eyebrow-1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3" name="title-1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Marketing Objective</a:t>
            </a:r>
            <a:endParaRPr lang="en-US" sz="2500" dirty="0"/>
          </a:p>
        </p:txBody>
      </p:sp>
      <p:sp>
        <p:nvSpPr>
          <p:cNvPr id="4" name="artifact-card-1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17"/>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1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MARKETING OBJECTIVE</a:t>
            </a:r>
            <a:endParaRPr lang="en-US" sz="950" dirty="0"/>
          </a:p>
        </p:txBody>
      </p:sp>
      <p:sp>
        <p:nvSpPr>
          <p:cNvPr id="7" name="artifact-field-label-17-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MARKETING OBJECTIVE</a:t>
            </a:r>
            <a:endParaRPr lang="en-US" sz="800" dirty="0"/>
          </a:p>
        </p:txBody>
      </p:sp>
      <p:sp>
        <p:nvSpPr>
          <p:cNvPr id="8" name="artifact-field-value-17-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Define and validate the highest-value ICP, establish differentiated messaging, build a launch-ready marketing plan, pressure-test positioning through a virtual focus group, and execute a 90-day content program that drives qualified demo requests.</a:t>
            </a:r>
            <a:endParaRPr lang="en-US" sz="975" dirty="0"/>
          </a:p>
        </p:txBody>
      </p:sp>
      <p:sp>
        <p:nvSpPr>
          <p:cNvPr id="9" name="artifact-field-label-17-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COMMERCIAL GOALS</a:t>
            </a:r>
            <a:endParaRPr lang="en-US" sz="800" dirty="0"/>
          </a:p>
        </p:txBody>
      </p:sp>
      <p:sp>
        <p:nvSpPr>
          <p:cNvPr id="10" name="artifact-bullet-list-17-2-1"/>
          <p:cNvSpPr/>
          <p:nvPr/>
        </p:nvSpPr>
        <p:spPr>
          <a:xfrm>
            <a:off x="6115050" y="1952625"/>
            <a:ext cx="4876800" cy="6858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Generate qualified requests for a tailored workflow diagnostic and product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Identify which supplied persona, operational trigger, and use case produce the strongest sales-qualified response.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Create a measurable conversion path supporting the 30–90 day sales-led buying cycle.</a:t>
            </a:r>
            <a:endParaRPr lang="en-US" sz="925" dirty="0"/>
          </a:p>
        </p:txBody>
      </p:sp>
      <p:sp>
        <p:nvSpPr>
          <p:cNvPr id="11" name="footer-rule-1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2" name="footer-title-1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13" name="footer-meta-1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eyebrow-1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3" name="title-1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Target Segments</a:t>
            </a:r>
            <a:endParaRPr lang="en-US" sz="2500" dirty="0"/>
          </a:p>
        </p:txBody>
      </p:sp>
      <p:sp>
        <p:nvSpPr>
          <p:cNvPr id="4" name="body-18"/>
          <p:cNvSpPr/>
          <p:nvPr/>
        </p:nvSpPr>
        <p:spPr>
          <a:xfrm>
            <a:off x="609600" y="1304925"/>
            <a:ext cx="10591800" cy="1466850"/>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Primary ICP: United States-based mid-market B2B organizations with approximately 200-2,000 employees, multiple functional teams, material customer-facing handoffs, and meaningful use of at least three supported systems. High-potential vertical characteristics include complex sales-to-service transitions, recurring customer onboarding, project-based delivery, regulated or SLA-sensitive operations, and decentralized ownership. Priority champions include heads of operations, revenue operations, customer operations, business transformation, and chiefs of staff with an operational mandate. Strong buying signals include repeated escalations, missed SLAs, delayed onboarding, forecast leakage caused by internal dependencies, executive concern about accountability, planned automation initiatives, or an inability to explain cycle-time variance. Poor initial fits include very small organizations with informal workflows, companies operating primarily in one system, buyers seeking individual employee surveillance, and enterprises requiring broad ERP-centered process mining from the outset.</a:t>
            </a:r>
            <a:endParaRPr lang="en-US" sz="1400" dirty="0"/>
          </a:p>
        </p:txBody>
      </p:sp>
      <p:sp>
        <p:nvSpPr>
          <p:cNvPr id="5" name="footer-rule-1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1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1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eyebrow-1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3" name="title-1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Who We're Selling To</a:t>
            </a:r>
            <a:endParaRPr lang="en-US" sz="2500" dirty="0"/>
          </a:p>
        </p:txBody>
      </p:sp>
      <p:pic>
        <p:nvPicPr>
          <p:cNvPr id="4" name="person-headshot-19-1" descr="General and Operations Managers headshot placeholder">    </p:cNvPr>
          <p:cNvPicPr>
            <a:picLocks noChangeAspect="1"/>
          </p:cNvPicPr>
          <p:nvPr/>
        </p:nvPicPr>
        <p:blipFill>
          <a:blip r:embed="rId1"/>
          <a:stretch>
            <a:fillRect/>
          </a:stretch>
        </p:blipFill>
        <p:spPr>
          <a:xfrm>
            <a:off x="3238500" y="1362075"/>
            <a:ext cx="1028700" cy="1028700"/>
          </a:xfrm>
          <a:prstGeom prst="ellipse">
            <a:avLst/>
          </a:prstGeom>
        </p:spPr>
      </p:pic>
      <p:sp>
        <p:nvSpPr>
          <p:cNvPr id="5" name="person-portrait-border-19-1"/>
          <p:cNvSpPr/>
          <p:nvPr/>
        </p:nvSpPr>
        <p:spPr>
          <a:xfrm>
            <a:off x="3238500" y="1362075"/>
            <a:ext cx="1028700" cy="1028700"/>
          </a:xfrm>
          <a:prstGeom prst="ellipse">
            <a:avLst/>
          </a:prstGeom>
          <a:solidFill>
            <a:srgbClr val="FFFFFF">
              <a:alpha val="0"/>
            </a:srgbClr>
          </a:solidFill>
          <a:ln w="12700">
            <a:solidFill>
              <a:srgbClr val="DBEAFE"/>
            </a:solidFill>
            <a:prstDash val="solid"/>
          </a:ln>
        </p:spPr>
      </p:sp>
      <p:sp>
        <p:nvSpPr>
          <p:cNvPr id="6" name="person-name-19-1"/>
          <p:cNvSpPr/>
          <p:nvPr/>
        </p:nvSpPr>
        <p:spPr>
          <a:xfrm>
            <a:off x="2762250" y="2524125"/>
            <a:ext cx="1981200" cy="323850"/>
          </a:xfrm>
          <a:prstGeom prst="rect">
            <a:avLst/>
          </a:prstGeom>
          <a:noFill/>
          <a:ln/>
        </p:spPr>
        <p:txBody>
          <a:bodyPr wrap="square" lIns="0" tIns="0" rIns="0" bIns="0" rtlCol="0" anchor="t">
            <a:normAutofit/>
          </a:bodyPr>
          <a:lstStyle/>
          <a:p>
            <a:pPr algn="ctr" indent="0" marL="0">
              <a:buNone/>
            </a:pPr>
            <a:r>
              <a:rPr lang="en-US" sz="1150" b="1" dirty="0">
                <a:solidFill>
                  <a:srgbClr val="111827"/>
                </a:solidFill>
                <a:latin typeface="Aptos" pitchFamily="34" charset="0"/>
                <a:ea typeface="Aptos" pitchFamily="34" charset="-122"/>
                <a:cs typeface="Aptos" pitchFamily="34" charset="-120"/>
              </a:rPr>
              <a:t>General and Operations Leader for Scaling Business</a:t>
            </a:r>
            <a:endParaRPr lang="en-US" sz="1150" dirty="0"/>
          </a:p>
        </p:txBody>
      </p:sp>
      <p:sp>
        <p:nvSpPr>
          <p:cNvPr id="7" name="person-role-19-1"/>
          <p:cNvSpPr/>
          <p:nvPr/>
        </p:nvSpPr>
        <p:spPr>
          <a:xfrm>
            <a:off x="2762250" y="2990850"/>
            <a:ext cx="1981200" cy="247650"/>
          </a:xfrm>
          <a:prstGeom prst="rect">
            <a:avLst/>
          </a:prstGeom>
          <a:noFill/>
          <a:ln/>
        </p:spPr>
        <p:txBody>
          <a:bodyPr wrap="square" lIns="0" tIns="0" rIns="0" bIns="0" rtlCol="0" anchor="t">
            <a:normAutofit/>
          </a:bodyPr>
          <a:lstStyle/>
          <a:p>
            <a:pPr algn="ctr" indent="0" marL="0">
              <a:buNone/>
            </a:pPr>
            <a:r>
              <a:rPr lang="en-US" sz="850" b="1" dirty="0">
                <a:solidFill>
                  <a:srgbClr val="274C78"/>
                </a:solidFill>
                <a:latin typeface="Aptos" pitchFamily="34" charset="0"/>
                <a:ea typeface="Aptos" pitchFamily="34" charset="-122"/>
                <a:cs typeface="Aptos" pitchFamily="34" charset="-120"/>
              </a:rPr>
              <a:t>GENERAL AND OPERATIONS MANAGERS</a:t>
            </a:r>
            <a:endParaRPr lang="en-US" sz="850" dirty="0"/>
          </a:p>
        </p:txBody>
      </p:sp>
      <p:sp>
        <p:nvSpPr>
          <p:cNvPr id="8" name="person-attr-label-19-1-1"/>
          <p:cNvSpPr/>
          <p:nvPr/>
        </p:nvSpPr>
        <p:spPr>
          <a:xfrm>
            <a:off x="2800350" y="3314700"/>
            <a:ext cx="742950" cy="314325"/>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Level:</a:t>
            </a:r>
            <a:endParaRPr lang="en-US" sz="800" dirty="0"/>
          </a:p>
        </p:txBody>
      </p:sp>
      <p:sp>
        <p:nvSpPr>
          <p:cNvPr id="9" name="person-attr-value-19-1-1"/>
          <p:cNvSpPr/>
          <p:nvPr/>
        </p:nvSpPr>
        <p:spPr>
          <a:xfrm>
            <a:off x="3581400" y="3314700"/>
            <a:ext cx="1123950" cy="314325"/>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Executive</a:t>
            </a:r>
            <a:endParaRPr lang="en-US" sz="850" dirty="0"/>
          </a:p>
        </p:txBody>
      </p:sp>
      <p:sp>
        <p:nvSpPr>
          <p:cNvPr id="10" name="person-attr-label-19-1-2"/>
          <p:cNvSpPr/>
          <p:nvPr/>
        </p:nvSpPr>
        <p:spPr>
          <a:xfrm>
            <a:off x="2800350" y="3629025"/>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Department:</a:t>
            </a:r>
            <a:endParaRPr lang="en-US" sz="800" dirty="0"/>
          </a:p>
        </p:txBody>
      </p:sp>
      <p:sp>
        <p:nvSpPr>
          <p:cNvPr id="11" name="person-attr-value-19-1-2"/>
          <p:cNvSpPr/>
          <p:nvPr/>
        </p:nvSpPr>
        <p:spPr>
          <a:xfrm>
            <a:off x="3581400" y="3629025"/>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Operations</a:t>
            </a:r>
            <a:endParaRPr lang="en-US" sz="850" dirty="0"/>
          </a:p>
        </p:txBody>
      </p:sp>
      <p:sp>
        <p:nvSpPr>
          <p:cNvPr id="12" name="person-attr-label-19-1-3"/>
          <p:cNvSpPr/>
          <p:nvPr/>
        </p:nvSpPr>
        <p:spPr>
          <a:xfrm>
            <a:off x="2800350" y="3838575"/>
            <a:ext cx="742950" cy="447675"/>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Job:</a:t>
            </a:r>
            <a:endParaRPr lang="en-US" sz="800" dirty="0"/>
          </a:p>
        </p:txBody>
      </p:sp>
      <p:sp>
        <p:nvSpPr>
          <p:cNvPr id="13" name="person-attr-value-19-1-3"/>
          <p:cNvSpPr/>
          <p:nvPr/>
        </p:nvSpPr>
        <p:spPr>
          <a:xfrm>
            <a:off x="3581400" y="3838575"/>
            <a:ext cx="1123950" cy="447675"/>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General and Operations Managers</a:t>
            </a:r>
            <a:endParaRPr lang="en-US" sz="850" dirty="0"/>
          </a:p>
        </p:txBody>
      </p:sp>
      <p:sp>
        <p:nvSpPr>
          <p:cNvPr id="14" name="person-attr-label-19-1-4"/>
          <p:cNvSpPr/>
          <p:nvPr/>
        </p:nvSpPr>
        <p:spPr>
          <a:xfrm>
            <a:off x="2800350" y="428625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Company Type:</a:t>
            </a:r>
            <a:endParaRPr lang="en-US" sz="800" dirty="0"/>
          </a:p>
        </p:txBody>
      </p:sp>
      <p:sp>
        <p:nvSpPr>
          <p:cNvPr id="15" name="person-attr-value-19-1-4"/>
          <p:cNvSpPr/>
          <p:nvPr/>
        </p:nvSpPr>
        <p:spPr>
          <a:xfrm>
            <a:off x="3581400" y="428625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Any</a:t>
            </a:r>
            <a:endParaRPr lang="en-US" sz="850" dirty="0"/>
          </a:p>
        </p:txBody>
      </p:sp>
      <p:sp>
        <p:nvSpPr>
          <p:cNvPr id="16" name="person-attr-label-19-1-5"/>
          <p:cNvSpPr/>
          <p:nvPr/>
        </p:nvSpPr>
        <p:spPr>
          <a:xfrm>
            <a:off x="2800350" y="449580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Role:</a:t>
            </a:r>
            <a:endParaRPr lang="en-US" sz="800" dirty="0"/>
          </a:p>
        </p:txBody>
      </p:sp>
      <p:sp>
        <p:nvSpPr>
          <p:cNvPr id="17" name="person-attr-value-19-1-5"/>
          <p:cNvSpPr/>
          <p:nvPr/>
        </p:nvSpPr>
        <p:spPr>
          <a:xfrm>
            <a:off x="3581400" y="449580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Decider</a:t>
            </a:r>
            <a:endParaRPr lang="en-US" sz="850" dirty="0"/>
          </a:p>
        </p:txBody>
      </p:sp>
      <p:sp>
        <p:nvSpPr>
          <p:cNvPr id="18" name="person-attr-label-19-1-6"/>
          <p:cNvSpPr/>
          <p:nvPr/>
        </p:nvSpPr>
        <p:spPr>
          <a:xfrm>
            <a:off x="2800350" y="470535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Region:</a:t>
            </a:r>
            <a:endParaRPr lang="en-US" sz="800" dirty="0"/>
          </a:p>
        </p:txBody>
      </p:sp>
      <p:sp>
        <p:nvSpPr>
          <p:cNvPr id="19" name="person-attr-value-19-1-6"/>
          <p:cNvSpPr/>
          <p:nvPr/>
        </p:nvSpPr>
        <p:spPr>
          <a:xfrm>
            <a:off x="3581400" y="470535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US</a:t>
            </a:r>
            <a:endParaRPr lang="en-US" sz="850" dirty="0"/>
          </a:p>
        </p:txBody>
      </p:sp>
      <p:pic>
        <p:nvPicPr>
          <p:cNvPr id="20" name="person-headshot-19-2" descr="Computer and Information Systems Managers headshot placeholder">    </p:cNvPr>
          <p:cNvPicPr>
            <a:picLocks noChangeAspect="1"/>
          </p:cNvPicPr>
          <p:nvPr/>
        </p:nvPicPr>
        <p:blipFill>
          <a:blip r:embed="rId2"/>
          <a:stretch>
            <a:fillRect/>
          </a:stretch>
        </p:blipFill>
        <p:spPr>
          <a:xfrm>
            <a:off x="5391150" y="1362075"/>
            <a:ext cx="1028700" cy="1028700"/>
          </a:xfrm>
          <a:prstGeom prst="ellipse">
            <a:avLst/>
          </a:prstGeom>
        </p:spPr>
      </p:pic>
      <p:sp>
        <p:nvSpPr>
          <p:cNvPr id="21" name="person-portrait-border-19-2"/>
          <p:cNvSpPr/>
          <p:nvPr/>
        </p:nvSpPr>
        <p:spPr>
          <a:xfrm>
            <a:off x="5391150" y="1362075"/>
            <a:ext cx="1028700" cy="1028700"/>
          </a:xfrm>
          <a:prstGeom prst="ellipse">
            <a:avLst/>
          </a:prstGeom>
          <a:solidFill>
            <a:srgbClr val="FFFFFF">
              <a:alpha val="0"/>
            </a:srgbClr>
          </a:solidFill>
          <a:ln w="12700">
            <a:solidFill>
              <a:srgbClr val="DBEAFE"/>
            </a:solidFill>
            <a:prstDash val="solid"/>
          </a:ln>
        </p:spPr>
      </p:sp>
      <p:sp>
        <p:nvSpPr>
          <p:cNvPr id="22" name="person-name-19-2"/>
          <p:cNvSpPr/>
          <p:nvPr/>
        </p:nvSpPr>
        <p:spPr>
          <a:xfrm>
            <a:off x="4914900" y="2524125"/>
            <a:ext cx="1981200" cy="323850"/>
          </a:xfrm>
          <a:prstGeom prst="rect">
            <a:avLst/>
          </a:prstGeom>
          <a:noFill/>
          <a:ln/>
        </p:spPr>
        <p:txBody>
          <a:bodyPr wrap="square" lIns="0" tIns="0" rIns="0" bIns="0" rtlCol="0" anchor="t">
            <a:normAutofit/>
          </a:bodyPr>
          <a:lstStyle/>
          <a:p>
            <a:pPr algn="ctr" indent="0" marL="0">
              <a:buNone/>
            </a:pPr>
            <a:r>
              <a:rPr lang="en-US" sz="1150" b="1" dirty="0">
                <a:solidFill>
                  <a:srgbClr val="111827"/>
                </a:solidFill>
                <a:latin typeface="Aptos" pitchFamily="34" charset="0"/>
                <a:ea typeface="Aptos" pitchFamily="34" charset="-122"/>
                <a:cs typeface="Aptos" pitchFamily="34" charset="-120"/>
              </a:rPr>
              <a:t>IT and Systems Operations Intelligence Manager</a:t>
            </a:r>
            <a:endParaRPr lang="en-US" sz="1150" dirty="0"/>
          </a:p>
        </p:txBody>
      </p:sp>
      <p:sp>
        <p:nvSpPr>
          <p:cNvPr id="23" name="person-role-19-2"/>
          <p:cNvSpPr/>
          <p:nvPr/>
        </p:nvSpPr>
        <p:spPr>
          <a:xfrm>
            <a:off x="4914900" y="2990850"/>
            <a:ext cx="1981200" cy="247650"/>
          </a:xfrm>
          <a:prstGeom prst="rect">
            <a:avLst/>
          </a:prstGeom>
          <a:noFill/>
          <a:ln/>
        </p:spPr>
        <p:txBody>
          <a:bodyPr wrap="square" lIns="0" tIns="0" rIns="0" bIns="0" rtlCol="0" anchor="t">
            <a:normAutofit/>
          </a:bodyPr>
          <a:lstStyle/>
          <a:p>
            <a:pPr algn="ctr" indent="0" marL="0">
              <a:buNone/>
            </a:pPr>
            <a:r>
              <a:rPr lang="en-US" sz="850" b="1" dirty="0">
                <a:solidFill>
                  <a:srgbClr val="274C78"/>
                </a:solidFill>
                <a:latin typeface="Aptos" pitchFamily="34" charset="0"/>
                <a:ea typeface="Aptos" pitchFamily="34" charset="-122"/>
                <a:cs typeface="Aptos" pitchFamily="34" charset="-120"/>
              </a:rPr>
              <a:t>COMPUTER AND INFORMATION SYSTEMS MANAGERS</a:t>
            </a:r>
            <a:endParaRPr lang="en-US" sz="850" dirty="0"/>
          </a:p>
        </p:txBody>
      </p:sp>
      <p:sp>
        <p:nvSpPr>
          <p:cNvPr id="24" name="person-attr-label-19-2-1"/>
          <p:cNvSpPr/>
          <p:nvPr/>
        </p:nvSpPr>
        <p:spPr>
          <a:xfrm>
            <a:off x="4953000" y="3314700"/>
            <a:ext cx="742950" cy="314325"/>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Level:</a:t>
            </a:r>
            <a:endParaRPr lang="en-US" sz="800" dirty="0"/>
          </a:p>
        </p:txBody>
      </p:sp>
      <p:sp>
        <p:nvSpPr>
          <p:cNvPr id="25" name="person-attr-value-19-2-1"/>
          <p:cNvSpPr/>
          <p:nvPr/>
        </p:nvSpPr>
        <p:spPr>
          <a:xfrm>
            <a:off x="5734050" y="3314700"/>
            <a:ext cx="1123950" cy="314325"/>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Manager Senior Manager</a:t>
            </a:r>
            <a:endParaRPr lang="en-US" sz="850" dirty="0"/>
          </a:p>
        </p:txBody>
      </p:sp>
      <p:sp>
        <p:nvSpPr>
          <p:cNvPr id="26" name="person-attr-label-19-2-2"/>
          <p:cNvSpPr/>
          <p:nvPr/>
        </p:nvSpPr>
        <p:spPr>
          <a:xfrm>
            <a:off x="4953000" y="3629025"/>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Department:</a:t>
            </a:r>
            <a:endParaRPr lang="en-US" sz="800" dirty="0"/>
          </a:p>
        </p:txBody>
      </p:sp>
      <p:sp>
        <p:nvSpPr>
          <p:cNvPr id="27" name="person-attr-value-19-2-2"/>
          <p:cNvSpPr/>
          <p:nvPr/>
        </p:nvSpPr>
        <p:spPr>
          <a:xfrm>
            <a:off x="5734050" y="3629025"/>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IT</a:t>
            </a:r>
            <a:endParaRPr lang="en-US" sz="850" dirty="0"/>
          </a:p>
        </p:txBody>
      </p:sp>
      <p:sp>
        <p:nvSpPr>
          <p:cNvPr id="28" name="person-attr-label-19-2-3"/>
          <p:cNvSpPr/>
          <p:nvPr/>
        </p:nvSpPr>
        <p:spPr>
          <a:xfrm>
            <a:off x="4953000" y="3838575"/>
            <a:ext cx="742950" cy="447675"/>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Job:</a:t>
            </a:r>
            <a:endParaRPr lang="en-US" sz="800" dirty="0"/>
          </a:p>
        </p:txBody>
      </p:sp>
      <p:sp>
        <p:nvSpPr>
          <p:cNvPr id="29" name="person-attr-value-19-2-3"/>
          <p:cNvSpPr/>
          <p:nvPr/>
        </p:nvSpPr>
        <p:spPr>
          <a:xfrm>
            <a:off x="5734050" y="3838575"/>
            <a:ext cx="1123950" cy="447675"/>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Computer and Information Systems Managers</a:t>
            </a:r>
            <a:endParaRPr lang="en-US" sz="850" dirty="0"/>
          </a:p>
        </p:txBody>
      </p:sp>
      <p:sp>
        <p:nvSpPr>
          <p:cNvPr id="30" name="person-attr-label-19-2-4"/>
          <p:cNvSpPr/>
          <p:nvPr/>
        </p:nvSpPr>
        <p:spPr>
          <a:xfrm>
            <a:off x="4953000" y="428625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Company Type:</a:t>
            </a:r>
            <a:endParaRPr lang="en-US" sz="800" dirty="0"/>
          </a:p>
        </p:txBody>
      </p:sp>
      <p:sp>
        <p:nvSpPr>
          <p:cNvPr id="31" name="person-attr-value-19-2-4"/>
          <p:cNvSpPr/>
          <p:nvPr/>
        </p:nvSpPr>
        <p:spPr>
          <a:xfrm>
            <a:off x="5734050" y="428625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Any</a:t>
            </a:r>
            <a:endParaRPr lang="en-US" sz="850" dirty="0"/>
          </a:p>
        </p:txBody>
      </p:sp>
      <p:sp>
        <p:nvSpPr>
          <p:cNvPr id="32" name="person-attr-label-19-2-5"/>
          <p:cNvSpPr/>
          <p:nvPr/>
        </p:nvSpPr>
        <p:spPr>
          <a:xfrm>
            <a:off x="4953000" y="449580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Role:</a:t>
            </a:r>
            <a:endParaRPr lang="en-US" sz="800" dirty="0"/>
          </a:p>
        </p:txBody>
      </p:sp>
      <p:sp>
        <p:nvSpPr>
          <p:cNvPr id="33" name="person-attr-value-19-2-5"/>
          <p:cNvSpPr/>
          <p:nvPr/>
        </p:nvSpPr>
        <p:spPr>
          <a:xfrm>
            <a:off x="5734050" y="449580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Influencer</a:t>
            </a:r>
            <a:endParaRPr lang="en-US" sz="850" dirty="0"/>
          </a:p>
        </p:txBody>
      </p:sp>
      <p:sp>
        <p:nvSpPr>
          <p:cNvPr id="34" name="person-attr-label-19-2-6"/>
          <p:cNvSpPr/>
          <p:nvPr/>
        </p:nvSpPr>
        <p:spPr>
          <a:xfrm>
            <a:off x="4953000" y="470535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Region:</a:t>
            </a:r>
            <a:endParaRPr lang="en-US" sz="800" dirty="0"/>
          </a:p>
        </p:txBody>
      </p:sp>
      <p:sp>
        <p:nvSpPr>
          <p:cNvPr id="35" name="person-attr-value-19-2-6"/>
          <p:cNvSpPr/>
          <p:nvPr/>
        </p:nvSpPr>
        <p:spPr>
          <a:xfrm>
            <a:off x="5734050" y="470535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US</a:t>
            </a:r>
            <a:endParaRPr lang="en-US" sz="850" dirty="0"/>
          </a:p>
        </p:txBody>
      </p:sp>
      <p:pic>
        <p:nvPicPr>
          <p:cNvPr id="36" name="person-headshot-19-3" descr="Administrative Services Managers headshot placeholder">    </p:cNvPr>
          <p:cNvPicPr>
            <a:picLocks noChangeAspect="1"/>
          </p:cNvPicPr>
          <p:nvPr/>
        </p:nvPicPr>
        <p:blipFill>
          <a:blip r:embed="rId3"/>
          <a:stretch>
            <a:fillRect/>
          </a:stretch>
        </p:blipFill>
        <p:spPr>
          <a:xfrm>
            <a:off x="7543800" y="1362075"/>
            <a:ext cx="1028700" cy="1028700"/>
          </a:xfrm>
          <a:prstGeom prst="ellipse">
            <a:avLst/>
          </a:prstGeom>
        </p:spPr>
      </p:pic>
      <p:sp>
        <p:nvSpPr>
          <p:cNvPr id="37" name="person-portrait-border-19-3"/>
          <p:cNvSpPr/>
          <p:nvPr/>
        </p:nvSpPr>
        <p:spPr>
          <a:xfrm>
            <a:off x="7543800" y="1362075"/>
            <a:ext cx="1028700" cy="1028700"/>
          </a:xfrm>
          <a:prstGeom prst="ellipse">
            <a:avLst/>
          </a:prstGeom>
          <a:solidFill>
            <a:srgbClr val="FFFFFF">
              <a:alpha val="0"/>
            </a:srgbClr>
          </a:solidFill>
          <a:ln w="12700">
            <a:solidFill>
              <a:srgbClr val="DBEAFE"/>
            </a:solidFill>
            <a:prstDash val="solid"/>
          </a:ln>
        </p:spPr>
      </p:sp>
      <p:sp>
        <p:nvSpPr>
          <p:cNvPr id="38" name="person-name-19-3"/>
          <p:cNvSpPr/>
          <p:nvPr/>
        </p:nvSpPr>
        <p:spPr>
          <a:xfrm>
            <a:off x="7067550" y="2524125"/>
            <a:ext cx="1981200" cy="323850"/>
          </a:xfrm>
          <a:prstGeom prst="rect">
            <a:avLst/>
          </a:prstGeom>
          <a:noFill/>
          <a:ln/>
        </p:spPr>
        <p:txBody>
          <a:bodyPr wrap="square" lIns="0" tIns="0" rIns="0" bIns="0" rtlCol="0" anchor="t">
            <a:normAutofit/>
          </a:bodyPr>
          <a:lstStyle/>
          <a:p>
            <a:pPr algn="ctr" indent="0" marL="0">
              <a:buNone/>
            </a:pPr>
            <a:r>
              <a:rPr lang="en-US" sz="1150" b="1" dirty="0">
                <a:solidFill>
                  <a:srgbClr val="111827"/>
                </a:solidFill>
                <a:latin typeface="Aptos" pitchFamily="34" charset="0"/>
                <a:ea typeface="Aptos" pitchFamily="34" charset="-122"/>
                <a:cs typeface="Aptos" pitchFamily="34" charset="-120"/>
              </a:rPr>
              <a:t>Mid-Market Administrative Operations Leader</a:t>
            </a:r>
            <a:endParaRPr lang="en-US" sz="1150" dirty="0"/>
          </a:p>
        </p:txBody>
      </p:sp>
      <p:sp>
        <p:nvSpPr>
          <p:cNvPr id="39" name="person-role-19-3"/>
          <p:cNvSpPr/>
          <p:nvPr/>
        </p:nvSpPr>
        <p:spPr>
          <a:xfrm>
            <a:off x="7067550" y="2990850"/>
            <a:ext cx="1981200" cy="247650"/>
          </a:xfrm>
          <a:prstGeom prst="rect">
            <a:avLst/>
          </a:prstGeom>
          <a:noFill/>
          <a:ln/>
        </p:spPr>
        <p:txBody>
          <a:bodyPr wrap="square" lIns="0" tIns="0" rIns="0" bIns="0" rtlCol="0" anchor="t">
            <a:normAutofit/>
          </a:bodyPr>
          <a:lstStyle/>
          <a:p>
            <a:pPr algn="ctr" indent="0" marL="0">
              <a:buNone/>
            </a:pPr>
            <a:r>
              <a:rPr lang="en-US" sz="850" b="1" dirty="0">
                <a:solidFill>
                  <a:srgbClr val="274C78"/>
                </a:solidFill>
                <a:latin typeface="Aptos" pitchFamily="34" charset="0"/>
                <a:ea typeface="Aptos" pitchFamily="34" charset="-122"/>
                <a:cs typeface="Aptos" pitchFamily="34" charset="-120"/>
              </a:rPr>
              <a:t>ADMINISTRATIVE SERVICES MANAGERS</a:t>
            </a:r>
            <a:endParaRPr lang="en-US" sz="850" dirty="0"/>
          </a:p>
        </p:txBody>
      </p:sp>
      <p:sp>
        <p:nvSpPr>
          <p:cNvPr id="40" name="person-attr-label-19-3-1"/>
          <p:cNvSpPr/>
          <p:nvPr/>
        </p:nvSpPr>
        <p:spPr>
          <a:xfrm>
            <a:off x="7105650" y="3314700"/>
            <a:ext cx="742950" cy="314325"/>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Level:</a:t>
            </a:r>
            <a:endParaRPr lang="en-US" sz="800" dirty="0"/>
          </a:p>
        </p:txBody>
      </p:sp>
      <p:sp>
        <p:nvSpPr>
          <p:cNvPr id="41" name="person-attr-value-19-3-1"/>
          <p:cNvSpPr/>
          <p:nvPr/>
        </p:nvSpPr>
        <p:spPr>
          <a:xfrm>
            <a:off x="7886700" y="3314700"/>
            <a:ext cx="1123950" cy="314325"/>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Manager Senior Manager</a:t>
            </a:r>
            <a:endParaRPr lang="en-US" sz="850" dirty="0"/>
          </a:p>
        </p:txBody>
      </p:sp>
      <p:sp>
        <p:nvSpPr>
          <p:cNvPr id="42" name="person-attr-label-19-3-2"/>
          <p:cNvSpPr/>
          <p:nvPr/>
        </p:nvSpPr>
        <p:spPr>
          <a:xfrm>
            <a:off x="7105650" y="3629025"/>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Department:</a:t>
            </a:r>
            <a:endParaRPr lang="en-US" sz="800" dirty="0"/>
          </a:p>
        </p:txBody>
      </p:sp>
      <p:sp>
        <p:nvSpPr>
          <p:cNvPr id="43" name="person-attr-value-19-3-2"/>
          <p:cNvSpPr/>
          <p:nvPr/>
        </p:nvSpPr>
        <p:spPr>
          <a:xfrm>
            <a:off x="7886700" y="3629025"/>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Administration</a:t>
            </a:r>
            <a:endParaRPr lang="en-US" sz="850" dirty="0"/>
          </a:p>
        </p:txBody>
      </p:sp>
      <p:sp>
        <p:nvSpPr>
          <p:cNvPr id="44" name="person-attr-label-19-3-3"/>
          <p:cNvSpPr/>
          <p:nvPr/>
        </p:nvSpPr>
        <p:spPr>
          <a:xfrm>
            <a:off x="7105650" y="3838575"/>
            <a:ext cx="742950" cy="447675"/>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Job:</a:t>
            </a:r>
            <a:endParaRPr lang="en-US" sz="800" dirty="0"/>
          </a:p>
        </p:txBody>
      </p:sp>
      <p:sp>
        <p:nvSpPr>
          <p:cNvPr id="45" name="person-attr-value-19-3-3"/>
          <p:cNvSpPr/>
          <p:nvPr/>
        </p:nvSpPr>
        <p:spPr>
          <a:xfrm>
            <a:off x="7886700" y="3838575"/>
            <a:ext cx="1123950" cy="447675"/>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Administrative Services Managers</a:t>
            </a:r>
            <a:endParaRPr lang="en-US" sz="850" dirty="0"/>
          </a:p>
        </p:txBody>
      </p:sp>
      <p:sp>
        <p:nvSpPr>
          <p:cNvPr id="46" name="person-attr-label-19-3-4"/>
          <p:cNvSpPr/>
          <p:nvPr/>
        </p:nvSpPr>
        <p:spPr>
          <a:xfrm>
            <a:off x="7105650" y="428625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Company Type:</a:t>
            </a:r>
            <a:endParaRPr lang="en-US" sz="800" dirty="0"/>
          </a:p>
        </p:txBody>
      </p:sp>
      <p:sp>
        <p:nvSpPr>
          <p:cNvPr id="47" name="person-attr-value-19-3-4"/>
          <p:cNvSpPr/>
          <p:nvPr/>
        </p:nvSpPr>
        <p:spPr>
          <a:xfrm>
            <a:off x="7886700" y="428625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Vendor</a:t>
            </a:r>
            <a:endParaRPr lang="en-US" sz="850" dirty="0"/>
          </a:p>
        </p:txBody>
      </p:sp>
      <p:sp>
        <p:nvSpPr>
          <p:cNvPr id="48" name="person-attr-label-19-3-5"/>
          <p:cNvSpPr/>
          <p:nvPr/>
        </p:nvSpPr>
        <p:spPr>
          <a:xfrm>
            <a:off x="7105650" y="449580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Role:</a:t>
            </a:r>
            <a:endParaRPr lang="en-US" sz="800" dirty="0"/>
          </a:p>
        </p:txBody>
      </p:sp>
      <p:sp>
        <p:nvSpPr>
          <p:cNvPr id="49" name="person-attr-value-19-3-5"/>
          <p:cNvSpPr/>
          <p:nvPr/>
        </p:nvSpPr>
        <p:spPr>
          <a:xfrm>
            <a:off x="7886700" y="449580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Buyer</a:t>
            </a:r>
            <a:endParaRPr lang="en-US" sz="850" dirty="0"/>
          </a:p>
        </p:txBody>
      </p:sp>
      <p:sp>
        <p:nvSpPr>
          <p:cNvPr id="50" name="person-attr-label-19-3-6"/>
          <p:cNvSpPr/>
          <p:nvPr/>
        </p:nvSpPr>
        <p:spPr>
          <a:xfrm>
            <a:off x="7105650" y="4705350"/>
            <a:ext cx="742950" cy="209550"/>
          </a:xfrm>
          <a:prstGeom prst="rect">
            <a:avLst/>
          </a:prstGeom>
          <a:noFill/>
          <a:ln/>
        </p:spPr>
        <p:txBody>
          <a:bodyPr wrap="square" lIns="0" tIns="0" rIns="0" bIns="0" rtlCol="0" anchor="t">
            <a:normAutofit/>
          </a:bodyPr>
          <a:lstStyle/>
          <a:p>
            <a:pPr algn="l" indent="0" marL="0">
              <a:buNone/>
            </a:pPr>
            <a:r>
              <a:rPr lang="en-US" sz="800" b="1" dirty="0">
                <a:solidFill>
                  <a:srgbClr val="374151"/>
                </a:solidFill>
                <a:latin typeface="Aptos" pitchFamily="34" charset="0"/>
                <a:ea typeface="Aptos" pitchFamily="34" charset="-122"/>
                <a:cs typeface="Aptos" pitchFamily="34" charset="-120"/>
              </a:rPr>
              <a:t>Region:</a:t>
            </a:r>
            <a:endParaRPr lang="en-US" sz="800" dirty="0"/>
          </a:p>
        </p:txBody>
      </p:sp>
      <p:sp>
        <p:nvSpPr>
          <p:cNvPr id="51" name="person-attr-value-19-3-6"/>
          <p:cNvSpPr/>
          <p:nvPr/>
        </p:nvSpPr>
        <p:spPr>
          <a:xfrm>
            <a:off x="7886700" y="4705350"/>
            <a:ext cx="1123950" cy="209550"/>
          </a:xfrm>
          <a:prstGeom prst="rect">
            <a:avLst/>
          </a:prstGeom>
          <a:noFill/>
          <a:ln/>
        </p:spPr>
        <p:txBody>
          <a:bodyPr wrap="square" lIns="0" tIns="0" rIns="0" bIns="0" rtlCol="0" anchor="t">
            <a:normAutofit/>
          </a:bodyPr>
          <a:lstStyle/>
          <a:p>
            <a:pPr algn="l" indent="0" marL="0">
              <a:buNone/>
            </a:pPr>
            <a:r>
              <a:rPr lang="en-US" sz="850" dirty="0">
                <a:solidFill>
                  <a:srgbClr val="374151"/>
                </a:solidFill>
                <a:latin typeface="Aptos" pitchFamily="34" charset="0"/>
                <a:ea typeface="Aptos" pitchFamily="34" charset="-122"/>
                <a:cs typeface="Aptos" pitchFamily="34" charset="-120"/>
              </a:rPr>
              <a:t>US</a:t>
            </a:r>
            <a:endParaRPr lang="en-US" sz="850" dirty="0"/>
          </a:p>
        </p:txBody>
      </p:sp>
      <p:sp>
        <p:nvSpPr>
          <p:cNvPr id="52" name="footer-rule-1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53" name="footer-title-1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54" name="footer-meta-1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eyebrow-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 — Intro</a:t>
            </a:r>
            <a:endParaRPr lang="en-US" sz="1100" dirty="0"/>
          </a:p>
        </p:txBody>
      </p:sp>
      <p:sp>
        <p:nvSpPr>
          <p:cNvPr id="3" name="title-2"/>
          <p:cNvSpPr/>
          <p:nvPr/>
        </p:nvSpPr>
        <p:spPr>
          <a:xfrm>
            <a:off x="609600" y="685800"/>
            <a:ext cx="10668000" cy="895350"/>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RelayOps Turns Hidden Workflow Friction into an Actionable Operating Advantage</a:t>
            </a:r>
            <a:endParaRPr lang="en-US" sz="2500" dirty="0"/>
          </a:p>
        </p:txBody>
      </p:sp>
      <p:sp>
        <p:nvSpPr>
          <p:cNvPr id="4" name="body-2"/>
          <p:cNvSpPr/>
          <p:nvPr/>
        </p:nvSpPr>
        <p:spPr>
          <a:xfrm>
            <a:off x="609600" y="1714500"/>
            <a:ext cx="10591800" cy="6381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A focused platform, consequential operational problem, and diagnostic-led GTM motion position RelayOps to become the intelligence layer for cross-functional execution. RelayOps helps mid-market operations leaders see how work actually moves across teams and systems, pinpoint the handoffs creating the greatest risk, and guide measurable improvement.</a:t>
            </a:r>
            <a:endParaRPr lang="en-US" sz="1400" dirty="0"/>
          </a:p>
        </p:txBody>
      </p:sp>
      <p:sp>
        <p:nvSpPr>
          <p:cNvPr id="5" name="bullet-list-2"/>
          <p:cNvSpPr/>
          <p:nvPr/>
        </p:nvSpPr>
        <p:spPr>
          <a:xfrm>
            <a:off x="609600" y="2447925"/>
            <a:ext cx="10591800" cy="3705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Targets operations leaders managing complex workflows across collaboration, project-management, and CRM systems.</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Leads with Connected Workflow Intelligence: a neutral view across systems rather than another source-system dashboard.</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Uses a tailored diagnostic to create an executive-ready entry point for multi-stakeholder evaluation.</a:t>
            </a:r>
            <a:endParaRPr lang="en-US" sz="1400" dirty="0"/>
          </a:p>
        </p:txBody>
      </p:sp>
      <p:sp>
        <p:nvSpPr>
          <p:cNvPr id="6" name="footer-rule-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8" name="footer-meta-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eyebrow-2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3" name="title-2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Positioning, Promise &amp; Primary Message</a:t>
            </a:r>
            <a:endParaRPr lang="en-US" sz="2500" dirty="0"/>
          </a:p>
        </p:txBody>
      </p:sp>
      <p:sp>
        <p:nvSpPr>
          <p:cNvPr id="4" name="artifact-card-20"/>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0"/>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0"/>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POSITIONING CORE</a:t>
            </a:r>
            <a:endParaRPr lang="en-US" sz="950" dirty="0"/>
          </a:p>
        </p:txBody>
      </p:sp>
      <p:sp>
        <p:nvSpPr>
          <p:cNvPr id="7" name="artifact-field-label-20-1-1"/>
          <p:cNvSpPr/>
          <p:nvPr/>
        </p:nvSpPr>
        <p:spPr>
          <a:xfrm>
            <a:off x="819150" y="1743075"/>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POSITIONING STATEMENT</a:t>
            </a:r>
            <a:endParaRPr lang="en-US" sz="800" dirty="0"/>
          </a:p>
        </p:txBody>
      </p:sp>
      <p:sp>
        <p:nvSpPr>
          <p:cNvPr id="8" name="artifact-field-value-20-1-1"/>
          <p:cNvSpPr/>
          <p:nvPr/>
        </p:nvSpPr>
        <p:spPr>
          <a:xfrm>
            <a:off x="819150" y="1952625"/>
            <a:ext cx="101727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For US mid-market operations teams managing fragmented cross-functional workflows, RelayOps is a workflow-intelligence platform that connects operational signals across Slack, Jira, Salesforce, and HubSpot to reveal handoff bottlenecks, ownership gaps, and process risk, then recommends measurable improvements without replacing existing systems.</a:t>
            </a:r>
            <a:endParaRPr lang="en-US" sz="975" dirty="0"/>
          </a:p>
        </p:txBody>
      </p:sp>
      <p:sp>
        <p:nvSpPr>
          <p:cNvPr id="9" name="artifact-field-label-20-1-2"/>
          <p:cNvSpPr/>
          <p:nvPr/>
        </p:nvSpPr>
        <p:spPr>
          <a:xfrm>
            <a:off x="819150" y="2419350"/>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CORE PROMISE</a:t>
            </a:r>
            <a:endParaRPr lang="en-US" sz="800" dirty="0"/>
          </a:p>
        </p:txBody>
      </p:sp>
      <p:sp>
        <p:nvSpPr>
          <p:cNvPr id="10" name="artifact-field-value-20-1-2"/>
          <p:cNvSpPr/>
          <p:nvPr/>
        </p:nvSpPr>
        <p:spPr>
          <a:xfrm>
            <a:off x="819150" y="2628900"/>
            <a:ext cx="101727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See where cross-system work is breaking, prioritize the risks that matter, and improve operational outcomes using evidence already present in the tools teams use.</a:t>
            </a:r>
            <a:endParaRPr lang="en-US" sz="975" dirty="0"/>
          </a:p>
        </p:txBody>
      </p:sp>
      <p:sp>
        <p:nvSpPr>
          <p:cNvPr id="11" name="artifact-field-label-20-1-3"/>
          <p:cNvSpPr/>
          <p:nvPr/>
        </p:nvSpPr>
        <p:spPr>
          <a:xfrm>
            <a:off x="819150" y="2933700"/>
            <a:ext cx="101727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PRIMARY MESSAGE</a:t>
            </a:r>
            <a:endParaRPr lang="en-US" sz="800" dirty="0"/>
          </a:p>
        </p:txBody>
      </p:sp>
      <p:sp>
        <p:nvSpPr>
          <p:cNvPr id="12" name="artifact-field-value-20-1-3"/>
          <p:cNvSpPr/>
          <p:nvPr/>
        </p:nvSpPr>
        <p:spPr>
          <a:xfrm>
            <a:off x="819150" y="3143250"/>
            <a:ext cx="10172700" cy="219075"/>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Turn fragmented workflow signals into clear, practical action before missed handoffs become customer or financial problems.</a:t>
            </a:r>
            <a:endParaRPr lang="en-US" sz="975" dirty="0"/>
          </a:p>
        </p:txBody>
      </p:sp>
      <p:sp>
        <p:nvSpPr>
          <p:cNvPr id="13" name="footer-rule-2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4" name="footer-title-2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15" name="footer-meta-2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graphicFrame>
        <p:nvGraphicFramePr>
          <p:cNvPr id="2" name="table-21"/>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619250"/>
        </p:xfrm>
        <a:graphic>
          <a:graphicData uri="http://schemas.openxmlformats.org/drawingml/2006/table">
            <a:tbl>
              <a:tblPr/>
              <a:tblGrid>
                <a:gridCol w="2400300"/>
                <a:gridCol w="4152900"/>
                <a:gridCol w="40386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Audience / Segment</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Proposition</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Proof Direction</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General and Operations Leader for Scaling Business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Identify the operational risks most likely to undermine growth and prioritize improvements with measurable executive outcomes.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Validate executive reporting, pre/post outcome tracking, and a workflow diagnostic tied to a specific business process.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IT and Systems Operations Intelligence Manager</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Create explainable workflow intelligence from supported systems without replacing systems of record.</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Demonstrate connector scope, data flow, governance approach, handoff mapping, and alert explainability.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Mid-Market Administrative Operations Leader</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Find missed handoffs and unclear ownership, then turn the findings into practical workflow changes.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Show a representative workflow map, prioritized issue, recommendation, and measurable intervention path.</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21"/>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4" name="title-21"/>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Value Propositions</a:t>
            </a:r>
            <a:endParaRPr lang="en-US" sz="2500" dirty="0"/>
          </a:p>
        </p:txBody>
      </p:sp>
      <p:sp>
        <p:nvSpPr>
          <p:cNvPr id="5" name="footer-rule-21"/>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21"/>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21"/>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graphicFrame>
        <p:nvGraphicFramePr>
          <p:cNvPr id="2" name="table-22"/>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1619250"/>
        </p:xfrm>
        <a:graphic>
          <a:graphicData uri="http://schemas.openxmlformats.org/drawingml/2006/table">
            <a:tbl>
              <a:tblPr/>
              <a:tblGrid>
                <a:gridCol w="1743075"/>
                <a:gridCol w="4362450"/>
                <a:gridCol w="4486275"/>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Pillar</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Message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Supporting Points</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Connected visibility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See how work moves across teams and systems instead of analyzing each tool in isolation.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Connects supported Slack, Jira, Salesforce, and HubSpot signals.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Maps handoffs and highlights unclear ownership.</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Practical risk detection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Find stalled work and recurring bottlenecks before they affect customers or commitments.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Prioritizes process-risk alerts.</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Connects recommendations to observed workflow evidence.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Measurable improvement</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Focus teams on changes that can shorten cycle time, improve accountability, and demonstrate operational ROI.</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marL="101600" indent="-101600">
                        <a:buSzPct val="100000"/>
                        <a:buChar char="•"/>
                      </a:pPr>
                      <a:r>
                        <a:rPr lang="en-US" sz="1075" dirty="0">
                          <a:solidFill>
                            <a:srgbClr val="4B5563"/>
                          </a:solidFill>
                          <a:latin typeface="Aptos" pitchFamily="34" charset="0"/>
                          <a:ea typeface="Aptos" pitchFamily="34" charset="-122"/>
                          <a:cs typeface="Aptos" pitchFamily="34" charset="-120"/>
                        </a:rPr>
                        <a:t>Supports executive reporting.</a:t>
                      </a:r>
                      <a:endParaRPr lang="en-US" sz="1075" dirty="0">
                        <a:latin typeface="Aptos" charset="0"/>
                        <a:ea typeface="Aptos" charset="0"/>
                        <a:cs typeface="Aptos" charset="0"/>
                      </a:endParaRPr>
                    </a:p>
                    <a:p>
                      <a:pPr marL="101600" indent="-101600">
                        <a:buSzPct val="100000"/>
                        <a:buChar char="•"/>
                      </a:pPr>
                      <a:r>
                        <a:rPr lang="en-US" sz="1075" dirty="0">
                          <a:solidFill>
                            <a:srgbClr val="4B5563"/>
                          </a:solidFill>
                          <a:latin typeface="Aptos" pitchFamily="34" charset="0"/>
                          <a:ea typeface="Aptos" pitchFamily="34" charset="-122"/>
                          <a:cs typeface="Aptos" pitchFamily="34" charset="-120"/>
                        </a:rPr>
                        <a:t>Tracks interventions and pre/post outcomes, subject to validation.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22"/>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4" name="title-22"/>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Messaging Pillars</a:t>
            </a:r>
            <a:endParaRPr lang="en-US" sz="2500" dirty="0"/>
          </a:p>
        </p:txBody>
      </p:sp>
      <p:sp>
        <p:nvSpPr>
          <p:cNvPr id="5" name="footer-rule-22"/>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22"/>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22"/>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eyebrow-2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3" name="title-2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TOFU — Problem Recognition</a:t>
            </a:r>
            <a:endParaRPr lang="en-US" sz="2500" dirty="0"/>
          </a:p>
        </p:txBody>
      </p:sp>
      <p:sp>
        <p:nvSpPr>
          <p:cNvPr id="4" name="artifact-card-23"/>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3"/>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3"/>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23-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23-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Help selected-persona audiences recognize that missed handoffs, ownership gaps, and recurring escalations are cross-system workflow problems rather than isolated team failures.</a:t>
            </a:r>
            <a:endParaRPr lang="en-US" sz="975" dirty="0"/>
          </a:p>
        </p:txBody>
      </p:sp>
      <p:sp>
        <p:nvSpPr>
          <p:cNvPr id="9" name="artifact-field-label-23-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23-1-2"/>
          <p:cNvSpPr/>
          <p:nvPr/>
        </p:nvSpPr>
        <p:spPr>
          <a:xfrm>
            <a:off x="819150" y="278130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Missed-handoff checklist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explainer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Educational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Problem-focused document ad</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Representative workflow-map video</a:t>
            </a:r>
            <a:endParaRPr lang="en-US" sz="925" dirty="0"/>
          </a:p>
        </p:txBody>
      </p:sp>
      <p:sp>
        <p:nvSpPr>
          <p:cNvPr id="11" name="artifact-field-label-23-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23-2-1-1"/>
          <p:cNvSpPr/>
          <p:nvPr/>
        </p:nvSpPr>
        <p:spPr>
          <a:xfrm>
            <a:off x="6115050" y="1952625"/>
            <a:ext cx="2800350" cy="228600"/>
          </a:xfrm>
          <a:prstGeom prst="roundRect">
            <a:avLst/>
          </a:prstGeom>
          <a:solidFill>
            <a:srgbClr val="EFF6FF"/>
          </a:solidFill>
          <a:ln w="12700">
            <a:solidFill>
              <a:srgbClr val="DBEAFE"/>
            </a:solidFill>
            <a:prstDash val="solid"/>
          </a:ln>
        </p:spPr>
      </p:sp>
      <p:sp>
        <p:nvSpPr>
          <p:cNvPr id="13" name="artifact-pill-23-2-1-1"/>
          <p:cNvSpPr/>
          <p:nvPr/>
        </p:nvSpPr>
        <p:spPr>
          <a:xfrm>
            <a:off x="6115050" y="1952625"/>
            <a:ext cx="2800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persona title and function audiences</a:t>
            </a:r>
            <a:endParaRPr lang="en-US" sz="850" dirty="0"/>
          </a:p>
        </p:txBody>
      </p:sp>
      <p:sp>
        <p:nvSpPr>
          <p:cNvPr id="14" name="artifact-pill-23-2-1-2"/>
          <p:cNvSpPr/>
          <p:nvPr/>
        </p:nvSpPr>
        <p:spPr>
          <a:xfrm>
            <a:off x="8991600" y="1952625"/>
            <a:ext cx="1428750" cy="228600"/>
          </a:xfrm>
          <a:prstGeom prst="roundRect">
            <a:avLst/>
          </a:prstGeom>
          <a:solidFill>
            <a:srgbClr val="EFF6FF"/>
          </a:solidFill>
          <a:ln w="12700">
            <a:solidFill>
              <a:srgbClr val="DBEAFE"/>
            </a:solidFill>
            <a:prstDash val="solid"/>
          </a:ln>
        </p:spPr>
      </p:sp>
      <p:sp>
        <p:nvSpPr>
          <p:cNvPr id="15" name="artifact-pill-23-2-1-2"/>
          <p:cNvSpPr/>
          <p:nvPr/>
        </p:nvSpPr>
        <p:spPr>
          <a:xfrm>
            <a:off x="8991600" y="1952625"/>
            <a:ext cx="14287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Tier 2 named accounts</a:t>
            </a:r>
            <a:endParaRPr lang="en-US" sz="850" dirty="0"/>
          </a:p>
        </p:txBody>
      </p:sp>
      <p:sp>
        <p:nvSpPr>
          <p:cNvPr id="16" name="artifact-pill-23-2-1-3"/>
          <p:cNvSpPr/>
          <p:nvPr/>
        </p:nvSpPr>
        <p:spPr>
          <a:xfrm>
            <a:off x="6115050" y="2228850"/>
            <a:ext cx="2114550" cy="228600"/>
          </a:xfrm>
          <a:prstGeom prst="roundRect">
            <a:avLst/>
          </a:prstGeom>
          <a:solidFill>
            <a:srgbClr val="EFF6FF"/>
          </a:solidFill>
          <a:ln w="12700">
            <a:solidFill>
              <a:srgbClr val="DBEAFE"/>
            </a:solidFill>
            <a:prstDash val="solid"/>
          </a:ln>
        </p:spPr>
      </p:sp>
      <p:sp>
        <p:nvSpPr>
          <p:cNvPr id="17" name="artifact-pill-23-2-1-3"/>
          <p:cNvSpPr/>
          <p:nvPr/>
        </p:nvSpPr>
        <p:spPr>
          <a:xfrm>
            <a:off x="6115050" y="2228850"/>
            <a:ext cx="21145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Contextual programmatic audiences</a:t>
            </a:r>
            <a:endParaRPr lang="en-US" sz="850" dirty="0"/>
          </a:p>
        </p:txBody>
      </p:sp>
      <p:sp>
        <p:nvSpPr>
          <p:cNvPr id="18" name="artifact-pill-23-2-1-4"/>
          <p:cNvSpPr/>
          <p:nvPr/>
        </p:nvSpPr>
        <p:spPr>
          <a:xfrm>
            <a:off x="8305800" y="2228850"/>
            <a:ext cx="2057400" cy="228600"/>
          </a:xfrm>
          <a:prstGeom prst="roundRect">
            <a:avLst/>
          </a:prstGeom>
          <a:solidFill>
            <a:srgbClr val="EFF6FF"/>
          </a:solidFill>
          <a:ln w="12700">
            <a:solidFill>
              <a:srgbClr val="DBEAFE"/>
            </a:solidFill>
            <a:prstDash val="solid"/>
          </a:ln>
        </p:spPr>
      </p:sp>
      <p:sp>
        <p:nvSpPr>
          <p:cNvPr id="19" name="artifact-pill-23-2-1-4"/>
          <p:cNvSpPr/>
          <p:nvPr/>
        </p:nvSpPr>
        <p:spPr>
          <a:xfrm>
            <a:off x="8305800" y="2228850"/>
            <a:ext cx="2057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Problem-oriented custom segments</a:t>
            </a:r>
            <a:endParaRPr lang="en-US" sz="850" dirty="0"/>
          </a:p>
        </p:txBody>
      </p:sp>
      <p:sp>
        <p:nvSpPr>
          <p:cNvPr id="20" name="artifact-pill-23-2-1-5"/>
          <p:cNvSpPr/>
          <p:nvPr/>
        </p:nvSpPr>
        <p:spPr>
          <a:xfrm>
            <a:off x="6115050" y="2505075"/>
            <a:ext cx="2228850" cy="228600"/>
          </a:xfrm>
          <a:prstGeom prst="roundRect">
            <a:avLst/>
          </a:prstGeom>
          <a:solidFill>
            <a:srgbClr val="EFF6FF"/>
          </a:solidFill>
          <a:ln w="12700">
            <a:solidFill>
              <a:srgbClr val="DBEAFE"/>
            </a:solidFill>
            <a:prstDash val="solid"/>
          </a:ln>
        </p:spPr>
      </p:sp>
      <p:sp>
        <p:nvSpPr>
          <p:cNvPr id="21" name="artifact-pill-23-2-1-5"/>
          <p:cNvSpPr/>
          <p:nvPr/>
        </p:nvSpPr>
        <p:spPr>
          <a:xfrm>
            <a:off x="6115050" y="2505075"/>
            <a:ext cx="22288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Narrow X keyword and follower tests</a:t>
            </a:r>
            <a:endParaRPr lang="en-US" sz="850" dirty="0"/>
          </a:p>
        </p:txBody>
      </p:sp>
      <p:sp>
        <p:nvSpPr>
          <p:cNvPr id="22" name="artifact-field-label-23-2-2"/>
          <p:cNvSpPr/>
          <p:nvPr/>
        </p:nvSpPr>
        <p:spPr>
          <a:xfrm>
            <a:off x="6115050" y="2895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3" name="artifact-bullet-list-23-2-2"/>
          <p:cNvSpPr/>
          <p:nvPr/>
        </p:nvSpPr>
        <p:spPr>
          <a:xfrm>
            <a:off x="6115050" y="3105150"/>
            <a:ext cx="4876800" cy="7048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YouTube selective tests</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X experimental</a:t>
            </a:r>
            <a:endParaRPr lang="en-US" sz="925" dirty="0"/>
          </a:p>
        </p:txBody>
      </p:sp>
      <p:sp>
        <p:nvSpPr>
          <p:cNvPr id="24" name="footer-rule-2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5" name="footer-title-2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26" name="footer-meta-2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eyebrow-2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3" name="title-24"/>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MOFU — Solution and Proof Evaluation</a:t>
            </a:r>
            <a:endParaRPr lang="en-US" sz="2500" dirty="0"/>
          </a:p>
        </p:txBody>
      </p:sp>
      <p:sp>
        <p:nvSpPr>
          <p:cNvPr id="4" name="artifact-card-24"/>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4"/>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4"/>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24-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24-1-1"/>
          <p:cNvSpPr/>
          <p:nvPr/>
        </p:nvSpPr>
        <p:spPr>
          <a:xfrm>
            <a:off x="819150" y="1952625"/>
            <a:ext cx="4876800" cy="3810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Demonstrate how RelayOps maps cross-system handoffs, identifies risk, supports practical interventions, and fits the existing environment.</a:t>
            </a:r>
            <a:endParaRPr lang="en-US" sz="975" dirty="0"/>
          </a:p>
        </p:txBody>
      </p:sp>
      <p:sp>
        <p:nvSpPr>
          <p:cNvPr id="9" name="artifact-field-label-24-1-2"/>
          <p:cNvSpPr/>
          <p:nvPr/>
        </p:nvSpPr>
        <p:spPr>
          <a:xfrm>
            <a:off x="819150" y="24193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24-1-2"/>
          <p:cNvSpPr/>
          <p:nvPr/>
        </p:nvSpPr>
        <p:spPr>
          <a:xfrm>
            <a:off x="819150" y="26289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Use-case demonstration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Connector and governance FAQ</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Workflow-risk webinar</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Buying guide</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Representative workflow map</a:t>
            </a:r>
            <a:endParaRPr lang="en-US" sz="925" dirty="0"/>
          </a:p>
        </p:txBody>
      </p:sp>
      <p:sp>
        <p:nvSpPr>
          <p:cNvPr id="11" name="artifact-field-label-24-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24-2-1-1"/>
          <p:cNvSpPr/>
          <p:nvPr/>
        </p:nvSpPr>
        <p:spPr>
          <a:xfrm>
            <a:off x="6115050" y="1952625"/>
            <a:ext cx="2343150" cy="228600"/>
          </a:xfrm>
          <a:prstGeom prst="roundRect">
            <a:avLst/>
          </a:prstGeom>
          <a:solidFill>
            <a:srgbClr val="EFF6FF"/>
          </a:solidFill>
          <a:ln w="12700">
            <a:solidFill>
              <a:srgbClr val="DBEAFE"/>
            </a:solidFill>
            <a:prstDash val="solid"/>
          </a:ln>
        </p:spPr>
      </p:sp>
      <p:sp>
        <p:nvSpPr>
          <p:cNvPr id="13" name="artifact-pill-24-2-1-1"/>
          <p:cNvSpPr/>
          <p:nvPr/>
        </p:nvSpPr>
        <p:spPr>
          <a:xfrm>
            <a:off x="6115050" y="1952625"/>
            <a:ext cx="23431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Problem-aware Google Search audiences</a:t>
            </a:r>
            <a:endParaRPr lang="en-US" sz="850" dirty="0"/>
          </a:p>
        </p:txBody>
      </p:sp>
      <p:sp>
        <p:nvSpPr>
          <p:cNvPr id="14" name="artifact-pill-24-2-1-2"/>
          <p:cNvSpPr/>
          <p:nvPr/>
        </p:nvSpPr>
        <p:spPr>
          <a:xfrm>
            <a:off x="6115050" y="2228850"/>
            <a:ext cx="2514600" cy="228600"/>
          </a:xfrm>
          <a:prstGeom prst="roundRect">
            <a:avLst/>
          </a:prstGeom>
          <a:solidFill>
            <a:srgbClr val="EFF6FF"/>
          </a:solidFill>
          <a:ln w="12700">
            <a:solidFill>
              <a:srgbClr val="DBEAFE"/>
            </a:solidFill>
            <a:prstDash val="solid"/>
          </a:ln>
        </p:spPr>
      </p:sp>
      <p:sp>
        <p:nvSpPr>
          <p:cNvPr id="15" name="artifact-pill-24-2-1-2"/>
          <p:cNvSpPr/>
          <p:nvPr/>
        </p:nvSpPr>
        <p:spPr>
          <a:xfrm>
            <a:off x="6115050" y="2228850"/>
            <a:ext cx="25146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LinkedIn named-account persona audiences</a:t>
            </a:r>
            <a:endParaRPr lang="en-US" sz="850" dirty="0"/>
          </a:p>
        </p:txBody>
      </p:sp>
      <p:sp>
        <p:nvSpPr>
          <p:cNvPr id="16" name="artifact-pill-24-2-1-3"/>
          <p:cNvSpPr/>
          <p:nvPr/>
        </p:nvSpPr>
        <p:spPr>
          <a:xfrm>
            <a:off x="8705850" y="2228850"/>
            <a:ext cx="2000250" cy="228600"/>
          </a:xfrm>
          <a:prstGeom prst="roundRect">
            <a:avLst/>
          </a:prstGeom>
          <a:solidFill>
            <a:srgbClr val="EFF6FF"/>
          </a:solidFill>
          <a:ln w="12700">
            <a:solidFill>
              <a:srgbClr val="DBEAFE"/>
            </a:solidFill>
            <a:prstDash val="solid"/>
          </a:ln>
        </p:spPr>
      </p:sp>
      <p:sp>
        <p:nvSpPr>
          <p:cNvPr id="17" name="artifact-pill-24-2-1-3"/>
          <p:cNvSpPr/>
          <p:nvPr/>
        </p:nvSpPr>
        <p:spPr>
          <a:xfrm>
            <a:off x="8705850" y="2228850"/>
            <a:ext cx="20002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Website and content retargeting</a:t>
            </a:r>
            <a:endParaRPr lang="en-US" sz="850" dirty="0"/>
          </a:p>
        </p:txBody>
      </p:sp>
      <p:sp>
        <p:nvSpPr>
          <p:cNvPr id="18" name="artifact-pill-24-2-1-4"/>
          <p:cNvSpPr/>
          <p:nvPr/>
        </p:nvSpPr>
        <p:spPr>
          <a:xfrm>
            <a:off x="6115050" y="2505075"/>
            <a:ext cx="1943100" cy="228600"/>
          </a:xfrm>
          <a:prstGeom prst="roundRect">
            <a:avLst/>
          </a:prstGeom>
          <a:solidFill>
            <a:srgbClr val="EFF6FF"/>
          </a:solidFill>
          <a:ln w="12700">
            <a:solidFill>
              <a:srgbClr val="DBEAFE"/>
            </a:solidFill>
            <a:prstDash val="solid"/>
          </a:ln>
        </p:spPr>
      </p:sp>
      <p:sp>
        <p:nvSpPr>
          <p:cNvPr id="19" name="artifact-pill-24-2-1-4"/>
          <p:cNvSpPr/>
          <p:nvPr/>
        </p:nvSpPr>
        <p:spPr>
          <a:xfrm>
            <a:off x="6115050" y="2505075"/>
            <a:ext cx="19431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Video and document-ad engagers</a:t>
            </a:r>
            <a:endParaRPr lang="en-US" sz="850" dirty="0"/>
          </a:p>
        </p:txBody>
      </p:sp>
      <p:sp>
        <p:nvSpPr>
          <p:cNvPr id="20" name="artifact-pill-24-2-1-5"/>
          <p:cNvSpPr/>
          <p:nvPr/>
        </p:nvSpPr>
        <p:spPr>
          <a:xfrm>
            <a:off x="8134350" y="2505075"/>
            <a:ext cx="2171700" cy="228600"/>
          </a:xfrm>
          <a:prstGeom prst="roundRect">
            <a:avLst/>
          </a:prstGeom>
          <a:solidFill>
            <a:srgbClr val="EFF6FF"/>
          </a:solidFill>
          <a:ln w="12700">
            <a:solidFill>
              <a:srgbClr val="DBEAFE"/>
            </a:solidFill>
            <a:prstDash val="solid"/>
          </a:ln>
        </p:spPr>
      </p:sp>
      <p:sp>
        <p:nvSpPr>
          <p:cNvPr id="21" name="artifact-pill-24-2-1-5"/>
          <p:cNvSpPr/>
          <p:nvPr/>
        </p:nvSpPr>
        <p:spPr>
          <a:xfrm>
            <a:off x="8134350" y="2505075"/>
            <a:ext cx="21717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Intent-qualified account audiences</a:t>
            </a:r>
            <a:endParaRPr lang="en-US" sz="850" dirty="0"/>
          </a:p>
        </p:txBody>
      </p:sp>
      <p:sp>
        <p:nvSpPr>
          <p:cNvPr id="22" name="artifact-field-label-24-2-2"/>
          <p:cNvSpPr/>
          <p:nvPr/>
        </p:nvSpPr>
        <p:spPr>
          <a:xfrm>
            <a:off x="6115050" y="289560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3" name="artifact-bullet-list-24-2-2"/>
          <p:cNvSpPr/>
          <p:nvPr/>
        </p:nvSpPr>
        <p:spPr>
          <a:xfrm>
            <a:off x="6115050" y="3105150"/>
            <a:ext cx="4876800" cy="87630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Ads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Microsoft Advertising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Meta retargeting</a:t>
            </a:r>
            <a:endParaRPr lang="en-US" sz="925" dirty="0"/>
          </a:p>
        </p:txBody>
      </p:sp>
      <p:sp>
        <p:nvSpPr>
          <p:cNvPr id="24" name="footer-rule-2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5" name="footer-title-2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26" name="footer-meta-2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eyebrow-2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8 — Go-To-Market / Scaling</a:t>
            </a:r>
            <a:endParaRPr lang="en-US" sz="1100" dirty="0"/>
          </a:p>
        </p:txBody>
      </p:sp>
      <p:sp>
        <p:nvSpPr>
          <p:cNvPr id="3" name="title-2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BOFU — Diagnostic, Committee Alignment, and Demo</a:t>
            </a:r>
            <a:endParaRPr lang="en-US" sz="2500" dirty="0"/>
          </a:p>
        </p:txBody>
      </p:sp>
      <p:sp>
        <p:nvSpPr>
          <p:cNvPr id="4" name="artifact-card-25"/>
          <p:cNvSpPr/>
          <p:nvPr/>
        </p:nvSpPr>
        <p:spPr>
          <a:xfrm>
            <a:off x="609600" y="1304925"/>
            <a:ext cx="10591800" cy="4848225"/>
          </a:xfrm>
          <a:prstGeom prst="rect">
            <a:avLst/>
          </a:prstGeom>
          <a:solidFill>
            <a:srgbClr val="FFFFFF"/>
          </a:solidFill>
          <a:ln w="12700">
            <a:solidFill>
              <a:srgbClr val="E5E7EB"/>
            </a:solidFill>
            <a:prstDash val="solid"/>
          </a:ln>
        </p:spPr>
      </p:sp>
      <p:sp>
        <p:nvSpPr>
          <p:cNvPr id="5" name="artifact-card-rail-25"/>
          <p:cNvSpPr/>
          <p:nvPr/>
        </p:nvSpPr>
        <p:spPr>
          <a:xfrm>
            <a:off x="609600" y="1304925"/>
            <a:ext cx="10591800" cy="285750"/>
          </a:xfrm>
          <a:prstGeom prst="rect">
            <a:avLst/>
          </a:prstGeom>
          <a:solidFill>
            <a:srgbClr val="274C78"/>
          </a:solidFill>
          <a:ln w="12700">
            <a:solidFill>
              <a:srgbClr val="274C78"/>
            </a:solidFill>
            <a:prstDash val="solid"/>
          </a:ln>
        </p:spPr>
      </p:sp>
      <p:sp>
        <p:nvSpPr>
          <p:cNvPr id="6" name="artifact-card-rail-25"/>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FUNNEL MAPPING</a:t>
            </a:r>
            <a:endParaRPr lang="en-US" sz="950" dirty="0"/>
          </a:p>
        </p:txBody>
      </p:sp>
      <p:sp>
        <p:nvSpPr>
          <p:cNvPr id="7" name="artifact-field-label-25-1-1"/>
          <p:cNvSpPr/>
          <p:nvPr/>
        </p:nvSpPr>
        <p:spPr>
          <a:xfrm>
            <a:off x="8191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OBJECTIVE</a:t>
            </a:r>
            <a:endParaRPr lang="en-US" sz="800" dirty="0"/>
          </a:p>
        </p:txBody>
      </p:sp>
      <p:sp>
        <p:nvSpPr>
          <p:cNvPr id="8" name="artifact-field-value-25-1-1"/>
          <p:cNvSpPr/>
          <p:nvPr/>
        </p:nvSpPr>
        <p:spPr>
          <a:xfrm>
            <a:off x="819150" y="1952625"/>
            <a:ext cx="4876800" cy="533400"/>
          </a:xfrm>
          <a:prstGeom prst="rect">
            <a:avLst/>
          </a:prstGeom>
          <a:noFill/>
          <a:ln/>
        </p:spPr>
        <p:txBody>
          <a:bodyPr wrap="square" lIns="0" tIns="0" rIns="0" bIns="0" rtlCol="0" anchor="t">
            <a:normAutofit/>
          </a:bodyPr>
          <a:lstStyle/>
          <a:p>
            <a:pPr algn="l" indent="0" marL="0">
              <a:buNone/>
            </a:pPr>
            <a:r>
              <a:rPr lang="en-US" sz="975" dirty="0">
                <a:solidFill>
                  <a:srgbClr val="111827"/>
                </a:solidFill>
                <a:latin typeface="Aptos" pitchFamily="34" charset="0"/>
                <a:ea typeface="Aptos" pitchFamily="34" charset="-122"/>
                <a:cs typeface="Aptos" pitchFamily="34" charset="-120"/>
              </a:rPr>
              <a:t>Convert qualified accounts into sales-accepted diagnostic and demo requests while supplying each selected persona with the proof needed for a 30–90 day committee evaluation.</a:t>
            </a:r>
            <a:endParaRPr lang="en-US" sz="975" dirty="0"/>
          </a:p>
        </p:txBody>
      </p:sp>
      <p:sp>
        <p:nvSpPr>
          <p:cNvPr id="9" name="artifact-field-label-25-1-2"/>
          <p:cNvSpPr/>
          <p:nvPr/>
        </p:nvSpPr>
        <p:spPr>
          <a:xfrm>
            <a:off x="819150" y="25717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CONTENT / OFFERS</a:t>
            </a:r>
            <a:endParaRPr lang="en-US" sz="800" dirty="0"/>
          </a:p>
        </p:txBody>
      </p:sp>
      <p:sp>
        <p:nvSpPr>
          <p:cNvPr id="10" name="artifact-bullet-list-25-1-2"/>
          <p:cNvSpPr/>
          <p:nvPr/>
        </p:nvSpPr>
        <p:spPr>
          <a:xfrm>
            <a:off x="819150" y="27813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Tailored workflow diagnostic and demo</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Committee demo with operations and IT</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Technical workflow review</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ROI assessment with transparent assumptions</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Role-specific evaluation plan</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Proof-plan consultation</a:t>
            </a:r>
            <a:endParaRPr lang="en-US" sz="925" dirty="0"/>
          </a:p>
        </p:txBody>
      </p:sp>
      <p:sp>
        <p:nvSpPr>
          <p:cNvPr id="11" name="artifact-field-label-25-2-1"/>
          <p:cNvSpPr/>
          <p:nvPr/>
        </p:nvSpPr>
        <p:spPr>
          <a:xfrm>
            <a:off x="6115050" y="1743075"/>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AUDIENCE TYPES</a:t>
            </a:r>
            <a:endParaRPr lang="en-US" sz="800" dirty="0"/>
          </a:p>
        </p:txBody>
      </p:sp>
      <p:sp>
        <p:nvSpPr>
          <p:cNvPr id="12" name="artifact-pill-25-2-1-1"/>
          <p:cNvSpPr/>
          <p:nvPr/>
        </p:nvSpPr>
        <p:spPr>
          <a:xfrm>
            <a:off x="6115050" y="1952625"/>
            <a:ext cx="2800350" cy="228600"/>
          </a:xfrm>
          <a:prstGeom prst="roundRect">
            <a:avLst/>
          </a:prstGeom>
          <a:solidFill>
            <a:srgbClr val="EFF6FF"/>
          </a:solidFill>
          <a:ln w="12700">
            <a:solidFill>
              <a:srgbClr val="DBEAFE"/>
            </a:solidFill>
            <a:prstDash val="solid"/>
          </a:ln>
        </p:spPr>
      </p:sp>
      <p:sp>
        <p:nvSpPr>
          <p:cNvPr id="13" name="artifact-pill-25-2-1-1"/>
          <p:cNvSpPr/>
          <p:nvPr/>
        </p:nvSpPr>
        <p:spPr>
          <a:xfrm>
            <a:off x="6115050" y="1952625"/>
            <a:ext cx="28003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High-intent exact and phrase Search audiences</a:t>
            </a:r>
            <a:endParaRPr lang="en-US" sz="850" dirty="0"/>
          </a:p>
        </p:txBody>
      </p:sp>
      <p:sp>
        <p:nvSpPr>
          <p:cNvPr id="14" name="artifact-pill-25-2-1-2"/>
          <p:cNvSpPr/>
          <p:nvPr/>
        </p:nvSpPr>
        <p:spPr>
          <a:xfrm>
            <a:off x="8991600" y="1952625"/>
            <a:ext cx="1428750" cy="228600"/>
          </a:xfrm>
          <a:prstGeom prst="roundRect">
            <a:avLst/>
          </a:prstGeom>
          <a:solidFill>
            <a:srgbClr val="EFF6FF"/>
          </a:solidFill>
          <a:ln w="12700">
            <a:solidFill>
              <a:srgbClr val="DBEAFE"/>
            </a:solidFill>
            <a:prstDash val="solid"/>
          </a:ln>
        </p:spPr>
      </p:sp>
      <p:sp>
        <p:nvSpPr>
          <p:cNvPr id="15" name="artifact-pill-25-2-1-2"/>
          <p:cNvSpPr/>
          <p:nvPr/>
        </p:nvSpPr>
        <p:spPr>
          <a:xfrm>
            <a:off x="8991600" y="1952625"/>
            <a:ext cx="14287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Tier 1 named accounts</a:t>
            </a:r>
            <a:endParaRPr lang="en-US" sz="850" dirty="0"/>
          </a:p>
        </p:txBody>
      </p:sp>
      <p:sp>
        <p:nvSpPr>
          <p:cNvPr id="16" name="artifact-pill-25-2-1-3"/>
          <p:cNvSpPr/>
          <p:nvPr/>
        </p:nvSpPr>
        <p:spPr>
          <a:xfrm>
            <a:off x="6115050" y="2228850"/>
            <a:ext cx="3200400" cy="228600"/>
          </a:xfrm>
          <a:prstGeom prst="roundRect">
            <a:avLst/>
          </a:prstGeom>
          <a:solidFill>
            <a:srgbClr val="EFF6FF"/>
          </a:solidFill>
          <a:ln w="12700">
            <a:solidFill>
              <a:srgbClr val="DBEAFE"/>
            </a:solidFill>
            <a:prstDash val="solid"/>
          </a:ln>
        </p:spPr>
      </p:sp>
      <p:sp>
        <p:nvSpPr>
          <p:cNvPr id="17" name="artifact-pill-25-2-1-3"/>
          <p:cNvSpPr/>
          <p:nvPr/>
        </p:nvSpPr>
        <p:spPr>
          <a:xfrm>
            <a:off x="6115050" y="2228850"/>
            <a:ext cx="32004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Open-opportunity and sales-engaged account audiences</a:t>
            </a:r>
            <a:endParaRPr lang="en-US" sz="850" dirty="0"/>
          </a:p>
        </p:txBody>
      </p:sp>
      <p:sp>
        <p:nvSpPr>
          <p:cNvPr id="18" name="artifact-pill-25-2-1-4"/>
          <p:cNvSpPr/>
          <p:nvPr/>
        </p:nvSpPr>
        <p:spPr>
          <a:xfrm>
            <a:off x="6115050" y="2505075"/>
            <a:ext cx="1714500" cy="228600"/>
          </a:xfrm>
          <a:prstGeom prst="roundRect">
            <a:avLst/>
          </a:prstGeom>
          <a:solidFill>
            <a:srgbClr val="EFF6FF"/>
          </a:solidFill>
          <a:ln w="12700">
            <a:solidFill>
              <a:srgbClr val="DBEAFE"/>
            </a:solidFill>
            <a:prstDash val="solid"/>
          </a:ln>
        </p:spPr>
      </p:sp>
      <p:sp>
        <p:nvSpPr>
          <p:cNvPr id="19" name="artifact-pill-25-2-1-4"/>
          <p:cNvSpPr/>
          <p:nvPr/>
        </p:nvSpPr>
        <p:spPr>
          <a:xfrm>
            <a:off x="6115050" y="2505075"/>
            <a:ext cx="1714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Diagnostic form abandoners</a:t>
            </a:r>
            <a:endParaRPr lang="en-US" sz="850" dirty="0"/>
          </a:p>
        </p:txBody>
      </p:sp>
      <p:sp>
        <p:nvSpPr>
          <p:cNvPr id="20" name="artifact-pill-25-2-1-5"/>
          <p:cNvSpPr/>
          <p:nvPr/>
        </p:nvSpPr>
        <p:spPr>
          <a:xfrm>
            <a:off x="6115050" y="2781300"/>
            <a:ext cx="3600450" cy="228600"/>
          </a:xfrm>
          <a:prstGeom prst="roundRect">
            <a:avLst/>
          </a:prstGeom>
          <a:solidFill>
            <a:srgbClr val="EFF6FF"/>
          </a:solidFill>
          <a:ln w="12700">
            <a:solidFill>
              <a:srgbClr val="DBEAFE"/>
            </a:solidFill>
            <a:prstDash val="solid"/>
          </a:ln>
        </p:spPr>
      </p:sp>
      <p:sp>
        <p:nvSpPr>
          <p:cNvPr id="21" name="artifact-pill-25-2-1-5"/>
          <p:cNvSpPr/>
          <p:nvPr/>
        </p:nvSpPr>
        <p:spPr>
          <a:xfrm>
            <a:off x="6115050" y="2781300"/>
            <a:ext cx="360045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Pricing, ROI, connector, governance, and demo-page visitors</a:t>
            </a:r>
            <a:endParaRPr lang="en-US" sz="850" dirty="0"/>
          </a:p>
        </p:txBody>
      </p:sp>
      <p:sp>
        <p:nvSpPr>
          <p:cNvPr id="22" name="artifact-pill-25-2-1-6"/>
          <p:cNvSpPr/>
          <p:nvPr/>
        </p:nvSpPr>
        <p:spPr>
          <a:xfrm>
            <a:off x="6115050" y="3057525"/>
            <a:ext cx="2857500" cy="228600"/>
          </a:xfrm>
          <a:prstGeom prst="roundRect">
            <a:avLst/>
          </a:prstGeom>
          <a:solidFill>
            <a:srgbClr val="EFF6FF"/>
          </a:solidFill>
          <a:ln w="12700">
            <a:solidFill>
              <a:srgbClr val="DBEAFE"/>
            </a:solidFill>
            <a:prstDash val="solid"/>
          </a:ln>
        </p:spPr>
      </p:sp>
      <p:sp>
        <p:nvSpPr>
          <p:cNvPr id="23" name="artifact-pill-25-2-1-6"/>
          <p:cNvSpPr/>
          <p:nvPr/>
        </p:nvSpPr>
        <p:spPr>
          <a:xfrm>
            <a:off x="6115050" y="3057525"/>
            <a:ext cx="2857500" cy="228600"/>
          </a:xfrm>
          <a:prstGeom prst="rect">
            <a:avLst/>
          </a:prstGeom>
          <a:noFill/>
          <a:ln/>
        </p:spPr>
        <p:txBody>
          <a:bodyPr wrap="square" lIns="76200" tIns="76200" rIns="76200" bIns="76200" rtlCol="0" anchor="ctr">
            <a:normAutofit/>
          </a:bodyPr>
          <a:lstStyle/>
          <a:p>
            <a:pPr algn="ctr" indent="0" marL="0">
              <a:buNone/>
            </a:pPr>
            <a:r>
              <a:rPr lang="en-US" sz="850" dirty="0">
                <a:solidFill>
                  <a:srgbClr val="274C78"/>
                </a:solidFill>
                <a:latin typeface="Aptos" pitchFamily="34" charset="0"/>
                <a:ea typeface="Aptos" pitchFamily="34" charset="-122"/>
                <a:cs typeface="Aptos" pitchFamily="34" charset="-120"/>
              </a:rPr>
              <a:t>Multiple engaged stakeholders from one account</a:t>
            </a:r>
            <a:endParaRPr lang="en-US" sz="850" dirty="0"/>
          </a:p>
        </p:txBody>
      </p:sp>
      <p:sp>
        <p:nvSpPr>
          <p:cNvPr id="24" name="artifact-field-label-25-2-2"/>
          <p:cNvSpPr/>
          <p:nvPr/>
        </p:nvSpPr>
        <p:spPr>
          <a:xfrm>
            <a:off x="6115050" y="3448050"/>
            <a:ext cx="4876800" cy="180975"/>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PLATFORMS</a:t>
            </a:r>
            <a:endParaRPr lang="en-US" sz="800" dirty="0"/>
          </a:p>
        </p:txBody>
      </p:sp>
      <p:sp>
        <p:nvSpPr>
          <p:cNvPr id="25" name="artifact-bullet-list-25-2-2"/>
          <p:cNvSpPr/>
          <p:nvPr/>
        </p:nvSpPr>
        <p:spPr>
          <a:xfrm>
            <a:off x="6115050" y="3657600"/>
            <a:ext cx="4876800" cy="1047750"/>
          </a:xfrm>
          <a:prstGeom prst="rect">
            <a:avLst/>
          </a:prstGeom>
          <a:noFill/>
          <a:ln/>
        </p:spPr>
        <p:txBody>
          <a:bodyPr wrap="square" lIns="0" tIns="0" rIns="0" bIns="0" rtlCol="0" anchor="t"/>
          <a:lstStyle/>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Search</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LinkedIn</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Programmatic ABM</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Microsoft Advertising</a:t>
            </a:r>
            <a:endParaRPr lang="en-US" sz="925" dirty="0"/>
          </a:p>
          <a:p>
            <a:pPr marL="127000" indent="-127000">
              <a:spcAft>
                <a:spcPts val="125"/>
              </a:spcAft>
              <a:buSzPct val="100000"/>
              <a:buChar char="•"/>
            </a:pPr>
            <a:r>
              <a:rPr lang="en-US" sz="925" dirty="0">
                <a:solidFill>
                  <a:srgbClr val="111827"/>
                </a:solidFill>
                <a:latin typeface="Aptos" pitchFamily="34" charset="0"/>
                <a:ea typeface="Aptos" pitchFamily="34" charset="-122"/>
                <a:cs typeface="Aptos" pitchFamily="34" charset="-120"/>
              </a:rPr>
              <a:t>Google retargeting</a:t>
            </a:r>
            <a:endParaRPr lang="en-US" sz="925" dirty="0"/>
          </a:p>
          <a:p>
            <a:pPr marL="127000" indent="-127000">
              <a:buSzPct val="100000"/>
              <a:buChar char="•"/>
            </a:pPr>
            <a:r>
              <a:rPr lang="en-US" sz="925" dirty="0">
                <a:solidFill>
                  <a:srgbClr val="111827"/>
                </a:solidFill>
                <a:latin typeface="Aptos" pitchFamily="34" charset="0"/>
                <a:ea typeface="Aptos" pitchFamily="34" charset="-122"/>
                <a:cs typeface="Aptos" pitchFamily="34" charset="-120"/>
              </a:rPr>
              <a:t>Meta retargeting</a:t>
            </a:r>
            <a:endParaRPr lang="en-US" sz="925" dirty="0"/>
          </a:p>
        </p:txBody>
      </p:sp>
      <p:sp>
        <p:nvSpPr>
          <p:cNvPr id="26" name="footer-rule-2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7" name="footer-title-2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28" name="footer-meta-2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graphicFrame>
        <p:nvGraphicFramePr>
          <p:cNvPr id="2" name="table-26"/>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419350"/>
        </p:xfrm>
        <a:graphic>
          <a:graphicData uri="http://schemas.openxmlformats.org/drawingml/2006/table">
            <a:tbl>
              <a:tblPr/>
              <a:tblGrid>
                <a:gridCol w="2647950"/>
                <a:gridCol w="2647950"/>
                <a:gridCol w="2647950"/>
                <a:gridCol w="2647950"/>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Milestone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Timing</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Evidence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Status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Milestone 1</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Milestone 2</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Milestone 3</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Milestone 4</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Milestone 5</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2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9 — Milestones · Editable placeholder</a:t>
            </a:r>
            <a:endParaRPr lang="en-US" sz="1100" dirty="0"/>
          </a:p>
        </p:txBody>
      </p:sp>
      <p:sp>
        <p:nvSpPr>
          <p:cNvPr id="4" name="title-2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Milestones</a:t>
            </a:r>
            <a:endParaRPr lang="en-US" sz="2500" dirty="0"/>
          </a:p>
        </p:txBody>
      </p:sp>
      <p:sp>
        <p:nvSpPr>
          <p:cNvPr id="5" name="footer-rule-2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2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2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graphicFrame>
        <p:nvGraphicFramePr>
          <p:cNvPr id="2" name="table-27"/>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3619500"/>
        </p:xfrm>
        <a:graphic>
          <a:graphicData uri="http://schemas.openxmlformats.org/drawingml/2006/table">
            <a:tbl>
              <a:tblPr/>
              <a:tblGrid>
                <a:gridCol w="2400300"/>
                <a:gridCol w="1638300"/>
                <a:gridCol w="1638300"/>
                <a:gridCol w="1638300"/>
                <a:gridCol w="1638300"/>
                <a:gridCol w="1638300"/>
              </a:tblGrid>
              <a:tr h="419100">
                <a:tc>
                  <a:txBody>
                    <a:bodyPr/>
                    <a:lstStyle/>
                    <a:p>
                      <a:pPr indent="0" marL="0">
                        <a:buNone/>
                      </a:pPr>
                      <a:r>
                        <a:rPr lang="en-US" sz="1025" b="1" dirty="0">
                          <a:solidFill>
                            <a:srgbClr val="FFFFFF"/>
                          </a:solidFill>
                          <a:latin typeface="Aptos" pitchFamily="34" charset="0"/>
                          <a:ea typeface="Aptos" pitchFamily="34" charset="-122"/>
                          <a:cs typeface="Aptos" pitchFamily="34" charset="-120"/>
                        </a:rPr>
                        <a:t>Line item</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Year 1</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Year 2</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Year 3</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Year 4</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25" b="1" dirty="0">
                          <a:solidFill>
                            <a:srgbClr val="FFFFFF"/>
                          </a:solidFill>
                          <a:latin typeface="Aptos" pitchFamily="34" charset="0"/>
                          <a:ea typeface="Aptos" pitchFamily="34" charset="-122"/>
                          <a:cs typeface="Aptos" pitchFamily="34" charset="-120"/>
                        </a:rPr>
                        <a:t>Year 5</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Revenue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Cost of goods sold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Gross profit</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Sales &amp; marketing</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975" dirty="0">
                          <a:solidFill>
                            <a:srgbClr val="4B5563"/>
                          </a:solidFill>
                          <a:latin typeface="Aptos" pitchFamily="34" charset="0"/>
                          <a:ea typeface="Aptos" pitchFamily="34" charset="-122"/>
                          <a:cs typeface="Aptos" pitchFamily="34" charset="-120"/>
                        </a:rPr>
                        <a:t>$750,000</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Product / R&amp;D</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General &amp; administrative</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Operating income / EBITDA</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975" b="1" dirty="0">
                          <a:solidFill>
                            <a:srgbClr val="111827"/>
                          </a:solidFill>
                          <a:latin typeface="Aptos" pitchFamily="34" charset="0"/>
                          <a:ea typeface="Aptos" pitchFamily="34" charset="-122"/>
                          <a:cs typeface="Aptos" pitchFamily="34" charset="-120"/>
                        </a:rPr>
                        <a:t>Ending cash</a:t>
                      </a: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9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bl>
          </a:graphicData>
        </a:graphic>
      </p:graphicFrame>
      <p:sp>
        <p:nvSpPr>
          <p:cNvPr id="3" name="eyebrow-2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10 — Pro Forma · Editable placeholder</a:t>
            </a:r>
            <a:endParaRPr lang="en-US" sz="1100" dirty="0"/>
          </a:p>
        </p:txBody>
      </p:sp>
      <p:sp>
        <p:nvSpPr>
          <p:cNvPr id="4" name="title-2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Five-Year Pro Forma</a:t>
            </a:r>
            <a:endParaRPr lang="en-US" sz="2500" dirty="0"/>
          </a:p>
        </p:txBody>
      </p:sp>
      <p:sp>
        <p:nvSpPr>
          <p:cNvPr id="5" name="footer-rule-2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2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2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eyebrow-2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11 — Team · Editable placeholder</a:t>
            </a:r>
            <a:endParaRPr lang="en-US" sz="1100" dirty="0"/>
          </a:p>
        </p:txBody>
      </p:sp>
      <p:sp>
        <p:nvSpPr>
          <p:cNvPr id="3" name="title-2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Management Team</a:t>
            </a:r>
            <a:endParaRPr lang="en-US" sz="2500" dirty="0"/>
          </a:p>
        </p:txBody>
      </p:sp>
      <p:sp>
        <p:nvSpPr>
          <p:cNvPr id="4" name="person-headshot-28-1-disc"/>
          <p:cNvSpPr/>
          <p:nvPr/>
        </p:nvSpPr>
        <p:spPr>
          <a:xfrm>
            <a:off x="781050" y="1362075"/>
            <a:ext cx="1638300" cy="1638300"/>
          </a:xfrm>
          <a:prstGeom prst="ellipse">
            <a:avLst/>
          </a:prstGeom>
          <a:solidFill>
            <a:srgbClr val="EFF6FF"/>
          </a:solidFill>
          <a:ln w="25400">
            <a:solidFill>
              <a:srgbClr val="DBEAFE"/>
            </a:solidFill>
            <a:prstDash val="solid"/>
          </a:ln>
        </p:spPr>
      </p:sp>
      <p:sp>
        <p:nvSpPr>
          <p:cNvPr id="5" name="person-headshot-28-1-head"/>
          <p:cNvSpPr/>
          <p:nvPr/>
        </p:nvSpPr>
        <p:spPr>
          <a:xfrm>
            <a:off x="1354455" y="1689735"/>
            <a:ext cx="491490" cy="491490"/>
          </a:xfrm>
          <a:prstGeom prst="ellipse">
            <a:avLst/>
          </a:prstGeom>
          <a:solidFill>
            <a:srgbClr val="A9C2DA"/>
          </a:solidFill>
          <a:ln w="12700">
            <a:solidFill>
              <a:srgbClr val="A9C2DA"/>
            </a:solidFill>
            <a:prstDash val="solid"/>
          </a:ln>
        </p:spPr>
      </p:sp>
      <p:sp>
        <p:nvSpPr>
          <p:cNvPr id="6" name="person-headshot-28-1-shoulders"/>
          <p:cNvSpPr/>
          <p:nvPr/>
        </p:nvSpPr>
        <p:spPr>
          <a:xfrm>
            <a:off x="1141476" y="2279523"/>
            <a:ext cx="917448" cy="491490"/>
          </a:xfrm>
          <a:prstGeom prst="ellipse">
            <a:avLst/>
          </a:prstGeom>
          <a:solidFill>
            <a:srgbClr val="A9C2DA"/>
          </a:solidFill>
          <a:ln w="12700">
            <a:solidFill>
              <a:srgbClr val="A9C2DA"/>
            </a:solidFill>
            <a:prstDash val="solid"/>
          </a:ln>
        </p:spPr>
      </p:sp>
      <p:sp>
        <p:nvSpPr>
          <p:cNvPr id="7" name="person-name-28-1"/>
          <p:cNvSpPr/>
          <p:nvPr/>
        </p:nvSpPr>
        <p:spPr>
          <a:xfrm>
            <a:off x="60960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8" name="person-role-28-1"/>
          <p:cNvSpPr/>
          <p:nvPr/>
        </p:nvSpPr>
        <p:spPr>
          <a:xfrm>
            <a:off x="60960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CEO</a:t>
            </a:r>
            <a:endParaRPr lang="en-US" sz="1050" dirty="0"/>
          </a:p>
        </p:txBody>
      </p:sp>
      <p:sp>
        <p:nvSpPr>
          <p:cNvPr id="9" name="person-bio-28-1"/>
          <p:cNvSpPr/>
          <p:nvPr/>
        </p:nvSpPr>
        <p:spPr>
          <a:xfrm>
            <a:off x="60960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10" name="person-headshot-28-2-disc"/>
          <p:cNvSpPr/>
          <p:nvPr/>
        </p:nvSpPr>
        <p:spPr>
          <a:xfrm>
            <a:off x="2933700" y="1362075"/>
            <a:ext cx="1638300" cy="1638300"/>
          </a:xfrm>
          <a:prstGeom prst="ellipse">
            <a:avLst/>
          </a:prstGeom>
          <a:solidFill>
            <a:srgbClr val="EFF6FF"/>
          </a:solidFill>
          <a:ln w="25400">
            <a:solidFill>
              <a:srgbClr val="DBEAFE"/>
            </a:solidFill>
            <a:prstDash val="solid"/>
          </a:ln>
        </p:spPr>
      </p:sp>
      <p:sp>
        <p:nvSpPr>
          <p:cNvPr id="11" name="person-headshot-28-2-head"/>
          <p:cNvSpPr/>
          <p:nvPr/>
        </p:nvSpPr>
        <p:spPr>
          <a:xfrm>
            <a:off x="3507105" y="1689735"/>
            <a:ext cx="491490" cy="491490"/>
          </a:xfrm>
          <a:prstGeom prst="ellipse">
            <a:avLst/>
          </a:prstGeom>
          <a:solidFill>
            <a:srgbClr val="A9C2DA"/>
          </a:solidFill>
          <a:ln w="12700">
            <a:solidFill>
              <a:srgbClr val="A9C2DA"/>
            </a:solidFill>
            <a:prstDash val="solid"/>
          </a:ln>
        </p:spPr>
      </p:sp>
      <p:sp>
        <p:nvSpPr>
          <p:cNvPr id="12" name="person-headshot-28-2-shoulders"/>
          <p:cNvSpPr/>
          <p:nvPr/>
        </p:nvSpPr>
        <p:spPr>
          <a:xfrm>
            <a:off x="3294126" y="2279523"/>
            <a:ext cx="917448" cy="491490"/>
          </a:xfrm>
          <a:prstGeom prst="ellipse">
            <a:avLst/>
          </a:prstGeom>
          <a:solidFill>
            <a:srgbClr val="A9C2DA"/>
          </a:solidFill>
          <a:ln w="12700">
            <a:solidFill>
              <a:srgbClr val="A9C2DA"/>
            </a:solidFill>
            <a:prstDash val="solid"/>
          </a:ln>
        </p:spPr>
      </p:sp>
      <p:sp>
        <p:nvSpPr>
          <p:cNvPr id="13" name="person-name-28-2"/>
          <p:cNvSpPr/>
          <p:nvPr/>
        </p:nvSpPr>
        <p:spPr>
          <a:xfrm>
            <a:off x="276225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14" name="person-role-28-2"/>
          <p:cNvSpPr/>
          <p:nvPr/>
        </p:nvSpPr>
        <p:spPr>
          <a:xfrm>
            <a:off x="276225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CRO</a:t>
            </a:r>
            <a:endParaRPr lang="en-US" sz="1050" dirty="0"/>
          </a:p>
        </p:txBody>
      </p:sp>
      <p:sp>
        <p:nvSpPr>
          <p:cNvPr id="15" name="person-bio-28-2"/>
          <p:cNvSpPr/>
          <p:nvPr/>
        </p:nvSpPr>
        <p:spPr>
          <a:xfrm>
            <a:off x="276225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16" name="person-headshot-28-3-disc"/>
          <p:cNvSpPr/>
          <p:nvPr/>
        </p:nvSpPr>
        <p:spPr>
          <a:xfrm>
            <a:off x="5086350" y="1362075"/>
            <a:ext cx="1638300" cy="1638300"/>
          </a:xfrm>
          <a:prstGeom prst="ellipse">
            <a:avLst/>
          </a:prstGeom>
          <a:solidFill>
            <a:srgbClr val="EFF6FF"/>
          </a:solidFill>
          <a:ln w="25400">
            <a:solidFill>
              <a:srgbClr val="DBEAFE"/>
            </a:solidFill>
            <a:prstDash val="solid"/>
          </a:ln>
        </p:spPr>
      </p:sp>
      <p:sp>
        <p:nvSpPr>
          <p:cNvPr id="17" name="person-headshot-28-3-head"/>
          <p:cNvSpPr/>
          <p:nvPr/>
        </p:nvSpPr>
        <p:spPr>
          <a:xfrm>
            <a:off x="5659755" y="1689735"/>
            <a:ext cx="491490" cy="491490"/>
          </a:xfrm>
          <a:prstGeom prst="ellipse">
            <a:avLst/>
          </a:prstGeom>
          <a:solidFill>
            <a:srgbClr val="A9C2DA"/>
          </a:solidFill>
          <a:ln w="12700">
            <a:solidFill>
              <a:srgbClr val="A9C2DA"/>
            </a:solidFill>
            <a:prstDash val="solid"/>
          </a:ln>
        </p:spPr>
      </p:sp>
      <p:sp>
        <p:nvSpPr>
          <p:cNvPr id="18" name="person-headshot-28-3-shoulders"/>
          <p:cNvSpPr/>
          <p:nvPr/>
        </p:nvSpPr>
        <p:spPr>
          <a:xfrm>
            <a:off x="5446776" y="2279523"/>
            <a:ext cx="917448" cy="491490"/>
          </a:xfrm>
          <a:prstGeom prst="ellipse">
            <a:avLst/>
          </a:prstGeom>
          <a:solidFill>
            <a:srgbClr val="A9C2DA"/>
          </a:solidFill>
          <a:ln w="12700">
            <a:solidFill>
              <a:srgbClr val="A9C2DA"/>
            </a:solidFill>
            <a:prstDash val="solid"/>
          </a:ln>
        </p:spPr>
      </p:sp>
      <p:sp>
        <p:nvSpPr>
          <p:cNvPr id="19" name="person-name-28-3"/>
          <p:cNvSpPr/>
          <p:nvPr/>
        </p:nvSpPr>
        <p:spPr>
          <a:xfrm>
            <a:off x="491490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20" name="person-role-28-3"/>
          <p:cNvSpPr/>
          <p:nvPr/>
        </p:nvSpPr>
        <p:spPr>
          <a:xfrm>
            <a:off x="491490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CMO</a:t>
            </a:r>
            <a:endParaRPr lang="en-US" sz="1050" dirty="0"/>
          </a:p>
        </p:txBody>
      </p:sp>
      <p:sp>
        <p:nvSpPr>
          <p:cNvPr id="21" name="person-bio-28-3"/>
          <p:cNvSpPr/>
          <p:nvPr/>
        </p:nvSpPr>
        <p:spPr>
          <a:xfrm>
            <a:off x="491490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22" name="person-headshot-28-4-disc"/>
          <p:cNvSpPr/>
          <p:nvPr/>
        </p:nvSpPr>
        <p:spPr>
          <a:xfrm>
            <a:off x="7239000" y="1362075"/>
            <a:ext cx="1638300" cy="1638300"/>
          </a:xfrm>
          <a:prstGeom prst="ellipse">
            <a:avLst/>
          </a:prstGeom>
          <a:solidFill>
            <a:srgbClr val="EFF6FF"/>
          </a:solidFill>
          <a:ln w="25400">
            <a:solidFill>
              <a:srgbClr val="DBEAFE"/>
            </a:solidFill>
            <a:prstDash val="solid"/>
          </a:ln>
        </p:spPr>
      </p:sp>
      <p:sp>
        <p:nvSpPr>
          <p:cNvPr id="23" name="person-headshot-28-4-head"/>
          <p:cNvSpPr/>
          <p:nvPr/>
        </p:nvSpPr>
        <p:spPr>
          <a:xfrm>
            <a:off x="7812405" y="1689735"/>
            <a:ext cx="491490" cy="491490"/>
          </a:xfrm>
          <a:prstGeom prst="ellipse">
            <a:avLst/>
          </a:prstGeom>
          <a:solidFill>
            <a:srgbClr val="A9C2DA"/>
          </a:solidFill>
          <a:ln w="12700">
            <a:solidFill>
              <a:srgbClr val="A9C2DA"/>
            </a:solidFill>
            <a:prstDash val="solid"/>
          </a:ln>
        </p:spPr>
      </p:sp>
      <p:sp>
        <p:nvSpPr>
          <p:cNvPr id="24" name="person-headshot-28-4-shoulders"/>
          <p:cNvSpPr/>
          <p:nvPr/>
        </p:nvSpPr>
        <p:spPr>
          <a:xfrm>
            <a:off x="7599426" y="2279523"/>
            <a:ext cx="917448" cy="491490"/>
          </a:xfrm>
          <a:prstGeom prst="ellipse">
            <a:avLst/>
          </a:prstGeom>
          <a:solidFill>
            <a:srgbClr val="A9C2DA"/>
          </a:solidFill>
          <a:ln w="12700">
            <a:solidFill>
              <a:srgbClr val="A9C2DA"/>
            </a:solidFill>
            <a:prstDash val="solid"/>
          </a:ln>
        </p:spPr>
      </p:sp>
      <p:sp>
        <p:nvSpPr>
          <p:cNvPr id="25" name="person-name-28-4"/>
          <p:cNvSpPr/>
          <p:nvPr/>
        </p:nvSpPr>
        <p:spPr>
          <a:xfrm>
            <a:off x="706755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26" name="person-role-28-4"/>
          <p:cNvSpPr/>
          <p:nvPr/>
        </p:nvSpPr>
        <p:spPr>
          <a:xfrm>
            <a:off x="706755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COO</a:t>
            </a:r>
            <a:endParaRPr lang="en-US" sz="1050" dirty="0"/>
          </a:p>
        </p:txBody>
      </p:sp>
      <p:sp>
        <p:nvSpPr>
          <p:cNvPr id="27" name="person-bio-28-4"/>
          <p:cNvSpPr/>
          <p:nvPr/>
        </p:nvSpPr>
        <p:spPr>
          <a:xfrm>
            <a:off x="706755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28" name="person-headshot-28-5-disc"/>
          <p:cNvSpPr/>
          <p:nvPr/>
        </p:nvSpPr>
        <p:spPr>
          <a:xfrm>
            <a:off x="9391650" y="1362075"/>
            <a:ext cx="1638300" cy="1638300"/>
          </a:xfrm>
          <a:prstGeom prst="ellipse">
            <a:avLst/>
          </a:prstGeom>
          <a:solidFill>
            <a:srgbClr val="EFF6FF"/>
          </a:solidFill>
          <a:ln w="25400">
            <a:solidFill>
              <a:srgbClr val="DBEAFE"/>
            </a:solidFill>
            <a:prstDash val="solid"/>
          </a:ln>
        </p:spPr>
      </p:sp>
      <p:sp>
        <p:nvSpPr>
          <p:cNvPr id="29" name="person-headshot-28-5-head"/>
          <p:cNvSpPr/>
          <p:nvPr/>
        </p:nvSpPr>
        <p:spPr>
          <a:xfrm>
            <a:off x="9965055" y="1689735"/>
            <a:ext cx="491490" cy="491490"/>
          </a:xfrm>
          <a:prstGeom prst="ellipse">
            <a:avLst/>
          </a:prstGeom>
          <a:solidFill>
            <a:srgbClr val="A9C2DA"/>
          </a:solidFill>
          <a:ln w="12700">
            <a:solidFill>
              <a:srgbClr val="A9C2DA"/>
            </a:solidFill>
            <a:prstDash val="solid"/>
          </a:ln>
        </p:spPr>
      </p:sp>
      <p:sp>
        <p:nvSpPr>
          <p:cNvPr id="30" name="person-headshot-28-5-shoulders"/>
          <p:cNvSpPr/>
          <p:nvPr/>
        </p:nvSpPr>
        <p:spPr>
          <a:xfrm>
            <a:off x="9752076" y="2279523"/>
            <a:ext cx="917448" cy="491490"/>
          </a:xfrm>
          <a:prstGeom prst="ellipse">
            <a:avLst/>
          </a:prstGeom>
          <a:solidFill>
            <a:srgbClr val="A9C2DA"/>
          </a:solidFill>
          <a:ln w="12700">
            <a:solidFill>
              <a:srgbClr val="A9C2DA"/>
            </a:solidFill>
            <a:prstDash val="solid"/>
          </a:ln>
        </p:spPr>
      </p:sp>
      <p:sp>
        <p:nvSpPr>
          <p:cNvPr id="31" name="person-name-28-5"/>
          <p:cNvSpPr/>
          <p:nvPr/>
        </p:nvSpPr>
        <p:spPr>
          <a:xfrm>
            <a:off x="922020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32" name="person-role-28-5"/>
          <p:cNvSpPr/>
          <p:nvPr/>
        </p:nvSpPr>
        <p:spPr>
          <a:xfrm>
            <a:off x="922020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CTO</a:t>
            </a:r>
            <a:endParaRPr lang="en-US" sz="1050" dirty="0"/>
          </a:p>
        </p:txBody>
      </p:sp>
      <p:sp>
        <p:nvSpPr>
          <p:cNvPr id="33" name="person-bio-28-5"/>
          <p:cNvSpPr/>
          <p:nvPr/>
        </p:nvSpPr>
        <p:spPr>
          <a:xfrm>
            <a:off x="922020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34" name="footer-rule-2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5" name="footer-title-2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36" name="footer-meta-2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eyebrow-2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11 — Team · Editable placeholder</a:t>
            </a:r>
            <a:endParaRPr lang="en-US" sz="1100" dirty="0"/>
          </a:p>
        </p:txBody>
      </p:sp>
      <p:sp>
        <p:nvSpPr>
          <p:cNvPr id="3" name="title-2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Advisors</a:t>
            </a:r>
            <a:endParaRPr lang="en-US" sz="2500" dirty="0"/>
          </a:p>
        </p:txBody>
      </p:sp>
      <p:sp>
        <p:nvSpPr>
          <p:cNvPr id="4" name="person-headshot-29-1-disc"/>
          <p:cNvSpPr/>
          <p:nvPr/>
        </p:nvSpPr>
        <p:spPr>
          <a:xfrm>
            <a:off x="781050" y="1362075"/>
            <a:ext cx="1638300" cy="1638300"/>
          </a:xfrm>
          <a:prstGeom prst="ellipse">
            <a:avLst/>
          </a:prstGeom>
          <a:solidFill>
            <a:srgbClr val="EFF6FF"/>
          </a:solidFill>
          <a:ln w="25400">
            <a:solidFill>
              <a:srgbClr val="DBEAFE"/>
            </a:solidFill>
            <a:prstDash val="solid"/>
          </a:ln>
        </p:spPr>
      </p:sp>
      <p:sp>
        <p:nvSpPr>
          <p:cNvPr id="5" name="person-headshot-29-1-head"/>
          <p:cNvSpPr/>
          <p:nvPr/>
        </p:nvSpPr>
        <p:spPr>
          <a:xfrm>
            <a:off x="1354455" y="1689735"/>
            <a:ext cx="491490" cy="491490"/>
          </a:xfrm>
          <a:prstGeom prst="ellipse">
            <a:avLst/>
          </a:prstGeom>
          <a:solidFill>
            <a:srgbClr val="A9C2DA"/>
          </a:solidFill>
          <a:ln w="12700">
            <a:solidFill>
              <a:srgbClr val="A9C2DA"/>
            </a:solidFill>
            <a:prstDash val="solid"/>
          </a:ln>
        </p:spPr>
      </p:sp>
      <p:sp>
        <p:nvSpPr>
          <p:cNvPr id="6" name="person-headshot-29-1-shoulders"/>
          <p:cNvSpPr/>
          <p:nvPr/>
        </p:nvSpPr>
        <p:spPr>
          <a:xfrm>
            <a:off x="1141476" y="2279523"/>
            <a:ext cx="917448" cy="491490"/>
          </a:xfrm>
          <a:prstGeom prst="ellipse">
            <a:avLst/>
          </a:prstGeom>
          <a:solidFill>
            <a:srgbClr val="A9C2DA"/>
          </a:solidFill>
          <a:ln w="12700">
            <a:solidFill>
              <a:srgbClr val="A9C2DA"/>
            </a:solidFill>
            <a:prstDash val="solid"/>
          </a:ln>
        </p:spPr>
      </p:sp>
      <p:sp>
        <p:nvSpPr>
          <p:cNvPr id="7" name="person-name-29-1"/>
          <p:cNvSpPr/>
          <p:nvPr/>
        </p:nvSpPr>
        <p:spPr>
          <a:xfrm>
            <a:off x="60960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8" name="person-role-29-1"/>
          <p:cNvSpPr/>
          <p:nvPr/>
        </p:nvSpPr>
        <p:spPr>
          <a:xfrm>
            <a:off x="60960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GROWTH</a:t>
            </a:r>
            <a:endParaRPr lang="en-US" sz="1050" dirty="0"/>
          </a:p>
        </p:txBody>
      </p:sp>
      <p:sp>
        <p:nvSpPr>
          <p:cNvPr id="9" name="person-bio-29-1"/>
          <p:cNvSpPr/>
          <p:nvPr/>
        </p:nvSpPr>
        <p:spPr>
          <a:xfrm>
            <a:off x="60960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10" name="person-headshot-29-2-disc"/>
          <p:cNvSpPr/>
          <p:nvPr/>
        </p:nvSpPr>
        <p:spPr>
          <a:xfrm>
            <a:off x="2933700" y="1362075"/>
            <a:ext cx="1638300" cy="1638300"/>
          </a:xfrm>
          <a:prstGeom prst="ellipse">
            <a:avLst/>
          </a:prstGeom>
          <a:solidFill>
            <a:srgbClr val="EFF6FF"/>
          </a:solidFill>
          <a:ln w="25400">
            <a:solidFill>
              <a:srgbClr val="DBEAFE"/>
            </a:solidFill>
            <a:prstDash val="solid"/>
          </a:ln>
        </p:spPr>
      </p:sp>
      <p:sp>
        <p:nvSpPr>
          <p:cNvPr id="11" name="person-headshot-29-2-head"/>
          <p:cNvSpPr/>
          <p:nvPr/>
        </p:nvSpPr>
        <p:spPr>
          <a:xfrm>
            <a:off x="3507105" y="1689735"/>
            <a:ext cx="491490" cy="491490"/>
          </a:xfrm>
          <a:prstGeom prst="ellipse">
            <a:avLst/>
          </a:prstGeom>
          <a:solidFill>
            <a:srgbClr val="A9C2DA"/>
          </a:solidFill>
          <a:ln w="12700">
            <a:solidFill>
              <a:srgbClr val="A9C2DA"/>
            </a:solidFill>
            <a:prstDash val="solid"/>
          </a:ln>
        </p:spPr>
      </p:sp>
      <p:sp>
        <p:nvSpPr>
          <p:cNvPr id="12" name="person-headshot-29-2-shoulders"/>
          <p:cNvSpPr/>
          <p:nvPr/>
        </p:nvSpPr>
        <p:spPr>
          <a:xfrm>
            <a:off x="3294126" y="2279523"/>
            <a:ext cx="917448" cy="491490"/>
          </a:xfrm>
          <a:prstGeom prst="ellipse">
            <a:avLst/>
          </a:prstGeom>
          <a:solidFill>
            <a:srgbClr val="A9C2DA"/>
          </a:solidFill>
          <a:ln w="12700">
            <a:solidFill>
              <a:srgbClr val="A9C2DA"/>
            </a:solidFill>
            <a:prstDash val="solid"/>
          </a:ln>
        </p:spPr>
      </p:sp>
      <p:sp>
        <p:nvSpPr>
          <p:cNvPr id="13" name="person-name-29-2"/>
          <p:cNvSpPr/>
          <p:nvPr/>
        </p:nvSpPr>
        <p:spPr>
          <a:xfrm>
            <a:off x="276225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14" name="person-role-29-2"/>
          <p:cNvSpPr/>
          <p:nvPr/>
        </p:nvSpPr>
        <p:spPr>
          <a:xfrm>
            <a:off x="276225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FINANCE</a:t>
            </a:r>
            <a:endParaRPr lang="en-US" sz="1050" dirty="0"/>
          </a:p>
        </p:txBody>
      </p:sp>
      <p:sp>
        <p:nvSpPr>
          <p:cNvPr id="15" name="person-bio-29-2"/>
          <p:cNvSpPr/>
          <p:nvPr/>
        </p:nvSpPr>
        <p:spPr>
          <a:xfrm>
            <a:off x="276225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16" name="person-headshot-29-3-disc"/>
          <p:cNvSpPr/>
          <p:nvPr/>
        </p:nvSpPr>
        <p:spPr>
          <a:xfrm>
            <a:off x="5086350" y="1362075"/>
            <a:ext cx="1638300" cy="1638300"/>
          </a:xfrm>
          <a:prstGeom prst="ellipse">
            <a:avLst/>
          </a:prstGeom>
          <a:solidFill>
            <a:srgbClr val="EFF6FF"/>
          </a:solidFill>
          <a:ln w="25400">
            <a:solidFill>
              <a:srgbClr val="DBEAFE"/>
            </a:solidFill>
            <a:prstDash val="solid"/>
          </a:ln>
        </p:spPr>
      </p:sp>
      <p:sp>
        <p:nvSpPr>
          <p:cNvPr id="17" name="person-headshot-29-3-head"/>
          <p:cNvSpPr/>
          <p:nvPr/>
        </p:nvSpPr>
        <p:spPr>
          <a:xfrm>
            <a:off x="5659755" y="1689735"/>
            <a:ext cx="491490" cy="491490"/>
          </a:xfrm>
          <a:prstGeom prst="ellipse">
            <a:avLst/>
          </a:prstGeom>
          <a:solidFill>
            <a:srgbClr val="A9C2DA"/>
          </a:solidFill>
          <a:ln w="12700">
            <a:solidFill>
              <a:srgbClr val="A9C2DA"/>
            </a:solidFill>
            <a:prstDash val="solid"/>
          </a:ln>
        </p:spPr>
      </p:sp>
      <p:sp>
        <p:nvSpPr>
          <p:cNvPr id="18" name="person-headshot-29-3-shoulders"/>
          <p:cNvSpPr/>
          <p:nvPr/>
        </p:nvSpPr>
        <p:spPr>
          <a:xfrm>
            <a:off x="5446776" y="2279523"/>
            <a:ext cx="917448" cy="491490"/>
          </a:xfrm>
          <a:prstGeom prst="ellipse">
            <a:avLst/>
          </a:prstGeom>
          <a:solidFill>
            <a:srgbClr val="A9C2DA"/>
          </a:solidFill>
          <a:ln w="12700">
            <a:solidFill>
              <a:srgbClr val="A9C2DA"/>
            </a:solidFill>
            <a:prstDash val="solid"/>
          </a:ln>
        </p:spPr>
      </p:sp>
      <p:sp>
        <p:nvSpPr>
          <p:cNvPr id="19" name="person-name-29-3"/>
          <p:cNvSpPr/>
          <p:nvPr/>
        </p:nvSpPr>
        <p:spPr>
          <a:xfrm>
            <a:off x="491490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20" name="person-role-29-3"/>
          <p:cNvSpPr/>
          <p:nvPr/>
        </p:nvSpPr>
        <p:spPr>
          <a:xfrm>
            <a:off x="491490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PARTNERSHIPS</a:t>
            </a:r>
            <a:endParaRPr lang="en-US" sz="1050" dirty="0"/>
          </a:p>
        </p:txBody>
      </p:sp>
      <p:sp>
        <p:nvSpPr>
          <p:cNvPr id="21" name="person-bio-29-3"/>
          <p:cNvSpPr/>
          <p:nvPr/>
        </p:nvSpPr>
        <p:spPr>
          <a:xfrm>
            <a:off x="491490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22" name="person-headshot-29-4-disc"/>
          <p:cNvSpPr/>
          <p:nvPr/>
        </p:nvSpPr>
        <p:spPr>
          <a:xfrm>
            <a:off x="7239000" y="1362075"/>
            <a:ext cx="1638300" cy="1638300"/>
          </a:xfrm>
          <a:prstGeom prst="ellipse">
            <a:avLst/>
          </a:prstGeom>
          <a:solidFill>
            <a:srgbClr val="EFF6FF"/>
          </a:solidFill>
          <a:ln w="25400">
            <a:solidFill>
              <a:srgbClr val="DBEAFE"/>
            </a:solidFill>
            <a:prstDash val="solid"/>
          </a:ln>
        </p:spPr>
      </p:sp>
      <p:sp>
        <p:nvSpPr>
          <p:cNvPr id="23" name="person-headshot-29-4-head"/>
          <p:cNvSpPr/>
          <p:nvPr/>
        </p:nvSpPr>
        <p:spPr>
          <a:xfrm>
            <a:off x="7812405" y="1689735"/>
            <a:ext cx="491490" cy="491490"/>
          </a:xfrm>
          <a:prstGeom prst="ellipse">
            <a:avLst/>
          </a:prstGeom>
          <a:solidFill>
            <a:srgbClr val="A9C2DA"/>
          </a:solidFill>
          <a:ln w="12700">
            <a:solidFill>
              <a:srgbClr val="A9C2DA"/>
            </a:solidFill>
            <a:prstDash val="solid"/>
          </a:ln>
        </p:spPr>
      </p:sp>
      <p:sp>
        <p:nvSpPr>
          <p:cNvPr id="24" name="person-headshot-29-4-shoulders"/>
          <p:cNvSpPr/>
          <p:nvPr/>
        </p:nvSpPr>
        <p:spPr>
          <a:xfrm>
            <a:off x="7599426" y="2279523"/>
            <a:ext cx="917448" cy="491490"/>
          </a:xfrm>
          <a:prstGeom prst="ellipse">
            <a:avLst/>
          </a:prstGeom>
          <a:solidFill>
            <a:srgbClr val="A9C2DA"/>
          </a:solidFill>
          <a:ln w="12700">
            <a:solidFill>
              <a:srgbClr val="A9C2DA"/>
            </a:solidFill>
            <a:prstDash val="solid"/>
          </a:ln>
        </p:spPr>
      </p:sp>
      <p:sp>
        <p:nvSpPr>
          <p:cNvPr id="25" name="person-name-29-4"/>
          <p:cNvSpPr/>
          <p:nvPr/>
        </p:nvSpPr>
        <p:spPr>
          <a:xfrm>
            <a:off x="706755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26" name="person-role-29-4"/>
          <p:cNvSpPr/>
          <p:nvPr/>
        </p:nvSpPr>
        <p:spPr>
          <a:xfrm>
            <a:off x="706755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LEGAL</a:t>
            </a:r>
            <a:endParaRPr lang="en-US" sz="1050" dirty="0"/>
          </a:p>
        </p:txBody>
      </p:sp>
      <p:sp>
        <p:nvSpPr>
          <p:cNvPr id="27" name="person-bio-29-4"/>
          <p:cNvSpPr/>
          <p:nvPr/>
        </p:nvSpPr>
        <p:spPr>
          <a:xfrm>
            <a:off x="706755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28" name="person-headshot-29-5-disc"/>
          <p:cNvSpPr/>
          <p:nvPr/>
        </p:nvSpPr>
        <p:spPr>
          <a:xfrm>
            <a:off x="9391650" y="1362075"/>
            <a:ext cx="1638300" cy="1638300"/>
          </a:xfrm>
          <a:prstGeom prst="ellipse">
            <a:avLst/>
          </a:prstGeom>
          <a:solidFill>
            <a:srgbClr val="EFF6FF"/>
          </a:solidFill>
          <a:ln w="25400">
            <a:solidFill>
              <a:srgbClr val="DBEAFE"/>
            </a:solidFill>
            <a:prstDash val="solid"/>
          </a:ln>
        </p:spPr>
      </p:sp>
      <p:sp>
        <p:nvSpPr>
          <p:cNvPr id="29" name="person-headshot-29-5-head"/>
          <p:cNvSpPr/>
          <p:nvPr/>
        </p:nvSpPr>
        <p:spPr>
          <a:xfrm>
            <a:off x="9965055" y="1689735"/>
            <a:ext cx="491490" cy="491490"/>
          </a:xfrm>
          <a:prstGeom prst="ellipse">
            <a:avLst/>
          </a:prstGeom>
          <a:solidFill>
            <a:srgbClr val="A9C2DA"/>
          </a:solidFill>
          <a:ln w="12700">
            <a:solidFill>
              <a:srgbClr val="A9C2DA"/>
            </a:solidFill>
            <a:prstDash val="solid"/>
          </a:ln>
        </p:spPr>
      </p:sp>
      <p:sp>
        <p:nvSpPr>
          <p:cNvPr id="30" name="person-headshot-29-5-shoulders"/>
          <p:cNvSpPr/>
          <p:nvPr/>
        </p:nvSpPr>
        <p:spPr>
          <a:xfrm>
            <a:off x="9752076" y="2279523"/>
            <a:ext cx="917448" cy="491490"/>
          </a:xfrm>
          <a:prstGeom prst="ellipse">
            <a:avLst/>
          </a:prstGeom>
          <a:solidFill>
            <a:srgbClr val="A9C2DA"/>
          </a:solidFill>
          <a:ln w="12700">
            <a:solidFill>
              <a:srgbClr val="A9C2DA"/>
            </a:solidFill>
            <a:prstDash val="solid"/>
          </a:ln>
        </p:spPr>
      </p:sp>
      <p:sp>
        <p:nvSpPr>
          <p:cNvPr id="31" name="person-name-29-5"/>
          <p:cNvSpPr/>
          <p:nvPr/>
        </p:nvSpPr>
        <p:spPr>
          <a:xfrm>
            <a:off x="9220200" y="3133725"/>
            <a:ext cx="1981200" cy="381000"/>
          </a:xfrm>
          <a:prstGeom prst="rect">
            <a:avLst/>
          </a:prstGeom>
          <a:noFill/>
          <a:ln/>
        </p:spPr>
        <p:txBody>
          <a:bodyPr wrap="square" lIns="0" tIns="0" rIns="0" bIns="0" rtlCol="0" anchor="t">
            <a:normAutofit/>
          </a:bodyPr>
          <a:lstStyle/>
          <a:p>
            <a:pPr algn="ctr" indent="0" marL="0">
              <a:buNone/>
            </a:pPr>
            <a:r>
              <a:rPr lang="en-US" sz="1400" b="1" dirty="0">
                <a:solidFill>
                  <a:srgbClr val="111827"/>
                </a:solidFill>
                <a:latin typeface="Aptos" pitchFamily="34" charset="0"/>
                <a:ea typeface="Aptos" pitchFamily="34" charset="-122"/>
                <a:cs typeface="Aptos" pitchFamily="34" charset="-120"/>
              </a:rPr>
              <a:t>[Name]</a:t>
            </a:r>
            <a:endParaRPr lang="en-US" sz="1400" dirty="0"/>
          </a:p>
        </p:txBody>
      </p:sp>
      <p:sp>
        <p:nvSpPr>
          <p:cNvPr id="32" name="person-role-29-5"/>
          <p:cNvSpPr/>
          <p:nvPr/>
        </p:nvSpPr>
        <p:spPr>
          <a:xfrm>
            <a:off x="9220200" y="3552825"/>
            <a:ext cx="1981200" cy="266700"/>
          </a:xfrm>
          <a:prstGeom prst="rect">
            <a:avLst/>
          </a:prstGeom>
          <a:noFill/>
          <a:ln/>
        </p:spPr>
        <p:txBody>
          <a:bodyPr wrap="square" lIns="0" tIns="0" rIns="0" bIns="0" rtlCol="0" anchor="t">
            <a:normAutofit/>
          </a:bodyPr>
          <a:lstStyle/>
          <a:p>
            <a:pPr algn="ctr" indent="0" marL="0">
              <a:buNone/>
            </a:pPr>
            <a:r>
              <a:rPr lang="en-US" sz="1050" b="1" dirty="0">
                <a:solidFill>
                  <a:srgbClr val="274C78"/>
                </a:solidFill>
                <a:latin typeface="Aptos" pitchFamily="34" charset="0"/>
                <a:ea typeface="Aptos" pitchFamily="34" charset="-122"/>
                <a:cs typeface="Aptos" pitchFamily="34" charset="-120"/>
              </a:rPr>
              <a:t>OPERATIONS</a:t>
            </a:r>
            <a:endParaRPr lang="en-US" sz="1050" dirty="0"/>
          </a:p>
        </p:txBody>
      </p:sp>
      <p:sp>
        <p:nvSpPr>
          <p:cNvPr id="33" name="person-bio-29-5"/>
          <p:cNvSpPr/>
          <p:nvPr/>
        </p:nvSpPr>
        <p:spPr>
          <a:xfrm>
            <a:off x="9220200" y="3895725"/>
            <a:ext cx="1981200" cy="2162175"/>
          </a:xfrm>
          <a:prstGeom prst="rect">
            <a:avLst/>
          </a:prstGeom>
          <a:noFill/>
          <a:ln/>
        </p:spPr>
        <p:txBody>
          <a:bodyPr wrap="square" lIns="0" tIns="0" rIns="0" bIns="0" rtlCol="0" anchor="t">
            <a:normAutofit/>
          </a:bodyPr>
          <a:lstStyle/>
          <a:p>
            <a:pPr algn="l" indent="0" marL="0">
              <a:buNone/>
            </a:pPr>
            <a:r>
              <a:rPr lang="en-US" sz="1050" dirty="0">
                <a:solidFill>
                  <a:srgbClr val="4B5563"/>
                </a:solidFill>
                <a:latin typeface="Aptos" pitchFamily="34" charset="0"/>
                <a:ea typeface="Aptos" pitchFamily="34" charset="-122"/>
                <a:cs typeface="Aptos" pitchFamily="34" charset="-120"/>
              </a:rPr>
              <a:t>[Two-sentence bio: current focus, then the experience or results that make this person credible.]</a:t>
            </a:r>
            <a:endParaRPr lang="en-US" sz="1050" dirty="0"/>
          </a:p>
        </p:txBody>
      </p:sp>
      <p:sp>
        <p:nvSpPr>
          <p:cNvPr id="34" name="footer-rule-2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35" name="footer-title-2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36" name="footer-meta-2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eyebrow-3"/>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2 — Problem</a:t>
            </a:r>
            <a:endParaRPr lang="en-US" sz="1100" dirty="0"/>
          </a:p>
        </p:txBody>
      </p:sp>
      <p:sp>
        <p:nvSpPr>
          <p:cNvPr id="3" name="title-3"/>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Critical Work Breaks Down Between Systems, Teams, and Owners</a:t>
            </a:r>
            <a:endParaRPr lang="en-US" sz="2500" dirty="0"/>
          </a:p>
        </p:txBody>
      </p:sp>
      <p:sp>
        <p:nvSpPr>
          <p:cNvPr id="4" name="body-3"/>
          <p:cNvSpPr/>
          <p:nvPr/>
        </p:nvSpPr>
        <p:spPr>
          <a:xfrm>
            <a:off x="609600" y="1304925"/>
            <a:ext cx="10591800" cy="6381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Operations leaders lack a reliable way to identify which cross-functional workflow failures deserve intervention before they affect capacity, revenue timing, customer experience, or risk. Source-system reporting shows activity within individual tools, but the costly breakdowns often occur at the handoffs between them.</a:t>
            </a:r>
            <a:endParaRPr lang="en-US" sz="1400" dirty="0"/>
          </a:p>
        </p:txBody>
      </p:sp>
      <p:sp>
        <p:nvSpPr>
          <p:cNvPr id="5" name="bullet-list-3"/>
          <p:cNvSpPr/>
          <p:nvPr/>
        </p:nvSpPr>
        <p:spPr>
          <a:xfrm>
            <a:off x="609600" y="2038350"/>
            <a:ext cx="10591800" cy="4114800"/>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Stalled transitions, repeated escalations, rework, and unclear ownership obscure the highest-priority operational problems.</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Teams can default to dashboards, spreadsheets, or periodic workshops that do not reconstruct the full cross-system workflow.</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Leaders need evidence to prioritize a practical intervention and align operations, IT, finance, and functional owners around it.</a:t>
            </a:r>
            <a:endParaRPr lang="en-US" sz="1400" dirty="0"/>
          </a:p>
        </p:txBody>
      </p:sp>
      <p:sp>
        <p:nvSpPr>
          <p:cNvPr id="6" name="footer-rule-3"/>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3"/>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8" name="footer-meta-3"/>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graphicFrame>
        <p:nvGraphicFramePr>
          <p:cNvPr id="2" name="table-30"/>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2419350"/>
        </p:xfrm>
        <a:graphic>
          <a:graphicData uri="http://schemas.openxmlformats.org/drawingml/2006/table">
            <a:tbl>
              <a:tblPr/>
              <a:tblGrid>
                <a:gridCol w="2514600"/>
                <a:gridCol w="2562225"/>
                <a:gridCol w="2514600"/>
                <a:gridCol w="3000375"/>
              </a:tblGrid>
              <a:tr h="419100">
                <a:tc>
                  <a:txBody>
                    <a:bodyPr/>
                    <a:lstStyle/>
                    <a:p>
                      <a:pPr indent="0" marL="0">
                        <a:buNone/>
                      </a:pPr>
                      <a:r>
                        <a:rPr lang="en-US" sz="1075" b="1" dirty="0">
                          <a:solidFill>
                            <a:srgbClr val="FFFFFF"/>
                          </a:solidFill>
                          <a:latin typeface="Aptos" pitchFamily="34" charset="0"/>
                          <a:ea typeface="Aptos" pitchFamily="34" charset="-122"/>
                          <a:cs typeface="Aptos" pitchFamily="34" charset="-120"/>
                        </a:rPr>
                        <a:t>Use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Amount / Share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Purpose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075" b="1" dirty="0">
                          <a:solidFill>
                            <a:srgbClr val="FFFFFF"/>
                          </a:solidFill>
                          <a:latin typeface="Aptos" pitchFamily="34" charset="0"/>
                          <a:ea typeface="Aptos" pitchFamily="34" charset="-122"/>
                          <a:cs typeface="Aptos" pitchFamily="34" charset="-120"/>
                        </a:rPr>
                        <a:t>Milestone unlocked</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Use 1</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Use 2</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Use 3</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Use 4</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25" b="1" dirty="0">
                          <a:solidFill>
                            <a:srgbClr val="111827"/>
                          </a:solidFill>
                          <a:latin typeface="Aptos" pitchFamily="34" charset="0"/>
                          <a:ea typeface="Aptos" pitchFamily="34" charset="-122"/>
                          <a:cs typeface="Aptos" pitchFamily="34" charset="-120"/>
                        </a:rPr>
                        <a:t>Use 5</a:t>
                      </a: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endParaRPr lang="en-US" sz="10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30"/>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12 — Use of Funds · Editable placeholder</a:t>
            </a:r>
            <a:endParaRPr lang="en-US" sz="1100" dirty="0"/>
          </a:p>
        </p:txBody>
      </p:sp>
      <p:sp>
        <p:nvSpPr>
          <p:cNvPr id="4" name="title-30"/>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Ask &amp; Use of Funds</a:t>
            </a:r>
            <a:endParaRPr lang="en-US" sz="2500" dirty="0"/>
          </a:p>
        </p:txBody>
      </p:sp>
      <p:sp>
        <p:nvSpPr>
          <p:cNvPr id="5" name="footer-rule-30"/>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30"/>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30"/>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eyebrow-4"/>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3 — Solution</a:t>
            </a:r>
            <a:endParaRPr lang="en-US" sz="1100" dirty="0"/>
          </a:p>
        </p:txBody>
      </p:sp>
      <p:sp>
        <p:nvSpPr>
          <p:cNvPr id="3" name="title-4"/>
          <p:cNvSpPr/>
          <p:nvPr/>
        </p:nvSpPr>
        <p:spPr>
          <a:xfrm>
            <a:off x="609600" y="685800"/>
            <a:ext cx="10668000" cy="895350"/>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RelayOps Connects Workflow Signals to Practical, Measurable Intervention</a:t>
            </a:r>
            <a:endParaRPr lang="en-US" sz="2500" dirty="0"/>
          </a:p>
        </p:txBody>
      </p:sp>
      <p:sp>
        <p:nvSpPr>
          <p:cNvPr id="4" name="body-4"/>
          <p:cNvSpPr/>
          <p:nvPr/>
        </p:nvSpPr>
        <p:spPr>
          <a:xfrm>
            <a:off x="609600" y="1714500"/>
            <a:ext cx="10591800" cy="638175"/>
          </a:xfrm>
          <a:prstGeom prst="rect">
            <a:avLst/>
          </a:prstGeom>
          <a:noFill/>
          <a:ln/>
        </p:spPr>
        <p:txBody>
          <a:bodyPr wrap="square" lIns="0" tIns="0" rIns="0" bIns="0" rtlCol="0" anchor="t">
            <a:normAutofit/>
          </a:bodyPr>
          <a:lstStyle/>
          <a:p>
            <a:pPr algn="l" indent="0" marL="0">
              <a:buNone/>
            </a:pPr>
            <a:r>
              <a:rPr lang="en-US" sz="1400" dirty="0">
                <a:solidFill>
                  <a:srgbClr val="4B5563"/>
                </a:solidFill>
                <a:latin typeface="Aptos" pitchFamily="34" charset="0"/>
                <a:ea typeface="Aptos" pitchFamily="34" charset="-122"/>
                <a:cs typeface="Aptos" pitchFamily="34" charset="-120"/>
              </a:rPr>
              <a:t>RelayOps reconstructs cross-functional workflows from existing SaaS signals, identifies the highest-risk handoffs, and helps accountable teams improve them. The platform connects collaboration, project-management, and CRM data to map work across functions, detect stalled transitions and ownership gaps, and surface evidence-backed recommendations.</a:t>
            </a:r>
            <a:endParaRPr lang="en-US" sz="1400" dirty="0"/>
          </a:p>
        </p:txBody>
      </p:sp>
      <p:sp>
        <p:nvSpPr>
          <p:cNvPr id="5" name="bullet-list-4"/>
          <p:cNvSpPr/>
          <p:nvPr/>
        </p:nvSpPr>
        <p:spPr>
          <a:xfrm>
            <a:off x="609600" y="2447925"/>
            <a:ext cx="10591800" cy="3705225"/>
          </a:xfrm>
          <a:prstGeom prst="rect">
            <a:avLst/>
          </a:prstGeom>
          <a:noFill/>
          <a:ln/>
        </p:spPr>
        <p:txBody>
          <a:bodyPr wrap="square" lIns="0" tIns="0" rIns="0" bIns="0" rtlCol="0" anchor="t"/>
          <a:lstStyle/>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Analyze workflows such as the sales-to-implementation handoff from opportunity through onboarding and go-live.</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Alert teams when high-risk work lacks accountable ownership or exceeds an agreed handoff window.</a:t>
            </a:r>
            <a:endParaRPr lang="en-US" sz="1400" dirty="0"/>
          </a:p>
          <a:p>
            <a:pPr marL="177800" indent="-177800">
              <a:spcAft>
                <a:spcPts val="400"/>
              </a:spcAft>
              <a:buSzPct val="100000"/>
              <a:buChar char="•"/>
            </a:pPr>
            <a:r>
              <a:rPr lang="en-US" sz="1400" dirty="0">
                <a:solidFill>
                  <a:srgbClr val="111827"/>
                </a:solidFill>
                <a:latin typeface="Aptos" pitchFamily="34" charset="0"/>
                <a:ea typeface="Aptos" pitchFamily="34" charset="-122"/>
                <a:cs typeface="Aptos" pitchFamily="34" charset="-120"/>
              </a:rPr>
              <a:t>Recommend targeted rules, escalation thresholds, intake requirements, or automation opportunities, then track interventions and operating outcomes.</a:t>
            </a:r>
            <a:endParaRPr lang="en-US" sz="1400" dirty="0"/>
          </a:p>
          <a:p>
            <a:pPr marL="177800" indent="-177800">
              <a:buSzPct val="100000"/>
              <a:buChar char="•"/>
            </a:pPr>
            <a:r>
              <a:rPr lang="en-US" sz="1400" dirty="0">
                <a:solidFill>
                  <a:srgbClr val="111827"/>
                </a:solidFill>
                <a:latin typeface="Aptos" pitchFamily="34" charset="0"/>
                <a:ea typeface="Aptos" pitchFamily="34" charset="-122"/>
                <a:cs typeface="Aptos" pitchFamily="34" charset="-120"/>
              </a:rPr>
              <a:t>Equip executives with a view of high-risk workflows, accountable owners, actions underway, and trend movement.</a:t>
            </a:r>
            <a:endParaRPr lang="en-US" sz="1400" dirty="0"/>
          </a:p>
        </p:txBody>
      </p:sp>
      <p:sp>
        <p:nvSpPr>
          <p:cNvPr id="6" name="footer-rule-4"/>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7" name="footer-title-4"/>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8" name="footer-meta-4"/>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graphicFrame>
        <p:nvGraphicFramePr>
          <p:cNvPr id="2" name="table-5"/>
          <p:cNvGraphicFramePr>
            <a:graphicFrameLocks noGrp="1"/>
          </p:cNvGraphicFramePr>
          <p:nvPr>
            <p:extLst>
              <p:ext uri="{D42A27DB-BD31-4B8C-83A1-F6EECF244321}">
                <p14:modId xmlns:p14="http://schemas.microsoft.com/office/powerpoint/2010/main" val="1579011935"/>
              </p:ext>
            </p:extLst>
          </p:nvPr>
        </p:nvGraphicFramePr>
        <p:xfrm>
          <a:off x="609600" y="1304925"/>
          <a:ext cx="10591800" cy="3362325"/>
        </p:xfrm>
        <a:graphic>
          <a:graphicData uri="http://schemas.openxmlformats.org/drawingml/2006/table">
            <a:tbl>
              <a:tblPr/>
              <a:tblGrid>
                <a:gridCol w="1905000"/>
                <a:gridCol w="8686800"/>
              </a:tblGrid>
              <a:tr h="419100">
                <a:tc>
                  <a:txBody>
                    <a:bodyPr/>
                    <a:lstStyle/>
                    <a:p>
                      <a:pPr indent="0" marL="0">
                        <a:buNone/>
                      </a:pPr>
                      <a:r>
                        <a:rPr lang="en-US" sz="1125" b="1" dirty="0">
                          <a:solidFill>
                            <a:srgbClr val="FFFFFF"/>
                          </a:solidFill>
                          <a:latin typeface="Aptos" pitchFamily="34" charset="0"/>
                          <a:ea typeface="Aptos" pitchFamily="34" charset="-122"/>
                          <a:cs typeface="Aptos" pitchFamily="34" charset="-120"/>
                        </a:rPr>
                        <a:t>Product detail</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c>
                  <a:txBody>
                    <a:bodyPr/>
                    <a:lstStyle/>
                    <a:p>
                      <a:pPr indent="0" marL="0">
                        <a:buNone/>
                      </a:pPr>
                      <a:r>
                        <a:rPr lang="en-US" sz="1125" b="1" dirty="0">
                          <a:solidFill>
                            <a:srgbClr val="FFFFFF"/>
                          </a:solidFill>
                          <a:latin typeface="Aptos" pitchFamily="34" charset="0"/>
                          <a:ea typeface="Aptos" pitchFamily="34" charset="-122"/>
                          <a:cs typeface="Aptos" pitchFamily="34" charset="-120"/>
                        </a:rPr>
                        <a:t>Current source value</a:t>
                      </a:r>
                      <a:endParaRPr lang="en-US" sz="112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274C78"/>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Brand</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RelayOps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Name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RelayOps Workflow Intelligence Platform</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542925">
                <a:tc>
                  <a:txBody>
                    <a:bodyPr/>
                    <a:lstStyle/>
                    <a:p>
                      <a:pPr indent="0" marL="0">
                        <a:buNone/>
                      </a:pPr>
                      <a:r>
                        <a:rPr lang="en-US" sz="1075" b="1" dirty="0">
                          <a:solidFill>
                            <a:srgbClr val="111827"/>
                          </a:solidFill>
                          <a:latin typeface="Aptos" pitchFamily="34" charset="0"/>
                          <a:ea typeface="Aptos" pitchFamily="34" charset="-122"/>
                          <a:cs typeface="Aptos" pitchFamily="34" charset="-120"/>
                        </a:rPr>
                        <a:t>Description</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RelayOps gives mid-market operations leaders a connected view of how work moves across teams and systems. It analyzes signals from collaboration, project-management, and CRM tools to expose stalled handoffs, recurring bottlenecks, unclear ownership, and process risk, then recommends practical improvements teams can implement and measure.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Category</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Operations Intelligence Software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Type</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B2B SaaS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Features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Connectors for Slack, Jira, Salesforce, and HubSpot; automated handoff mapping; bottleneck and process-risk alerts; workflow analytics dashboards; AI-generated improvement recommendations; executive reporting</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9FAFB"/>
                    </a:solidFill>
                  </a:tcPr>
                </a:tc>
              </a:tr>
              <a:tr h="400050">
                <a:tc>
                  <a:txBody>
                    <a:bodyPr/>
                    <a:lstStyle/>
                    <a:p>
                      <a:pPr indent="0" marL="0">
                        <a:buNone/>
                      </a:pPr>
                      <a:r>
                        <a:rPr lang="en-US" sz="1075" b="1" dirty="0">
                          <a:solidFill>
                            <a:srgbClr val="111827"/>
                          </a:solidFill>
                          <a:latin typeface="Aptos" pitchFamily="34" charset="0"/>
                          <a:ea typeface="Aptos" pitchFamily="34" charset="-122"/>
                          <a:cs typeface="Aptos" pitchFamily="34" charset="-120"/>
                        </a:rPr>
                        <a:t>Benefits</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c>
                  <a:txBody>
                    <a:bodyPr/>
                    <a:lstStyle/>
                    <a:p>
                      <a:pPr indent="0" marL="0">
                        <a:buNone/>
                      </a:pPr>
                      <a:r>
                        <a:rPr lang="en-US" sz="1075" dirty="0">
                          <a:solidFill>
                            <a:srgbClr val="4B5563"/>
                          </a:solidFill>
                          <a:latin typeface="Aptos" pitchFamily="34" charset="0"/>
                          <a:ea typeface="Aptos" pitchFamily="34" charset="-122"/>
                          <a:cs typeface="Aptos" pitchFamily="34" charset="-120"/>
                        </a:rPr>
                        <a:t>Reduce missed handoffs; shorten cycle time; improve cross-functional accountability; reveal operational risk before it affects customers; prioritize the highest-impact process improvements; quantify operational ROI</a:t>
                      </a:r>
                      <a:endParaRPr lang="en-US" sz="1075" dirty="0">
                        <a:latin typeface="Aptos" charset="0"/>
                        <a:ea typeface="Aptos" charset="0"/>
                        <a:cs typeface="Aptos" charset="0"/>
                      </a:endParaRPr>
                    </a:p>
                  </a:txBody>
                  <a:tcPr marL="50292" marR="50292" marT="50292" marB="50292" anchor="ctr">
                    <a:lnL w="12700" cap="flat" cmpd="sng" algn="ctr">
                      <a:solidFill>
                        <a:srgbClr val="E5E7EB"/>
                      </a:solidFill>
                      <a:prstDash val="solid"/>
                      <a:round/>
                      <a:headEnd type="none" w="med" len="med"/>
                      <a:tailEnd type="none" w="med" len="med"/>
                    </a:lnL>
                    <a:lnR w="12700" cap="flat" cmpd="sng" algn="ctr">
                      <a:solidFill>
                        <a:srgbClr val="E5E7EB"/>
                      </a:solidFill>
                      <a:prstDash val="solid"/>
                      <a:round/>
                      <a:headEnd type="none" w="med" len="med"/>
                      <a:tailEnd type="none" w="med" len="med"/>
                    </a:lnR>
                    <a:lnT w="12700" cap="flat" cmpd="sng" algn="ctr">
                      <a:solidFill>
                        <a:srgbClr val="E5E7EB"/>
                      </a:solidFill>
                      <a:prstDash val="solid"/>
                      <a:round/>
                      <a:headEnd type="none" w="med" len="med"/>
                      <a:tailEnd type="none" w="med" len="med"/>
                    </a:lnT>
                    <a:lnB w="12700" cap="flat" cmpd="sng" algn="ctr">
                      <a:solidFill>
                        <a:srgbClr val="E5E7EB"/>
                      </a:solidFill>
                      <a:prstDash val="solid"/>
                      <a:round/>
                      <a:headEnd type="none" w="med" len="med"/>
                      <a:tailEnd type="none" w="med" len="med"/>
                    </a:lnB>
                    <a:solidFill>
                      <a:srgbClr val="FFFFFF"/>
                    </a:solidFill>
                  </a:tcPr>
                </a:tc>
              </a:tr>
            </a:tbl>
          </a:graphicData>
        </a:graphic>
      </p:graphicFrame>
      <p:sp>
        <p:nvSpPr>
          <p:cNvPr id="3" name="eyebrow-5"/>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4 — Product</a:t>
            </a:r>
            <a:endParaRPr lang="en-US" sz="1100" dirty="0"/>
          </a:p>
        </p:txBody>
      </p:sp>
      <p:sp>
        <p:nvSpPr>
          <p:cNvPr id="4" name="title-5"/>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RelayOps Workflow Intelligence Platform</a:t>
            </a:r>
            <a:endParaRPr lang="en-US" sz="2500" dirty="0"/>
          </a:p>
        </p:txBody>
      </p:sp>
      <p:sp>
        <p:nvSpPr>
          <p:cNvPr id="5" name="footer-rule-5"/>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6" name="footer-title-5"/>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7" name="footer-meta-5"/>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eyebrow-6"/>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3" name="title-6"/>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TAM / SAM / SOM</a:t>
            </a:r>
            <a:endParaRPr lang="en-US" sz="2500" dirty="0"/>
          </a:p>
        </p:txBody>
      </p:sp>
      <p:sp>
        <p:nvSpPr>
          <p:cNvPr id="4" name="ladder-rung-6-1"/>
          <p:cNvSpPr/>
          <p:nvPr/>
        </p:nvSpPr>
        <p:spPr>
          <a:xfrm>
            <a:off x="609600" y="1304925"/>
            <a:ext cx="10591800" cy="1419225"/>
          </a:xfrm>
          <a:prstGeom prst="rect">
            <a:avLst/>
          </a:prstGeom>
          <a:solidFill>
            <a:srgbClr val="FFFFFF"/>
          </a:solidFill>
          <a:ln w="12700">
            <a:solidFill>
              <a:srgbClr val="DBEAFE"/>
            </a:solidFill>
            <a:prstDash val="solid"/>
          </a:ln>
        </p:spPr>
      </p:sp>
      <p:sp>
        <p:nvSpPr>
          <p:cNvPr id="5" name="ladder-scope-6-1"/>
          <p:cNvSpPr/>
          <p:nvPr/>
        </p:nvSpPr>
        <p:spPr>
          <a:xfrm>
            <a:off x="609600" y="1304925"/>
            <a:ext cx="838200" cy="1419225"/>
          </a:xfrm>
          <a:prstGeom prst="rect">
            <a:avLst/>
          </a:prstGeom>
          <a:solidFill>
            <a:srgbClr val="16324F"/>
          </a:solidFill>
          <a:ln w="12700">
            <a:solidFill>
              <a:srgbClr val="FFFFFF">
                <a:alpha val="0"/>
              </a:srgbClr>
            </a:solidFill>
            <a:prstDash val="solid"/>
          </a:ln>
        </p:spPr>
      </p:sp>
      <p:sp>
        <p:nvSpPr>
          <p:cNvPr id="6" name="ladder-scope-abbr-6-1"/>
          <p:cNvSpPr/>
          <p:nvPr/>
        </p:nvSpPr>
        <p:spPr>
          <a:xfrm>
            <a:off x="609600" y="1766888"/>
            <a:ext cx="838200" cy="285750"/>
          </a:xfrm>
          <a:prstGeom prst="rect">
            <a:avLst/>
          </a:prstGeom>
          <a:noFill/>
          <a:ln/>
        </p:spPr>
        <p:txBody>
          <a:bodyPr wrap="square" lIns="0" tIns="0" rIns="0" bIns="0" rtlCol="0" anchor="t">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TAM</a:t>
            </a:r>
            <a:endParaRPr lang="en-US" sz="1800" dirty="0"/>
          </a:p>
        </p:txBody>
      </p:sp>
      <p:sp>
        <p:nvSpPr>
          <p:cNvPr id="7" name="ladder-scope-word-6-1"/>
          <p:cNvSpPr/>
          <p:nvPr/>
        </p:nvSpPr>
        <p:spPr>
          <a:xfrm>
            <a:off x="609600" y="2071688"/>
            <a:ext cx="838200" cy="247650"/>
          </a:xfrm>
          <a:prstGeom prst="rect">
            <a:avLst/>
          </a:prstGeom>
          <a:noFill/>
          <a:ln/>
        </p:spPr>
        <p:txBody>
          <a:bodyPr wrap="square" lIns="0" tIns="0" rIns="0" bIns="0" rtlCol="0" anchor="t">
            <a:normAutofit/>
          </a:bodyPr>
          <a:lstStyle/>
          <a:p>
            <a:pPr algn="ctr" indent="0" marL="0">
              <a:buNone/>
            </a:pPr>
            <a:r>
              <a:rPr lang="en-US" sz="700" b="1" dirty="0">
                <a:solidFill>
                  <a:srgbClr val="DBEAFE"/>
                </a:solidFill>
                <a:latin typeface="Aptos" pitchFamily="34" charset="0"/>
                <a:ea typeface="Aptos" pitchFamily="34" charset="-122"/>
                <a:cs typeface="Aptos" pitchFamily="34" charset="-120"/>
              </a:rPr>
              <a:t>ADDRESSABLE MARKET</a:t>
            </a:r>
            <a:endParaRPr lang="en-US" sz="700" dirty="0"/>
          </a:p>
        </p:txBody>
      </p:sp>
      <p:sp>
        <p:nvSpPr>
          <p:cNvPr id="8" name="ladder-value-6-1"/>
          <p:cNvSpPr/>
          <p:nvPr/>
        </p:nvSpPr>
        <p:spPr>
          <a:xfrm>
            <a:off x="1619250" y="1457325"/>
            <a:ext cx="2857500" cy="419100"/>
          </a:xfrm>
          <a:prstGeom prst="rect">
            <a:avLst/>
          </a:prstGeom>
          <a:noFill/>
          <a:ln/>
        </p:spPr>
        <p:txBody>
          <a:bodyPr wrap="square" lIns="0" tIns="0" rIns="0" bIns="0" rtlCol="0" anchor="t">
            <a:normAutofit/>
          </a:bodyPr>
          <a:lstStyle/>
          <a:p>
            <a:pPr algn="l" indent="0" marL="0">
              <a:buNone/>
            </a:pPr>
            <a:r>
              <a:rPr lang="en-US" sz="2500" b="1" dirty="0">
                <a:solidFill>
                  <a:srgbClr val="16324F"/>
                </a:solidFill>
                <a:latin typeface="Aptos" pitchFamily="34" charset="0"/>
                <a:ea typeface="Aptos" pitchFamily="34" charset="-122"/>
                <a:cs typeface="Aptos" pitchFamily="34" charset="-120"/>
              </a:rPr>
              <a:t>$1.9B–$6.9B</a:t>
            </a:r>
            <a:endParaRPr lang="en-US" sz="2500" dirty="0"/>
          </a:p>
        </p:txBody>
      </p:sp>
      <p:sp>
        <p:nvSpPr>
          <p:cNvPr id="9" name="ladder-value-note-6-1"/>
          <p:cNvSpPr/>
          <p:nvPr/>
        </p:nvSpPr>
        <p:spPr>
          <a:xfrm>
            <a:off x="1619250" y="1895475"/>
            <a:ext cx="2857500" cy="733425"/>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80,000-115,000 U.S. organization accounts</a:t>
            </a:r>
            <a:endParaRPr lang="en-US" sz="800" dirty="0"/>
          </a:p>
        </p:txBody>
      </p:sp>
      <p:sp>
        <p:nvSpPr>
          <p:cNvPr id="10" name="ladder-def-6-1"/>
          <p:cNvSpPr/>
          <p:nvPr/>
        </p:nvSpPr>
        <p:spPr>
          <a:xfrm>
            <a:off x="4667250" y="1438275"/>
            <a:ext cx="6362700" cy="43815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at maturity; buyer unit is one 200-2,000-employee B2B organization with cross-functional, customer-facing workflows and sufficient use of RelayOps-supported systems to connect at least three of Slack, Jira, Salesforce, and HubSpot.</a:t>
            </a:r>
            <a:endParaRPr lang="en-US" sz="950" dirty="0"/>
          </a:p>
        </p:txBody>
      </p:sp>
      <p:sp>
        <p:nvSpPr>
          <p:cNvPr id="11" name="ladder-rung-6-2"/>
          <p:cNvSpPr/>
          <p:nvPr/>
        </p:nvSpPr>
        <p:spPr>
          <a:xfrm>
            <a:off x="609600" y="2857500"/>
            <a:ext cx="10591800" cy="1419225"/>
          </a:xfrm>
          <a:prstGeom prst="rect">
            <a:avLst/>
          </a:prstGeom>
          <a:solidFill>
            <a:srgbClr val="FFFFFF"/>
          </a:solidFill>
          <a:ln w="12700">
            <a:solidFill>
              <a:srgbClr val="DBEAFE"/>
            </a:solidFill>
            <a:prstDash val="solid"/>
          </a:ln>
        </p:spPr>
      </p:sp>
      <p:sp>
        <p:nvSpPr>
          <p:cNvPr id="12" name="ladder-scope-6-2"/>
          <p:cNvSpPr/>
          <p:nvPr/>
        </p:nvSpPr>
        <p:spPr>
          <a:xfrm>
            <a:off x="609600" y="2857500"/>
            <a:ext cx="838200" cy="1419225"/>
          </a:xfrm>
          <a:prstGeom prst="rect">
            <a:avLst/>
          </a:prstGeom>
          <a:solidFill>
            <a:srgbClr val="39618F"/>
          </a:solidFill>
          <a:ln w="12700">
            <a:solidFill>
              <a:srgbClr val="FFFFFF">
                <a:alpha val="0"/>
              </a:srgbClr>
            </a:solidFill>
            <a:prstDash val="solid"/>
          </a:ln>
        </p:spPr>
      </p:sp>
      <p:sp>
        <p:nvSpPr>
          <p:cNvPr id="13" name="ladder-scope-abbr-6-2"/>
          <p:cNvSpPr/>
          <p:nvPr/>
        </p:nvSpPr>
        <p:spPr>
          <a:xfrm>
            <a:off x="609600" y="3319463"/>
            <a:ext cx="838200" cy="285750"/>
          </a:xfrm>
          <a:prstGeom prst="rect">
            <a:avLst/>
          </a:prstGeom>
          <a:noFill/>
          <a:ln/>
        </p:spPr>
        <p:txBody>
          <a:bodyPr wrap="square" lIns="0" tIns="0" rIns="0" bIns="0" rtlCol="0" anchor="t">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SAM</a:t>
            </a:r>
            <a:endParaRPr lang="en-US" sz="1800" dirty="0"/>
          </a:p>
        </p:txBody>
      </p:sp>
      <p:sp>
        <p:nvSpPr>
          <p:cNvPr id="14" name="ladder-scope-word-6-2"/>
          <p:cNvSpPr/>
          <p:nvPr/>
        </p:nvSpPr>
        <p:spPr>
          <a:xfrm>
            <a:off x="609600" y="3624263"/>
            <a:ext cx="838200" cy="247650"/>
          </a:xfrm>
          <a:prstGeom prst="rect">
            <a:avLst/>
          </a:prstGeom>
          <a:noFill/>
          <a:ln/>
        </p:spPr>
        <p:txBody>
          <a:bodyPr wrap="square" lIns="0" tIns="0" rIns="0" bIns="0" rtlCol="0" anchor="t">
            <a:normAutofit/>
          </a:bodyPr>
          <a:lstStyle/>
          <a:p>
            <a:pPr algn="ctr" indent="0" marL="0">
              <a:buNone/>
            </a:pPr>
            <a:r>
              <a:rPr lang="en-US" sz="700" b="1" dirty="0">
                <a:solidFill>
                  <a:srgbClr val="DBEAFE"/>
                </a:solidFill>
                <a:latin typeface="Aptos" pitchFamily="34" charset="0"/>
                <a:ea typeface="Aptos" pitchFamily="34" charset="-122"/>
                <a:cs typeface="Aptos" pitchFamily="34" charset="-120"/>
              </a:rPr>
              <a:t>SERVICEABLE MARKET</a:t>
            </a:r>
            <a:endParaRPr lang="en-US" sz="700" dirty="0"/>
          </a:p>
        </p:txBody>
      </p:sp>
      <p:sp>
        <p:nvSpPr>
          <p:cNvPr id="15" name="ladder-value-6-2"/>
          <p:cNvSpPr/>
          <p:nvPr/>
        </p:nvSpPr>
        <p:spPr>
          <a:xfrm>
            <a:off x="1619250" y="3009900"/>
            <a:ext cx="2857500" cy="419100"/>
          </a:xfrm>
          <a:prstGeom prst="rect">
            <a:avLst/>
          </a:prstGeom>
          <a:noFill/>
          <a:ln/>
        </p:spPr>
        <p:txBody>
          <a:bodyPr wrap="square" lIns="0" tIns="0" rIns="0" bIns="0" rtlCol="0" anchor="t">
            <a:normAutofit/>
          </a:bodyPr>
          <a:lstStyle/>
          <a:p>
            <a:pPr algn="l" indent="0" marL="0">
              <a:buNone/>
            </a:pPr>
            <a:r>
              <a:rPr lang="en-US" sz="2500" b="1" dirty="0">
                <a:solidFill>
                  <a:srgbClr val="274C78"/>
                </a:solidFill>
                <a:latin typeface="Aptos" pitchFamily="34" charset="0"/>
                <a:ea typeface="Aptos" pitchFamily="34" charset="-122"/>
                <a:cs typeface="Aptos" pitchFamily="34" charset="-120"/>
              </a:rPr>
              <a:t>$0.6B–$3.1B</a:t>
            </a:r>
            <a:endParaRPr lang="en-US" sz="2500" dirty="0"/>
          </a:p>
        </p:txBody>
      </p:sp>
      <p:sp>
        <p:nvSpPr>
          <p:cNvPr id="16" name="ladder-value-note-6-2"/>
          <p:cNvSpPr/>
          <p:nvPr/>
        </p:nvSpPr>
        <p:spPr>
          <a:xfrm>
            <a:off x="1619250" y="3448050"/>
            <a:ext cx="2857500" cy="733425"/>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24,000-52,000 U.S. organization accounts</a:t>
            </a:r>
            <a:endParaRPr lang="en-US" sz="800" dirty="0"/>
          </a:p>
        </p:txBody>
      </p:sp>
      <p:sp>
        <p:nvSpPr>
          <p:cNvPr id="17" name="ladder-def-6-2"/>
          <p:cNvSpPr/>
          <p:nvPr/>
        </p:nvSpPr>
        <p:spPr>
          <a:xfrm>
            <a:off x="4667250" y="2990850"/>
            <a:ext cx="6362700" cy="43815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buyer unit is one qualified 200-2,000-employee B2B organization in the initial high-potential demand pool: complex sales-to-service transitions, recurring onboarding, project delivery, regulated or SLA-sensitive operations, and decentralized ownership.</a:t>
            </a:r>
            <a:endParaRPr lang="en-US" sz="950" dirty="0"/>
          </a:p>
        </p:txBody>
      </p:sp>
      <p:sp>
        <p:nvSpPr>
          <p:cNvPr id="18" name="ladder-rung-6-3"/>
          <p:cNvSpPr/>
          <p:nvPr/>
        </p:nvSpPr>
        <p:spPr>
          <a:xfrm>
            <a:off x="609600" y="4410075"/>
            <a:ext cx="10591800" cy="1419225"/>
          </a:xfrm>
          <a:prstGeom prst="rect">
            <a:avLst/>
          </a:prstGeom>
          <a:solidFill>
            <a:srgbClr val="FFFFFF"/>
          </a:solidFill>
          <a:ln w="12700">
            <a:solidFill>
              <a:srgbClr val="DBEAFE"/>
            </a:solidFill>
            <a:prstDash val="solid"/>
          </a:ln>
        </p:spPr>
      </p:sp>
      <p:sp>
        <p:nvSpPr>
          <p:cNvPr id="19" name="ladder-scope-6-3"/>
          <p:cNvSpPr/>
          <p:nvPr/>
        </p:nvSpPr>
        <p:spPr>
          <a:xfrm>
            <a:off x="609600" y="4410075"/>
            <a:ext cx="838200" cy="1419225"/>
          </a:xfrm>
          <a:prstGeom prst="rect">
            <a:avLst/>
          </a:prstGeom>
          <a:solidFill>
            <a:srgbClr val="5B83B1"/>
          </a:solidFill>
          <a:ln w="12700">
            <a:solidFill>
              <a:srgbClr val="FFFFFF">
                <a:alpha val="0"/>
              </a:srgbClr>
            </a:solidFill>
            <a:prstDash val="solid"/>
          </a:ln>
        </p:spPr>
      </p:sp>
      <p:sp>
        <p:nvSpPr>
          <p:cNvPr id="20" name="ladder-scope-abbr-6-3"/>
          <p:cNvSpPr/>
          <p:nvPr/>
        </p:nvSpPr>
        <p:spPr>
          <a:xfrm>
            <a:off x="609600" y="4872038"/>
            <a:ext cx="838200" cy="285750"/>
          </a:xfrm>
          <a:prstGeom prst="rect">
            <a:avLst/>
          </a:prstGeom>
          <a:noFill/>
          <a:ln/>
        </p:spPr>
        <p:txBody>
          <a:bodyPr wrap="square" lIns="0" tIns="0" rIns="0" bIns="0" rtlCol="0" anchor="t">
            <a:normAutofit/>
          </a:bodyPr>
          <a:lstStyle/>
          <a:p>
            <a:pPr algn="ctr" indent="0" marL="0">
              <a:buNone/>
            </a:pPr>
            <a:r>
              <a:rPr lang="en-US" sz="1800" b="1" dirty="0">
                <a:solidFill>
                  <a:srgbClr val="FFFFFF"/>
                </a:solidFill>
                <a:latin typeface="Aptos" pitchFamily="34" charset="0"/>
                <a:ea typeface="Aptos" pitchFamily="34" charset="-122"/>
                <a:cs typeface="Aptos" pitchFamily="34" charset="-120"/>
              </a:rPr>
              <a:t>SOM</a:t>
            </a:r>
            <a:endParaRPr lang="en-US" sz="1800" dirty="0"/>
          </a:p>
        </p:txBody>
      </p:sp>
      <p:sp>
        <p:nvSpPr>
          <p:cNvPr id="21" name="ladder-scope-word-6-3"/>
          <p:cNvSpPr/>
          <p:nvPr/>
        </p:nvSpPr>
        <p:spPr>
          <a:xfrm>
            <a:off x="609600" y="5176838"/>
            <a:ext cx="838200" cy="247650"/>
          </a:xfrm>
          <a:prstGeom prst="rect">
            <a:avLst/>
          </a:prstGeom>
          <a:noFill/>
          <a:ln/>
        </p:spPr>
        <p:txBody>
          <a:bodyPr wrap="square" lIns="0" tIns="0" rIns="0" bIns="0" rtlCol="0" anchor="t">
            <a:normAutofit/>
          </a:bodyPr>
          <a:lstStyle/>
          <a:p>
            <a:pPr algn="ctr" indent="0" marL="0">
              <a:buNone/>
            </a:pPr>
            <a:r>
              <a:rPr lang="en-US" sz="700" b="1" dirty="0">
                <a:solidFill>
                  <a:srgbClr val="DBEAFE"/>
                </a:solidFill>
                <a:latin typeface="Aptos" pitchFamily="34" charset="0"/>
                <a:ea typeface="Aptos" pitchFamily="34" charset="-122"/>
                <a:cs typeface="Aptos" pitchFamily="34" charset="-120"/>
              </a:rPr>
              <a:t>OBTAINABLE MARKET</a:t>
            </a:r>
            <a:endParaRPr lang="en-US" sz="700" dirty="0"/>
          </a:p>
        </p:txBody>
      </p:sp>
      <p:sp>
        <p:nvSpPr>
          <p:cNvPr id="22" name="ladder-value-6-3"/>
          <p:cNvSpPr/>
          <p:nvPr/>
        </p:nvSpPr>
        <p:spPr>
          <a:xfrm>
            <a:off x="1619250" y="4562475"/>
            <a:ext cx="2857500" cy="419100"/>
          </a:xfrm>
          <a:prstGeom prst="rect">
            <a:avLst/>
          </a:prstGeom>
          <a:noFill/>
          <a:ln/>
        </p:spPr>
        <p:txBody>
          <a:bodyPr wrap="square" lIns="0" tIns="0" rIns="0" bIns="0" rtlCol="0" anchor="t">
            <a:normAutofit/>
          </a:bodyPr>
          <a:lstStyle/>
          <a:p>
            <a:pPr algn="l" indent="0" marL="0">
              <a:buNone/>
            </a:pPr>
            <a:r>
              <a:rPr lang="en-US" sz="2500" b="1" dirty="0">
                <a:solidFill>
                  <a:srgbClr val="39618F"/>
                </a:solidFill>
                <a:latin typeface="Aptos" pitchFamily="34" charset="0"/>
                <a:ea typeface="Aptos" pitchFamily="34" charset="-122"/>
                <a:cs typeface="Aptos" pitchFamily="34" charset="-120"/>
              </a:rPr>
              <a:t>$1.4M–$10.8M</a:t>
            </a:r>
            <a:endParaRPr lang="en-US" sz="2500" dirty="0"/>
          </a:p>
        </p:txBody>
      </p:sp>
      <p:sp>
        <p:nvSpPr>
          <p:cNvPr id="23" name="ladder-value-note-6-3"/>
          <p:cNvSpPr/>
          <p:nvPr/>
        </p:nvSpPr>
        <p:spPr>
          <a:xfrm>
            <a:off x="1619250" y="5000625"/>
            <a:ext cx="2857500" cy="733425"/>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revenue at the end of a three-year initial U.S. go-to-market period; approximately 60-180 customer accounts</a:t>
            </a:r>
            <a:endParaRPr lang="en-US" sz="800" dirty="0"/>
          </a:p>
        </p:txBody>
      </p:sp>
      <p:sp>
        <p:nvSpPr>
          <p:cNvPr id="24" name="ladder-def-6-3"/>
          <p:cNvSpPr/>
          <p:nvPr/>
        </p:nvSpPr>
        <p:spPr>
          <a:xfrm>
            <a:off x="4667250" y="4543425"/>
            <a:ext cx="6362700" cy="43815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Three-year, U.S.-only initial beachhead; buyer unit is one sales-accepted and deployed organization account within the SAM.</a:t>
            </a:r>
            <a:endParaRPr lang="en-US" sz="950" dirty="0"/>
          </a:p>
        </p:txBody>
      </p:sp>
      <p:sp>
        <p:nvSpPr>
          <p:cNvPr id="25" name="ladder-foot-rule-6"/>
          <p:cNvSpPr/>
          <p:nvPr/>
        </p:nvSpPr>
        <p:spPr>
          <a:xfrm>
            <a:off x="609600" y="5905500"/>
            <a:ext cx="10591800" cy="9525"/>
          </a:xfrm>
          <a:prstGeom prst="line">
            <a:avLst/>
          </a:prstGeom>
          <a:solidFill>
            <a:srgbClr val="FFFFFF">
              <a:alpha val="0"/>
            </a:srgbClr>
          </a:solidFill>
          <a:ln w="12700">
            <a:solidFill>
              <a:srgbClr val="E5E7EB"/>
            </a:solidFill>
            <a:prstDash val="solid"/>
          </a:ln>
        </p:spPr>
      </p:sp>
      <p:sp>
        <p:nvSpPr>
          <p:cNvPr id="26" name="ladder-foot-6"/>
          <p:cNvSpPr/>
          <p:nvPr/>
        </p:nvSpPr>
        <p:spPr>
          <a:xfrm>
            <a:off x="609600" y="5962650"/>
            <a:ext cx="10591800" cy="190500"/>
          </a:xfrm>
          <a:prstGeom prst="rect">
            <a:avLst/>
          </a:prstGeom>
          <a:noFill/>
          <a:ln/>
        </p:spPr>
        <p:txBody>
          <a:bodyPr wrap="square" lIns="0" tIns="0" rIns="0" bIns="0" rtlCol="0" anchor="t">
            <a:normAutofit/>
          </a:bodyPr>
          <a:lstStyle/>
          <a:p>
            <a:pPr algn="l" indent="0" marL="0">
              <a:buNone/>
            </a:pPr>
            <a:r>
              <a:rPr lang="en-US" sz="750" dirty="0">
                <a:solidFill>
                  <a:srgbClr val="6B7280"/>
                </a:solidFill>
                <a:latin typeface="Aptos" pitchFamily="34" charset="0"/>
                <a:ea typeface="Aptos" pitchFamily="34" charset="-122"/>
                <a:cs typeface="Aptos" pitchFamily="34" charset="-120"/>
              </a:rPr>
              <a:t>Sources: 2022 SUSB Annual Datasets by Establishment Industry · Customer Platform Pricing | HubSpot.</a:t>
            </a:r>
            <a:endParaRPr lang="en-US" sz="750" dirty="0"/>
          </a:p>
        </p:txBody>
      </p:sp>
      <p:sp>
        <p:nvSpPr>
          <p:cNvPr id="27" name="footer-rule-6"/>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28" name="footer-title-6"/>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29" name="footer-meta-6"/>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eyebrow-7"/>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3" name="title-7"/>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TAM Methodology</a:t>
            </a:r>
            <a:endParaRPr lang="en-US" sz="2500" dirty="0"/>
          </a:p>
        </p:txBody>
      </p:sp>
      <p:sp>
        <p:nvSpPr>
          <p:cNvPr id="4" name="mdetail-card-7"/>
          <p:cNvSpPr/>
          <p:nvPr/>
        </p:nvSpPr>
        <p:spPr>
          <a:xfrm>
            <a:off x="609600" y="1304925"/>
            <a:ext cx="10591800" cy="4848225"/>
          </a:xfrm>
          <a:prstGeom prst="rect">
            <a:avLst/>
          </a:prstGeom>
          <a:solidFill>
            <a:srgbClr val="FFFFFF"/>
          </a:solidFill>
          <a:ln w="12700">
            <a:solidFill>
              <a:srgbClr val="E5E7EB"/>
            </a:solidFill>
            <a:prstDash val="solid"/>
          </a:ln>
        </p:spPr>
      </p:sp>
      <p:sp>
        <p:nvSpPr>
          <p:cNvPr id="5" name="mdetail-card-rail-7"/>
          <p:cNvSpPr/>
          <p:nvPr/>
        </p:nvSpPr>
        <p:spPr>
          <a:xfrm>
            <a:off x="609600" y="1304925"/>
            <a:ext cx="10591800" cy="285750"/>
          </a:xfrm>
          <a:prstGeom prst="rect">
            <a:avLst/>
          </a:prstGeom>
          <a:solidFill>
            <a:srgbClr val="274C78"/>
          </a:solidFill>
          <a:ln w="12700">
            <a:solidFill>
              <a:srgbClr val="274C78"/>
            </a:solidFill>
            <a:prstDash val="solid"/>
          </a:ln>
        </p:spPr>
      </p:sp>
      <p:sp>
        <p:nvSpPr>
          <p:cNvPr id="6" name="mdetail-card-rail-7"/>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TAM — ADDRESSABLE MARKET</a:t>
            </a:r>
            <a:endParaRPr lang="en-US" sz="950" dirty="0"/>
          </a:p>
        </p:txBody>
      </p:sp>
      <p:sp>
        <p:nvSpPr>
          <p:cNvPr id="7" name="mdetail-abbr-7"/>
          <p:cNvSpPr/>
          <p:nvPr/>
        </p:nvSpPr>
        <p:spPr>
          <a:xfrm>
            <a:off x="819150" y="1762125"/>
            <a:ext cx="2286000" cy="381000"/>
          </a:xfrm>
          <a:prstGeom prst="rect">
            <a:avLst/>
          </a:prstGeom>
          <a:noFill/>
          <a:ln/>
        </p:spPr>
        <p:txBody>
          <a:bodyPr wrap="square" lIns="0" tIns="0" rIns="0" bIns="0" rtlCol="0" anchor="t">
            <a:normAutofit/>
          </a:bodyPr>
          <a:lstStyle/>
          <a:p>
            <a:pPr algn="l" indent="0" marL="0">
              <a:buNone/>
            </a:pPr>
            <a:r>
              <a:rPr lang="en-US" sz="2000" b="1" dirty="0">
                <a:solidFill>
                  <a:srgbClr val="274C78"/>
                </a:solidFill>
                <a:latin typeface="Aptos" pitchFamily="34" charset="0"/>
                <a:ea typeface="Aptos" pitchFamily="34" charset="-122"/>
                <a:cs typeface="Aptos" pitchFamily="34" charset="-120"/>
              </a:rPr>
              <a:t>TAM</a:t>
            </a:r>
            <a:endParaRPr lang="en-US" sz="2000" dirty="0"/>
          </a:p>
        </p:txBody>
      </p:sp>
      <p:sp>
        <p:nvSpPr>
          <p:cNvPr id="8" name="mdetail-value-7"/>
          <p:cNvSpPr/>
          <p:nvPr/>
        </p:nvSpPr>
        <p:spPr>
          <a:xfrm>
            <a:off x="819150" y="2181225"/>
            <a:ext cx="2286000" cy="4191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$1.9B–$6.9B</a:t>
            </a:r>
            <a:endParaRPr lang="en-US" sz="1300" dirty="0"/>
          </a:p>
        </p:txBody>
      </p:sp>
      <p:sp>
        <p:nvSpPr>
          <p:cNvPr id="9" name="mdetail-qualifier-7"/>
          <p:cNvSpPr/>
          <p:nvPr/>
        </p:nvSpPr>
        <p:spPr>
          <a:xfrm>
            <a:off x="819150" y="2638425"/>
            <a:ext cx="2286000" cy="7620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80,000-115,000 U.S. organization accounts</a:t>
            </a:r>
            <a:endParaRPr lang="en-US" sz="800" dirty="0"/>
          </a:p>
        </p:txBody>
      </p:sp>
      <p:sp>
        <p:nvSpPr>
          <p:cNvPr id="10" name="mdetail-h-7-185"/>
          <p:cNvSpPr/>
          <p:nvPr/>
        </p:nvSpPr>
        <p:spPr>
          <a:xfrm>
            <a:off x="3467100" y="17621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DEFINITION &amp; BASIS</a:t>
            </a:r>
            <a:endParaRPr lang="en-US" sz="800" dirty="0"/>
          </a:p>
        </p:txBody>
      </p:sp>
      <p:sp>
        <p:nvSpPr>
          <p:cNvPr id="11" name="mdetail-p-7-185"/>
          <p:cNvSpPr/>
          <p:nvPr/>
        </p:nvSpPr>
        <p:spPr>
          <a:xfrm>
            <a:off x="3467100" y="1971675"/>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at maturity; buyer unit is one 200-2,000-employee B2B organization with cross-functional, customer-facing workflows and sufficient use of RelayOps-supported systems to connect at least three of Slack, Jira, Salesforce, and HubSpot.</a:t>
            </a:r>
            <a:endParaRPr lang="en-US" sz="950" dirty="0"/>
          </a:p>
        </p:txBody>
      </p:sp>
      <p:sp>
        <p:nvSpPr>
          <p:cNvPr id="12" name="mdetail-h-7-252"/>
          <p:cNvSpPr/>
          <p:nvPr/>
        </p:nvSpPr>
        <p:spPr>
          <a:xfrm>
            <a:off x="3467100" y="24003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METHOD</a:t>
            </a:r>
            <a:endParaRPr lang="en-US" sz="800" dirty="0"/>
          </a:p>
        </p:txBody>
      </p:sp>
      <p:sp>
        <p:nvSpPr>
          <p:cNvPr id="13" name="mdetail-p-7-252"/>
          <p:cNvSpPr/>
          <p:nvPr/>
        </p:nvSpPr>
        <p:spPr>
          <a:xfrm>
            <a:off x="3467100" y="2609850"/>
            <a:ext cx="7524750" cy="49530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Estimated 120,000-145,000 U.S. employer firms in the 200-2,000 employee band, using Census firm-size data for 200-499, 500-999, and a pro-rated portion of the 1,000-2,499 band; multiplied by an estimated 65%-80% B2B, multi-team, multi-system workflow-fit rate = 80,000-115,000 eligible accounts. Multiplied by a $24,000-$60,000 indicative annual contract-value proxy = $1.9B-$6.9B.</a:t>
            </a:r>
            <a:endParaRPr lang="en-US" sz="950" dirty="0"/>
          </a:p>
        </p:txBody>
      </p:sp>
      <p:sp>
        <p:nvSpPr>
          <p:cNvPr id="14" name="mdetail-h-assumptions-7"/>
          <p:cNvSpPr/>
          <p:nvPr/>
        </p:nvSpPr>
        <p:spPr>
          <a:xfrm>
            <a:off x="3467100" y="32004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ASSUMPTIONS</a:t>
            </a:r>
            <a:endParaRPr lang="en-US" sz="800" dirty="0"/>
          </a:p>
        </p:txBody>
      </p:sp>
      <p:sp>
        <p:nvSpPr>
          <p:cNvPr id="15" name="mdetail-assumptions-7"/>
          <p:cNvSpPr/>
          <p:nvPr/>
        </p:nvSpPr>
        <p:spPr>
          <a:xfrm>
            <a:off x="3467100" y="3409950"/>
            <a:ext cx="7524750" cy="1381125"/>
          </a:xfrm>
          <a:prstGeom prst="rect">
            <a:avLst/>
          </a:prstGeom>
          <a:noFill/>
          <a:ln/>
        </p:spPr>
        <p:txBody>
          <a:bodyPr wrap="square" lIns="0" tIns="0" rIns="0" bIns="0" rtlCol="0" anchor="t"/>
          <a:lstStyle/>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The Census employer-firm base is an appropriate upper-bound denominator, although it includes some organizations outside RelayOps's B2B and workflow-complexity criteria.</a:t>
            </a:r>
            <a:endParaRPr lang="en-US" sz="900" dirty="0"/>
          </a:p>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A 65%-80% qualification factor removes organizations that are primarily consumer-facing, operate with too little cross-functional process complexity, lack enough supported systems, or have unsuitable data access.</a:t>
            </a:r>
            <a:endParaRPr lang="en-US" sz="900" dirty="0"/>
          </a:p>
          <a:p>
            <a:pPr marL="152400" indent="-152400">
              <a:buSzPct val="100000"/>
              <a:buChar char="•"/>
            </a:pPr>
            <a:r>
              <a:rPr lang="en-US" sz="900" dirty="0">
                <a:solidFill>
                  <a:srgbClr val="111827"/>
                </a:solidFill>
                <a:latin typeface="Aptos" pitchFamily="34" charset="0"/>
                <a:ea typeface="Aptos" pitchFamily="34" charset="-122"/>
                <a:cs typeface="Aptos" pitchFamily="34" charset="-120"/>
              </a:rPr>
              <a:t>The $24,000-$60,000 annual contract-value proxy is not a proposed RelayOps price. It brackets public comparable annual subscription spend from $2,000 per month for HubSpot Data Hub Enterprise to $4,700 per month for HubSpot Customer Platform Enterprise, before additional seats, usage, services, or discounts.</a:t>
            </a:r>
            <a:endParaRPr lang="en-US" sz="900" dirty="0"/>
          </a:p>
        </p:txBody>
      </p:sp>
      <p:sp>
        <p:nvSpPr>
          <p:cNvPr id="16" name="mdetail-sources-7"/>
          <p:cNvSpPr/>
          <p:nvPr/>
        </p:nvSpPr>
        <p:spPr>
          <a:xfrm>
            <a:off x="3467100" y="4886325"/>
            <a:ext cx="7524750" cy="2667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Sources: 2022 SUSB Annual Datasets by Establishment Industry · Customer Platform Pricing | HubSpot.</a:t>
            </a:r>
            <a:endParaRPr lang="en-US" sz="800" dirty="0"/>
          </a:p>
        </p:txBody>
      </p:sp>
      <p:sp>
        <p:nvSpPr>
          <p:cNvPr id="17" name="footer-rule-7"/>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8" name="footer-title-7"/>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19" name="footer-meta-7"/>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eyebrow-8"/>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3" name="title-8"/>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SAM Methodology</a:t>
            </a:r>
            <a:endParaRPr lang="en-US" sz="2500" dirty="0"/>
          </a:p>
        </p:txBody>
      </p:sp>
      <p:sp>
        <p:nvSpPr>
          <p:cNvPr id="4" name="mdetail-card-8"/>
          <p:cNvSpPr/>
          <p:nvPr/>
        </p:nvSpPr>
        <p:spPr>
          <a:xfrm>
            <a:off x="609600" y="1304925"/>
            <a:ext cx="10591800" cy="4848225"/>
          </a:xfrm>
          <a:prstGeom prst="rect">
            <a:avLst/>
          </a:prstGeom>
          <a:solidFill>
            <a:srgbClr val="FFFFFF"/>
          </a:solidFill>
          <a:ln w="12700">
            <a:solidFill>
              <a:srgbClr val="E5E7EB"/>
            </a:solidFill>
            <a:prstDash val="solid"/>
          </a:ln>
        </p:spPr>
      </p:sp>
      <p:sp>
        <p:nvSpPr>
          <p:cNvPr id="5" name="mdetail-card-rail-8"/>
          <p:cNvSpPr/>
          <p:nvPr/>
        </p:nvSpPr>
        <p:spPr>
          <a:xfrm>
            <a:off x="609600" y="1304925"/>
            <a:ext cx="10591800" cy="285750"/>
          </a:xfrm>
          <a:prstGeom prst="rect">
            <a:avLst/>
          </a:prstGeom>
          <a:solidFill>
            <a:srgbClr val="274C78"/>
          </a:solidFill>
          <a:ln w="12700">
            <a:solidFill>
              <a:srgbClr val="274C78"/>
            </a:solidFill>
            <a:prstDash val="solid"/>
          </a:ln>
        </p:spPr>
      </p:sp>
      <p:sp>
        <p:nvSpPr>
          <p:cNvPr id="6" name="mdetail-card-rail-8"/>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SAM — SERVICEABLE MARKET</a:t>
            </a:r>
            <a:endParaRPr lang="en-US" sz="950" dirty="0"/>
          </a:p>
        </p:txBody>
      </p:sp>
      <p:sp>
        <p:nvSpPr>
          <p:cNvPr id="7" name="mdetail-abbr-8"/>
          <p:cNvSpPr/>
          <p:nvPr/>
        </p:nvSpPr>
        <p:spPr>
          <a:xfrm>
            <a:off x="819150" y="1762125"/>
            <a:ext cx="2286000" cy="381000"/>
          </a:xfrm>
          <a:prstGeom prst="rect">
            <a:avLst/>
          </a:prstGeom>
          <a:noFill/>
          <a:ln/>
        </p:spPr>
        <p:txBody>
          <a:bodyPr wrap="square" lIns="0" tIns="0" rIns="0" bIns="0" rtlCol="0" anchor="t">
            <a:normAutofit/>
          </a:bodyPr>
          <a:lstStyle/>
          <a:p>
            <a:pPr algn="l" indent="0" marL="0">
              <a:buNone/>
            </a:pPr>
            <a:r>
              <a:rPr lang="en-US" sz="2000" b="1" dirty="0">
                <a:solidFill>
                  <a:srgbClr val="274C78"/>
                </a:solidFill>
                <a:latin typeface="Aptos" pitchFamily="34" charset="0"/>
                <a:ea typeface="Aptos" pitchFamily="34" charset="-122"/>
                <a:cs typeface="Aptos" pitchFamily="34" charset="-120"/>
              </a:rPr>
              <a:t>SAM</a:t>
            </a:r>
            <a:endParaRPr lang="en-US" sz="2000" dirty="0"/>
          </a:p>
        </p:txBody>
      </p:sp>
      <p:sp>
        <p:nvSpPr>
          <p:cNvPr id="8" name="mdetail-value-8"/>
          <p:cNvSpPr/>
          <p:nvPr/>
        </p:nvSpPr>
        <p:spPr>
          <a:xfrm>
            <a:off x="819150" y="2181225"/>
            <a:ext cx="2286000" cy="4191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$0.6B–$3.1B</a:t>
            </a:r>
            <a:endParaRPr lang="en-US" sz="1300" dirty="0"/>
          </a:p>
        </p:txBody>
      </p:sp>
      <p:sp>
        <p:nvSpPr>
          <p:cNvPr id="9" name="mdetail-qualifier-8"/>
          <p:cNvSpPr/>
          <p:nvPr/>
        </p:nvSpPr>
        <p:spPr>
          <a:xfrm>
            <a:off x="819150" y="2638425"/>
            <a:ext cx="2286000" cy="7620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software revenue; approximately 24,000-52,000 U.S. organization accounts</a:t>
            </a:r>
            <a:endParaRPr lang="en-US" sz="800" dirty="0"/>
          </a:p>
        </p:txBody>
      </p:sp>
      <p:sp>
        <p:nvSpPr>
          <p:cNvPr id="10" name="mdetail-h-8-185"/>
          <p:cNvSpPr/>
          <p:nvPr/>
        </p:nvSpPr>
        <p:spPr>
          <a:xfrm>
            <a:off x="3467100" y="17621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DEFINITION &amp; BASIS</a:t>
            </a:r>
            <a:endParaRPr lang="en-US" sz="800" dirty="0"/>
          </a:p>
        </p:txBody>
      </p:sp>
      <p:sp>
        <p:nvSpPr>
          <p:cNvPr id="11" name="mdetail-p-8-185"/>
          <p:cNvSpPr/>
          <p:nvPr/>
        </p:nvSpPr>
        <p:spPr>
          <a:xfrm>
            <a:off x="3467100" y="1971675"/>
            <a:ext cx="7524750" cy="495300"/>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United States, annual recurring subscription revenue; buyer unit is one qualified 200-2,000-employee B2B organization in the initial high-potential demand pool: complex sales-to-service transitions, recurring onboarding, project delivery, regulated or SLA-sensitive operations, and decentralized ownership.</a:t>
            </a:r>
            <a:endParaRPr lang="en-US" sz="950" dirty="0"/>
          </a:p>
        </p:txBody>
      </p:sp>
      <p:sp>
        <p:nvSpPr>
          <p:cNvPr id="12" name="mdetail-h-8-269"/>
          <p:cNvSpPr/>
          <p:nvPr/>
        </p:nvSpPr>
        <p:spPr>
          <a:xfrm>
            <a:off x="3467100" y="25622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METHOD</a:t>
            </a:r>
            <a:endParaRPr lang="en-US" sz="800" dirty="0"/>
          </a:p>
        </p:txBody>
      </p:sp>
      <p:sp>
        <p:nvSpPr>
          <p:cNvPr id="13" name="mdetail-p-8-269"/>
          <p:cNvSpPr/>
          <p:nvPr/>
        </p:nvSpPr>
        <p:spPr>
          <a:xfrm>
            <a:off x="3467100" y="2771775"/>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TAM eligible-account range of 80,000-115,000 multiplied by a 30%-45% priority-use-case and vertical concentration factor = 24,000-52,000 SAM accounts. Multiplied by the same $24,000-$60,000 indicative annual contract-value proxy = $0.6B-$3.1B.</a:t>
            </a:r>
            <a:endParaRPr lang="en-US" sz="950" dirty="0"/>
          </a:p>
        </p:txBody>
      </p:sp>
      <p:sp>
        <p:nvSpPr>
          <p:cNvPr id="14" name="mdetail-h-assumptions-8"/>
          <p:cNvSpPr/>
          <p:nvPr/>
        </p:nvSpPr>
        <p:spPr>
          <a:xfrm>
            <a:off x="3467100" y="32004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ASSUMPTIONS</a:t>
            </a:r>
            <a:endParaRPr lang="en-US" sz="800" dirty="0"/>
          </a:p>
        </p:txBody>
      </p:sp>
      <p:sp>
        <p:nvSpPr>
          <p:cNvPr id="15" name="mdetail-assumptions-8"/>
          <p:cNvSpPr/>
          <p:nvPr/>
        </p:nvSpPr>
        <p:spPr>
          <a:xfrm>
            <a:off x="3467100" y="3409950"/>
            <a:ext cx="7524750" cy="1076325"/>
          </a:xfrm>
          <a:prstGeom prst="rect">
            <a:avLst/>
          </a:prstGeom>
          <a:noFill/>
          <a:ln/>
        </p:spPr>
        <p:txBody>
          <a:bodyPr wrap="square" lIns="0" tIns="0" rIns="0" bIns="0" rtlCol="0" anchor="t"/>
          <a:lstStyle/>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The 30%-45% factor is a planning proxy, not a published market statistic; it concentrates on firms where cross-system handoff visibility, process-risk detection, and improvement measurement are more likely to be urgent.</a:t>
            </a:r>
            <a:endParaRPr lang="en-US" sz="900" dirty="0"/>
          </a:p>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Priority demand includes, but is not limited to, B2B software and technology, professional and project-based services, logistics and distribution, manufacturing, financial-services-adjacent operations, and other SLA- or compliance-sensitive teams.</a:t>
            </a:r>
            <a:endParaRPr lang="en-US" sz="900" dirty="0"/>
          </a:p>
          <a:p>
            <a:pPr marL="152400" indent="-152400">
              <a:buSzPct val="100000"/>
              <a:buChar char="•"/>
            </a:pPr>
            <a:r>
              <a:rPr lang="en-US" sz="900" dirty="0">
                <a:solidFill>
                  <a:srgbClr val="111827"/>
                </a:solidFill>
                <a:latin typeface="Aptos" pitchFamily="34" charset="0"/>
                <a:ea typeface="Aptos" pitchFamily="34" charset="-122"/>
                <a:cs typeface="Aptos" pitchFamily="34" charset="-120"/>
              </a:rPr>
              <a:t>SAM requires a viable initial integration footprint and excludes firms needing ERP-centered enterprise process mining as their first requirement.</a:t>
            </a:r>
            <a:endParaRPr lang="en-US" sz="900" dirty="0"/>
          </a:p>
        </p:txBody>
      </p:sp>
      <p:sp>
        <p:nvSpPr>
          <p:cNvPr id="16" name="mdetail-sources-8"/>
          <p:cNvSpPr/>
          <p:nvPr/>
        </p:nvSpPr>
        <p:spPr>
          <a:xfrm>
            <a:off x="3467100" y="4581525"/>
            <a:ext cx="7524750" cy="2667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Sources: 2022 SUSB Annual Datasets by Establishment Industry · Customer Platform Pricing | HubSpot.</a:t>
            </a:r>
            <a:endParaRPr lang="en-US" sz="800" dirty="0"/>
          </a:p>
        </p:txBody>
      </p:sp>
      <p:sp>
        <p:nvSpPr>
          <p:cNvPr id="17" name="footer-rule-8"/>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8" name="footer-title-8"/>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19" name="footer-meta-8"/>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eyebrow-9"/>
          <p:cNvSpPr/>
          <p:nvPr/>
        </p:nvSpPr>
        <p:spPr>
          <a:xfrm>
            <a:off x="609600" y="381000"/>
            <a:ext cx="6667500" cy="247650"/>
          </a:xfrm>
          <a:prstGeom prst="rect">
            <a:avLst/>
          </a:prstGeom>
          <a:noFill/>
          <a:ln/>
        </p:spPr>
        <p:txBody>
          <a:bodyPr wrap="square" lIns="0" tIns="0" rIns="0" bIns="0" rtlCol="0" anchor="t">
            <a:normAutofit/>
          </a:bodyPr>
          <a:lstStyle/>
          <a:p>
            <a:pPr algn="l" indent="0" marL="0">
              <a:buNone/>
            </a:pPr>
            <a:r>
              <a:rPr lang="en-US" sz="1100" b="1" dirty="0">
                <a:solidFill>
                  <a:srgbClr val="274C78"/>
                </a:solidFill>
                <a:latin typeface="Aptos" pitchFamily="34" charset="0"/>
                <a:ea typeface="Aptos" pitchFamily="34" charset="-122"/>
                <a:cs typeface="Aptos" pitchFamily="34" charset="-120"/>
              </a:rPr>
              <a:t>5 — Market Opportunity</a:t>
            </a:r>
            <a:endParaRPr lang="en-US" sz="1100" dirty="0"/>
          </a:p>
        </p:txBody>
      </p:sp>
      <p:sp>
        <p:nvSpPr>
          <p:cNvPr id="3" name="title-9"/>
          <p:cNvSpPr/>
          <p:nvPr/>
        </p:nvSpPr>
        <p:spPr>
          <a:xfrm>
            <a:off x="609600" y="685800"/>
            <a:ext cx="10668000" cy="485775"/>
          </a:xfrm>
          <a:prstGeom prst="rect">
            <a:avLst/>
          </a:prstGeom>
          <a:noFill/>
          <a:ln/>
        </p:spPr>
        <p:txBody>
          <a:bodyPr wrap="square" lIns="0" tIns="0" rIns="0" bIns="0" rtlCol="0" anchor="t"/>
          <a:lstStyle/>
          <a:p>
            <a:pPr algn="l" indent="0" marL="0">
              <a:buNone/>
            </a:pPr>
            <a:r>
              <a:rPr lang="en-US" sz="2500" b="1" dirty="0">
                <a:solidFill>
                  <a:srgbClr val="111827"/>
                </a:solidFill>
                <a:latin typeface="Aptos" pitchFamily="34" charset="0"/>
                <a:ea typeface="Aptos" pitchFamily="34" charset="-122"/>
                <a:cs typeface="Aptos" pitchFamily="34" charset="-120"/>
              </a:rPr>
              <a:t>Market Opportunity — SOM Methodology</a:t>
            </a:r>
            <a:endParaRPr lang="en-US" sz="2500" dirty="0"/>
          </a:p>
        </p:txBody>
      </p:sp>
      <p:sp>
        <p:nvSpPr>
          <p:cNvPr id="4" name="mdetail-card-9"/>
          <p:cNvSpPr/>
          <p:nvPr/>
        </p:nvSpPr>
        <p:spPr>
          <a:xfrm>
            <a:off x="609600" y="1304925"/>
            <a:ext cx="10591800" cy="4848225"/>
          </a:xfrm>
          <a:prstGeom prst="rect">
            <a:avLst/>
          </a:prstGeom>
          <a:solidFill>
            <a:srgbClr val="FFFFFF"/>
          </a:solidFill>
          <a:ln w="12700">
            <a:solidFill>
              <a:srgbClr val="E5E7EB"/>
            </a:solidFill>
            <a:prstDash val="solid"/>
          </a:ln>
        </p:spPr>
      </p:sp>
      <p:sp>
        <p:nvSpPr>
          <p:cNvPr id="5" name="mdetail-card-rail-9"/>
          <p:cNvSpPr/>
          <p:nvPr/>
        </p:nvSpPr>
        <p:spPr>
          <a:xfrm>
            <a:off x="609600" y="1304925"/>
            <a:ext cx="10591800" cy="285750"/>
          </a:xfrm>
          <a:prstGeom prst="rect">
            <a:avLst/>
          </a:prstGeom>
          <a:solidFill>
            <a:srgbClr val="274C78"/>
          </a:solidFill>
          <a:ln w="12700">
            <a:solidFill>
              <a:srgbClr val="274C78"/>
            </a:solidFill>
            <a:prstDash val="solid"/>
          </a:ln>
        </p:spPr>
      </p:sp>
      <p:sp>
        <p:nvSpPr>
          <p:cNvPr id="6" name="mdetail-card-rail-9"/>
          <p:cNvSpPr/>
          <p:nvPr/>
        </p:nvSpPr>
        <p:spPr>
          <a:xfrm>
            <a:off x="609600" y="1304925"/>
            <a:ext cx="10591800" cy="285750"/>
          </a:xfrm>
          <a:prstGeom prst="rect">
            <a:avLst/>
          </a:prstGeom>
          <a:noFill/>
          <a:ln/>
        </p:spPr>
        <p:txBody>
          <a:bodyPr wrap="square" lIns="76200" tIns="76200" rIns="76200" bIns="76200" rtlCol="0" anchor="ctr">
            <a:normAutofit/>
          </a:bodyPr>
          <a:lstStyle/>
          <a:p>
            <a:pPr algn="l" indent="0" marL="0">
              <a:buNone/>
            </a:pPr>
            <a:r>
              <a:rPr lang="en-US" sz="950" b="1" dirty="0">
                <a:solidFill>
                  <a:srgbClr val="FFFFFF"/>
                </a:solidFill>
                <a:latin typeface="Aptos" pitchFamily="34" charset="0"/>
                <a:ea typeface="Aptos" pitchFamily="34" charset="-122"/>
                <a:cs typeface="Aptos" pitchFamily="34" charset="-120"/>
              </a:rPr>
              <a:t>SOM — OBTAINABLE MARKET</a:t>
            </a:r>
            <a:endParaRPr lang="en-US" sz="950" dirty="0"/>
          </a:p>
        </p:txBody>
      </p:sp>
      <p:sp>
        <p:nvSpPr>
          <p:cNvPr id="7" name="mdetail-abbr-9"/>
          <p:cNvSpPr/>
          <p:nvPr/>
        </p:nvSpPr>
        <p:spPr>
          <a:xfrm>
            <a:off x="819150" y="1762125"/>
            <a:ext cx="2286000" cy="381000"/>
          </a:xfrm>
          <a:prstGeom prst="rect">
            <a:avLst/>
          </a:prstGeom>
          <a:noFill/>
          <a:ln/>
        </p:spPr>
        <p:txBody>
          <a:bodyPr wrap="square" lIns="0" tIns="0" rIns="0" bIns="0" rtlCol="0" anchor="t">
            <a:normAutofit/>
          </a:bodyPr>
          <a:lstStyle/>
          <a:p>
            <a:pPr algn="l" indent="0" marL="0">
              <a:buNone/>
            </a:pPr>
            <a:r>
              <a:rPr lang="en-US" sz="2000" b="1" dirty="0">
                <a:solidFill>
                  <a:srgbClr val="274C78"/>
                </a:solidFill>
                <a:latin typeface="Aptos" pitchFamily="34" charset="0"/>
                <a:ea typeface="Aptos" pitchFamily="34" charset="-122"/>
                <a:cs typeface="Aptos" pitchFamily="34" charset="-120"/>
              </a:rPr>
              <a:t>SOM</a:t>
            </a:r>
            <a:endParaRPr lang="en-US" sz="2000" dirty="0"/>
          </a:p>
        </p:txBody>
      </p:sp>
      <p:sp>
        <p:nvSpPr>
          <p:cNvPr id="8" name="mdetail-value-9"/>
          <p:cNvSpPr/>
          <p:nvPr/>
        </p:nvSpPr>
        <p:spPr>
          <a:xfrm>
            <a:off x="819150" y="2181225"/>
            <a:ext cx="2286000" cy="419100"/>
          </a:xfrm>
          <a:prstGeom prst="rect">
            <a:avLst/>
          </a:prstGeom>
          <a:noFill/>
          <a:ln/>
        </p:spPr>
        <p:txBody>
          <a:bodyPr wrap="square" lIns="0" tIns="0" rIns="0" bIns="0" rtlCol="0" anchor="t">
            <a:normAutofit/>
          </a:bodyPr>
          <a:lstStyle/>
          <a:p>
            <a:pPr algn="l" indent="0" marL="0">
              <a:buNone/>
            </a:pPr>
            <a:r>
              <a:rPr lang="en-US" sz="1300" b="1" dirty="0">
                <a:solidFill>
                  <a:srgbClr val="16324F"/>
                </a:solidFill>
                <a:latin typeface="Aptos" pitchFamily="34" charset="0"/>
                <a:ea typeface="Aptos" pitchFamily="34" charset="-122"/>
                <a:cs typeface="Aptos" pitchFamily="34" charset="-120"/>
              </a:rPr>
              <a:t>$1.4M–$10.8M</a:t>
            </a:r>
            <a:endParaRPr lang="en-US" sz="1300" dirty="0"/>
          </a:p>
        </p:txBody>
      </p:sp>
      <p:sp>
        <p:nvSpPr>
          <p:cNvPr id="9" name="mdetail-qualifier-9"/>
          <p:cNvSpPr/>
          <p:nvPr/>
        </p:nvSpPr>
        <p:spPr>
          <a:xfrm>
            <a:off x="819150" y="2638425"/>
            <a:ext cx="2286000" cy="7620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annual recurring revenue at the end of a three-year initial U.S. go-to-market period; approximately 60-180 customer accounts</a:t>
            </a:r>
            <a:endParaRPr lang="en-US" sz="800" dirty="0"/>
          </a:p>
        </p:txBody>
      </p:sp>
      <p:sp>
        <p:nvSpPr>
          <p:cNvPr id="10" name="mdetail-h-9-185"/>
          <p:cNvSpPr/>
          <p:nvPr/>
        </p:nvSpPr>
        <p:spPr>
          <a:xfrm>
            <a:off x="3467100" y="176212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DEFINITION &amp; BASIS</a:t>
            </a:r>
            <a:endParaRPr lang="en-US" sz="800" dirty="0"/>
          </a:p>
        </p:txBody>
      </p:sp>
      <p:sp>
        <p:nvSpPr>
          <p:cNvPr id="11" name="mdetail-p-9-185"/>
          <p:cNvSpPr/>
          <p:nvPr/>
        </p:nvSpPr>
        <p:spPr>
          <a:xfrm>
            <a:off x="3467100" y="1971675"/>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Three-year, U.S.-only initial beachhead; buyer unit is one sales-accepted and deployed organization account within the SAM. This is a reachable-revenue planning range, not a forecast of booked revenue.</a:t>
            </a:r>
            <a:endParaRPr lang="en-US" sz="950" dirty="0"/>
          </a:p>
        </p:txBody>
      </p:sp>
      <p:sp>
        <p:nvSpPr>
          <p:cNvPr id="12" name="mdetail-h-9-252"/>
          <p:cNvSpPr/>
          <p:nvPr/>
        </p:nvSpPr>
        <p:spPr>
          <a:xfrm>
            <a:off x="3467100" y="2400300"/>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274C78"/>
                </a:solidFill>
                <a:latin typeface="Aptos" pitchFamily="34" charset="0"/>
                <a:ea typeface="Aptos" pitchFamily="34" charset="-122"/>
                <a:cs typeface="Aptos" pitchFamily="34" charset="-120"/>
              </a:rPr>
              <a:t>METHOD</a:t>
            </a:r>
            <a:endParaRPr lang="en-US" sz="800" dirty="0"/>
          </a:p>
        </p:txBody>
      </p:sp>
      <p:sp>
        <p:nvSpPr>
          <p:cNvPr id="13" name="mdetail-p-9-252"/>
          <p:cNvSpPr/>
          <p:nvPr/>
        </p:nvSpPr>
        <p:spPr>
          <a:xfrm>
            <a:off x="3467100" y="2609850"/>
            <a:ext cx="7524750" cy="333375"/>
          </a:xfrm>
          <a:prstGeom prst="rect">
            <a:avLst/>
          </a:prstGeom>
          <a:noFill/>
          <a:ln/>
        </p:spPr>
        <p:txBody>
          <a:bodyPr wrap="square" lIns="0" tIns="0" rIns="0" bIns="0" rtlCol="0" anchor="t">
            <a:normAutofit/>
          </a:bodyPr>
          <a:lstStyle/>
          <a:p>
            <a:pPr algn="l" indent="0" marL="0">
              <a:buNone/>
            </a:pPr>
            <a:r>
              <a:rPr lang="en-US" sz="950" dirty="0">
                <a:solidFill>
                  <a:srgbClr val="4B5563"/>
                </a:solidFill>
                <a:latin typeface="Aptos" pitchFamily="34" charset="0"/>
                <a:ea typeface="Aptos" pitchFamily="34" charset="-122"/>
                <a:cs typeface="Aptos" pitchFamily="34" charset="-120"/>
              </a:rPr>
              <a:t>60-180 deployed accounts by the end of year three multiplied by $24,000-$60,000 annual recurring contract value = $1.4M-$10.8M ARR. This represents approximately 0.1%-0.8% of the 24,000-52,000-account SAM.</a:t>
            </a:r>
            <a:endParaRPr lang="en-US" sz="950" dirty="0"/>
          </a:p>
        </p:txBody>
      </p:sp>
      <p:sp>
        <p:nvSpPr>
          <p:cNvPr id="14" name="mdetail-h-assumptions-9"/>
          <p:cNvSpPr/>
          <p:nvPr/>
        </p:nvSpPr>
        <p:spPr>
          <a:xfrm>
            <a:off x="3467100" y="3038475"/>
            <a:ext cx="7524750" cy="190500"/>
          </a:xfrm>
          <a:prstGeom prst="rect">
            <a:avLst/>
          </a:prstGeom>
          <a:noFill/>
          <a:ln/>
        </p:spPr>
        <p:txBody>
          <a:bodyPr wrap="square" lIns="0" tIns="0" rIns="0" bIns="0" rtlCol="0" anchor="t">
            <a:normAutofit/>
          </a:bodyPr>
          <a:lstStyle/>
          <a:p>
            <a:pPr algn="l" indent="0" marL="0">
              <a:buNone/>
            </a:pPr>
            <a:r>
              <a:rPr lang="en-US" sz="800" b="1" dirty="0">
                <a:solidFill>
                  <a:srgbClr val="6B7280"/>
                </a:solidFill>
                <a:latin typeface="Aptos" pitchFamily="34" charset="0"/>
                <a:ea typeface="Aptos" pitchFamily="34" charset="-122"/>
                <a:cs typeface="Aptos" pitchFamily="34" charset="-120"/>
              </a:rPr>
              <a:t>ASSUMPTIONS</a:t>
            </a:r>
            <a:endParaRPr lang="en-US" sz="800" dirty="0"/>
          </a:p>
        </p:txBody>
      </p:sp>
      <p:sp>
        <p:nvSpPr>
          <p:cNvPr id="15" name="mdetail-assumptions-9"/>
          <p:cNvSpPr/>
          <p:nvPr/>
        </p:nvSpPr>
        <p:spPr>
          <a:xfrm>
            <a:off x="3467100" y="3248025"/>
            <a:ext cx="7524750" cy="1381125"/>
          </a:xfrm>
          <a:prstGeom prst="rect">
            <a:avLst/>
          </a:prstGeom>
          <a:noFill/>
          <a:ln/>
        </p:spPr>
        <p:txBody>
          <a:bodyPr wrap="square" lIns="0" tIns="0" rIns="0" bIns="0" rtlCol="0" anchor="t"/>
          <a:lstStyle/>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A sales-led motion with a 30-90 day consideration cycle can support an initial diagnostic-led land motion, but deployment, security review, data access, and proof creation may extend realized close-to-live time.</a:t>
            </a:r>
            <a:endParaRPr lang="en-US" sz="900" dirty="0"/>
          </a:p>
          <a:p>
            <a:pPr marL="152400" indent="-152400">
              <a:spcAft>
                <a:spcPts val="400"/>
              </a:spcAft>
              <a:buSzPct val="100000"/>
              <a:buChar char="•"/>
            </a:pPr>
            <a:r>
              <a:rPr lang="en-US" sz="900" dirty="0">
                <a:solidFill>
                  <a:srgbClr val="111827"/>
                </a:solidFill>
                <a:latin typeface="Aptos" pitchFamily="34" charset="0"/>
                <a:ea typeface="Aptos" pitchFamily="34" charset="-122"/>
                <a:cs typeface="Aptos" pitchFamily="34" charset="-120"/>
              </a:rPr>
              <a:t>The range assumes a constrained new-entrant GTM organization rather than broad national coverage: roughly 15-35 net deployed accounts in year one, then increasing annual deployment capacity through referenceability, repeatable onboarding, partners, and additional sales/customer-success capacity.</a:t>
            </a:r>
            <a:endParaRPr lang="en-US" sz="900" dirty="0"/>
          </a:p>
          <a:p>
            <a:pPr marL="152400" indent="-152400">
              <a:buSzPct val="100000"/>
              <a:buChar char="•"/>
            </a:pPr>
            <a:r>
              <a:rPr lang="en-US" sz="900" dirty="0">
                <a:solidFill>
                  <a:srgbClr val="111827"/>
                </a:solidFill>
                <a:latin typeface="Aptos" pitchFamily="34" charset="0"/>
                <a:ea typeface="Aptos" pitchFamily="34" charset="-122"/>
                <a:cs typeface="Aptos" pitchFamily="34" charset="-120"/>
              </a:rPr>
              <a:t>Sales acceptance, diagnostic completion, demo-to-qualified-opportunity progression, and conversion instrumentation stated in the brief are treated as operating gates, not as validated historical performance.</a:t>
            </a:r>
            <a:endParaRPr lang="en-US" sz="900" dirty="0"/>
          </a:p>
        </p:txBody>
      </p:sp>
      <p:sp>
        <p:nvSpPr>
          <p:cNvPr id="16" name="mdetail-sources-9"/>
          <p:cNvSpPr/>
          <p:nvPr/>
        </p:nvSpPr>
        <p:spPr>
          <a:xfrm>
            <a:off x="3467100" y="4724400"/>
            <a:ext cx="7524750" cy="266700"/>
          </a:xfrm>
          <a:prstGeom prst="rect">
            <a:avLst/>
          </a:prstGeom>
          <a:noFill/>
          <a:ln/>
        </p:spPr>
        <p:txBody>
          <a:bodyPr wrap="square" lIns="0" tIns="0" rIns="0" bIns="0" rtlCol="0" anchor="t">
            <a:normAutofit/>
          </a:bodyPr>
          <a:lstStyle/>
          <a:p>
            <a:pPr algn="l" indent="0" marL="0">
              <a:buNone/>
            </a:pPr>
            <a:r>
              <a:rPr lang="en-US" sz="800" dirty="0">
                <a:solidFill>
                  <a:srgbClr val="6B7280"/>
                </a:solidFill>
                <a:latin typeface="Aptos" pitchFamily="34" charset="0"/>
                <a:ea typeface="Aptos" pitchFamily="34" charset="-122"/>
                <a:cs typeface="Aptos" pitchFamily="34" charset="-120"/>
              </a:rPr>
              <a:t>Sources: Customer Platform Pricing | HubSpot · 2022 SUSB Annual Datasets by Establishment Industry.</a:t>
            </a:r>
            <a:endParaRPr lang="en-US" sz="800" dirty="0"/>
          </a:p>
        </p:txBody>
      </p:sp>
      <p:sp>
        <p:nvSpPr>
          <p:cNvPr id="17" name="footer-rule-9"/>
          <p:cNvSpPr/>
          <p:nvPr/>
        </p:nvSpPr>
        <p:spPr>
          <a:xfrm>
            <a:off x="609600" y="6438900"/>
            <a:ext cx="10972800" cy="9525"/>
          </a:xfrm>
          <a:prstGeom prst="line">
            <a:avLst/>
          </a:prstGeom>
          <a:solidFill>
            <a:srgbClr val="FFFFFF">
              <a:alpha val="0"/>
            </a:srgbClr>
          </a:solidFill>
          <a:ln w="12700">
            <a:solidFill>
              <a:srgbClr val="E5E7EB"/>
            </a:solidFill>
            <a:prstDash val="solid"/>
          </a:ln>
        </p:spPr>
      </p:sp>
      <p:sp>
        <p:nvSpPr>
          <p:cNvPr id="18" name="footer-title-9"/>
          <p:cNvSpPr/>
          <p:nvPr/>
        </p:nvSpPr>
        <p:spPr>
          <a:xfrm>
            <a:off x="609600" y="6515100"/>
            <a:ext cx="7334250" cy="209550"/>
          </a:xfrm>
          <a:prstGeom prst="rect">
            <a:avLst/>
          </a:prstGeom>
          <a:noFill/>
          <a:ln/>
        </p:spPr>
        <p:txBody>
          <a:bodyPr wrap="square" lIns="0" tIns="0" rIns="0" bIns="0" rtlCol="0" anchor="t">
            <a:normAutofit/>
          </a:bodyPr>
          <a:lstStyle/>
          <a:p>
            <a:pPr algn="l" indent="0" marL="0">
              <a:buNone/>
            </a:pPr>
            <a:r>
              <a:rPr lang="en-US" sz="900" dirty="0">
                <a:solidFill>
                  <a:srgbClr val="6B7280"/>
                </a:solidFill>
                <a:latin typeface="Aptos" pitchFamily="34" charset="0"/>
                <a:ea typeface="Aptos" pitchFamily="34" charset="-122"/>
                <a:cs typeface="Aptos" pitchFamily="34" charset="-120"/>
              </a:rPr>
              <a:t>RelayOps GTM Launch — Investor Pitch Deck</a:t>
            </a:r>
            <a:endParaRPr lang="en-US" sz="900" dirty="0"/>
          </a:p>
        </p:txBody>
      </p:sp>
      <p:sp>
        <p:nvSpPr>
          <p:cNvPr id="19" name="footer-meta-9"/>
          <p:cNvSpPr/>
          <p:nvPr/>
        </p:nvSpPr>
        <p:spPr>
          <a:xfrm>
            <a:off x="8858250" y="6515100"/>
            <a:ext cx="2724150" cy="209550"/>
          </a:xfrm>
          <a:prstGeom prst="rect">
            <a:avLst/>
          </a:prstGeom>
          <a:noFill/>
          <a:ln/>
        </p:spPr>
        <p:txBody>
          <a:bodyPr wrap="square" lIns="0" tIns="0" rIns="0" bIns="0" rtlCol="0" anchor="t">
            <a:normAutofit/>
          </a:bodyPr>
          <a:lstStyle/>
          <a:p>
            <a:pPr algn="l" indent="0" marL="0">
              <a:buNone/>
            </a:pPr>
            <a:r>
              <a:rPr lang="en-US" sz="900" b="1" dirty="0">
                <a:solidFill>
                  <a:srgbClr val="6B7280"/>
                </a:solidFill>
                <a:latin typeface="Aptos" pitchFamily="34" charset="0"/>
                <a:ea typeface="Aptos" pitchFamily="34" charset="-122"/>
                <a:cs typeface="Aptos" pitchFamily="34" charset="-120"/>
              </a:rPr>
              <a:t>Investor · Created 2026-08-10</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AI x GTM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RelayOps GTM Launch — Investor Pitch Deck</dc:title>
  <dc:subject>Investor GTM pitch deck</dc:subject>
  <dc:creator>AI x GTM</dc:creator>
  <cp:lastModifiedBy>AI x GTM</cp:lastModifiedBy>
  <cp:revision>1</cp:revision>
  <dcterms:created xsi:type="dcterms:W3CDTF">2026-08-10T00:12:15Z</dcterms:created>
  <dcterms:modified xsi:type="dcterms:W3CDTF">2026-08-10T00:12:15Z</dcterms:modified>
</cp:coreProperties>
</file>